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notesSlides/notesSlide19.xml" ContentType="application/vnd.openxmlformats-officedocument.presentationml.notesSlide+xml"/>
  <Override PartName="/ppt/charts/chart2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chart16.xml" ContentType="application/vnd.openxmlformats-officedocument.drawingml.chart+xml"/>
  <Override PartName="/ppt/theme/themeOverride4.xml" ContentType="application/vnd.openxmlformats-officedocument.themeOverride+xml"/>
  <Override PartName="/ppt/charts/chart25.xml" ContentType="application/vnd.openxmlformats-officedocument.drawingml.char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theme/themeOverride2.xml" ContentType="application/vnd.openxmlformats-officedocument.themeOverride+xml"/>
  <Override PartName="/ppt/charts/chart23.xml" ContentType="application/vnd.openxmlformats-officedocument.drawingml.char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Override PartName="/ppt/charts/chart26.xml" ContentType="application/vnd.openxmlformats-officedocument.drawingml.char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5"/>
  </p:notesMasterIdLst>
  <p:handoutMasterIdLst>
    <p:handoutMasterId r:id="rId56"/>
  </p:handoutMasterIdLst>
  <p:sldIdLst>
    <p:sldId id="394" r:id="rId2"/>
    <p:sldId id="379" r:id="rId3"/>
    <p:sldId id="378" r:id="rId4"/>
    <p:sldId id="450" r:id="rId5"/>
    <p:sldId id="406" r:id="rId6"/>
    <p:sldId id="284" r:id="rId7"/>
    <p:sldId id="269" r:id="rId8"/>
    <p:sldId id="387" r:id="rId9"/>
    <p:sldId id="311" r:id="rId10"/>
    <p:sldId id="270" r:id="rId11"/>
    <p:sldId id="386" r:id="rId12"/>
    <p:sldId id="312" r:id="rId13"/>
    <p:sldId id="313" r:id="rId14"/>
    <p:sldId id="314" r:id="rId15"/>
    <p:sldId id="451" r:id="rId16"/>
    <p:sldId id="452" r:id="rId17"/>
    <p:sldId id="440" r:id="rId18"/>
    <p:sldId id="441" r:id="rId19"/>
    <p:sldId id="434" r:id="rId20"/>
    <p:sldId id="436" r:id="rId21"/>
    <p:sldId id="437" r:id="rId22"/>
    <p:sldId id="435" r:id="rId23"/>
    <p:sldId id="274" r:id="rId24"/>
    <p:sldId id="411" r:id="rId25"/>
    <p:sldId id="412" r:id="rId26"/>
    <p:sldId id="416" r:id="rId27"/>
    <p:sldId id="438" r:id="rId28"/>
    <p:sldId id="439" r:id="rId29"/>
    <p:sldId id="417" r:id="rId30"/>
    <p:sldId id="418" r:id="rId31"/>
    <p:sldId id="419" r:id="rId32"/>
    <p:sldId id="449" r:id="rId33"/>
    <p:sldId id="392" r:id="rId34"/>
    <p:sldId id="391" r:id="rId35"/>
    <p:sldId id="393" r:id="rId36"/>
    <p:sldId id="388" r:id="rId37"/>
    <p:sldId id="389" r:id="rId38"/>
    <p:sldId id="458" r:id="rId39"/>
    <p:sldId id="424" r:id="rId40"/>
    <p:sldId id="426" r:id="rId41"/>
    <p:sldId id="456" r:id="rId42"/>
    <p:sldId id="427" r:id="rId43"/>
    <p:sldId id="457" r:id="rId44"/>
    <p:sldId id="285" r:id="rId45"/>
    <p:sldId id="459" r:id="rId46"/>
    <p:sldId id="454" r:id="rId47"/>
    <p:sldId id="443" r:id="rId48"/>
    <p:sldId id="444" r:id="rId49"/>
    <p:sldId id="445" r:id="rId50"/>
    <p:sldId id="446" r:id="rId51"/>
    <p:sldId id="447" r:id="rId52"/>
    <p:sldId id="453" r:id="rId53"/>
    <p:sldId id="442" r:id="rId54"/>
  </p:sldIdLst>
  <p:sldSz cx="9144000" cy="6858000" type="screen4x3"/>
  <p:notesSz cx="6858000" cy="9067800"/>
  <p:defaultTextStyle>
    <a:defPPr>
      <a:defRPr lang="he-IL"/>
    </a:defPPr>
    <a:lvl1pPr algn="l" rtl="1" fontAlgn="base">
      <a:spcBef>
        <a:spcPct val="0"/>
      </a:spcBef>
      <a:spcAft>
        <a:spcPct val="0"/>
      </a:spcAft>
      <a:defRPr kern="1200">
        <a:solidFill>
          <a:schemeClr val="tx1"/>
        </a:solidFill>
        <a:latin typeface="Arial" pitchFamily="34" charset="0"/>
        <a:ea typeface="+mn-ea"/>
        <a:cs typeface="Arial" pitchFamily="34" charset="0"/>
      </a:defRPr>
    </a:lvl1pPr>
    <a:lvl2pPr marL="457200" algn="l" rtl="1" fontAlgn="base">
      <a:spcBef>
        <a:spcPct val="0"/>
      </a:spcBef>
      <a:spcAft>
        <a:spcPct val="0"/>
      </a:spcAft>
      <a:defRPr kern="1200">
        <a:solidFill>
          <a:schemeClr val="tx1"/>
        </a:solidFill>
        <a:latin typeface="Arial" pitchFamily="34" charset="0"/>
        <a:ea typeface="+mn-ea"/>
        <a:cs typeface="Arial" pitchFamily="34" charset="0"/>
      </a:defRPr>
    </a:lvl2pPr>
    <a:lvl3pPr marL="914400" algn="l" rtl="1" fontAlgn="base">
      <a:spcBef>
        <a:spcPct val="0"/>
      </a:spcBef>
      <a:spcAft>
        <a:spcPct val="0"/>
      </a:spcAft>
      <a:defRPr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CC3300"/>
    <a:srgbClr val="008000"/>
    <a:srgbClr val="FFFF99"/>
    <a:srgbClr val="996633"/>
    <a:srgbClr val="FFFF00"/>
    <a:srgbClr val="CC0066"/>
    <a:srgbClr val="339933"/>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6700" autoAdjust="0"/>
    <p:restoredTop sz="98129" autoAdjust="0"/>
  </p:normalViewPr>
  <p:slideViewPr>
    <p:cSldViewPr>
      <p:cViewPr>
        <p:scale>
          <a:sx n="90" d="100"/>
          <a:sy n="90" d="100"/>
        </p:scale>
        <p:origin x="-1008" y="3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7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My%20Documents\GLOWA\Soil%20data\EK_DL_Soil%20sample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My%20Documents\GLOWA\Seed%20bank\density%20run%201%202001-2008.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My%20Documents\GLOWA\Seed%20bank\Seed%20bank%20run%201%20diversity%20&amp;%20richness%202001-2008.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My%20Documents\GLOWA\Seed%20bank\Seed%20bank%20run%201%20diversity%20&amp;%20richness%202001-2008.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My%20Documents\GLOWA\Seed%20bank\rich+div%20run%201%202001-2008.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kigel\Documents\JAIME\GLOWA\Productivity%20analysis%202011\Productivity%20by%20replicate%20and%20tea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kigel\Documents\JAIME\GLOWA\Productivity%20analysis%202011\Productivity%20by%20replicate%20and%20tear.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kigel\Documents\JAIME\GLOWA\Productivity%20analysis%202011\Productivity%20by%20replicate%20and%20tear.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kigel\Documents\JAIME\GLOWA\Productivity%20analysis%202011\Productivity%20by%20replicate%20and%20tear.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y%20Documents\GLOWA\Seed%20bank\density%20run%201%202001-2008.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y%20Documents\GLOWA\Seed%20bank\density%20run%201%202001-2008.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y%20Documents\GLOWA\Soil%20data\EK_DL_Soil%20samples.xls"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D:\My%20Documents\GLOWA\Seed%20bank\density%20run%201%202001-2008.xls" TargetMode="External"/><Relationship Id="rId1" Type="http://schemas.openxmlformats.org/officeDocument/2006/relationships/themeOverride" Target="../theme/themeOverride2.xml"/></Relationships>
</file>

<file path=ppt/charts/_rels/chart21.xml.rels><?xml version="1.0" encoding="UTF-8" standalone="yes"?>
<Relationships xmlns="http://schemas.openxmlformats.org/package/2006/relationships"><Relationship Id="rId2" Type="http://schemas.openxmlformats.org/officeDocument/2006/relationships/oleObject" Target="file:///D:\My%20Documents\GLOWA\Seed%20bank\density%20run%201%202001-2008.xls" TargetMode="External"/><Relationship Id="rId1" Type="http://schemas.openxmlformats.org/officeDocument/2006/relationships/themeOverride" Target="../theme/themeOverride3.xml"/></Relationships>
</file>

<file path=ppt/charts/_rels/chart22.xml.rels><?xml version="1.0" encoding="UTF-8" standalone="yes"?>
<Relationships xmlns="http://schemas.openxmlformats.org/package/2006/relationships"><Relationship Id="rId1" Type="http://schemas.openxmlformats.org/officeDocument/2006/relationships/oleObject" Target="file:///D:\My%20Documents\GLOWA\Seed%20bank\Seed%20bank%20run%201%20diversity%20&amp;%20richness%202001-2008.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y%20Documents\GLOWA\Seed%20bank\Seed%20bank%20run%201%20diversity%20&amp;%20richness%202001-2008.xls"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file:///D:\My%20Documents\GLOWA\Seed%20bank\Seed%20bank%20run%201%20diversity%20&amp;%20richness%202001-2008.xls" TargetMode="External"/><Relationship Id="rId1" Type="http://schemas.openxmlformats.org/officeDocument/2006/relationships/themeOverride" Target="../theme/themeOverride4.xml"/></Relationships>
</file>

<file path=ppt/charts/_rels/chart25.xml.rels><?xml version="1.0" encoding="UTF-8" standalone="yes"?>
<Relationships xmlns="http://schemas.openxmlformats.org/package/2006/relationships"><Relationship Id="rId2" Type="http://schemas.openxmlformats.org/officeDocument/2006/relationships/oleObject" Target="file:///D:\My%20Documents\GLOWA\Seed%20bank\Seed%20bank%20run%201%20diversity%20&amp;%20richness%202001-2008.xls" TargetMode="External"/><Relationship Id="rId1" Type="http://schemas.openxmlformats.org/officeDocument/2006/relationships/themeOverride" Target="../theme/themeOverride5.xml"/></Relationships>
</file>

<file path=ppt/charts/_rels/chart26.xml.rels><?xml version="1.0" encoding="UTF-8" standalone="yes"?>
<Relationships xmlns="http://schemas.openxmlformats.org/package/2006/relationships"><Relationship Id="rId1" Type="http://schemas.openxmlformats.org/officeDocument/2006/relationships/oleObject" Target="file:///C:\Users\MarceloSnb\AppData\Local\Microsoft\Windows\Temporary%20Internet%20Files\Content.Outlook\LL6976AK\Fungi%20%23species.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My%20Documents\GLOWA\Seed%20bank\Seed%20bank%20run%201%20diversity%20&amp;%20richness%202001-2008.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My%20Documents\GLOWA\Seed%20bank\Seed%20bank%20run%201%20diversity%20&amp;%20richness%202001-2008.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y%20Documents\GLOWA\Soil%20data\EK_DL_Soil%20sample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y%20Documents\GLOWA\Soil%20data\EK_DL_Soil%20sample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igel\Documents\JAIME\GLOWA\Productivity%20analysis%202011\Productivity%20by%20replicate%20and%20tear.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y%20Documents\GLOWA\Glowa%20figures%20Kigel%20170211.xls"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My%20Documents\GLOWA\Glowa%20Biomass%20data%20Jaime_170111.xls"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My%20Documents\GLOWA\Glowa%20Biomass%20data%20Jaime_170111.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My%20Documents\GLOWA\Glowa%20Biomass%20data%20Jaime_1701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P - </a:t>
            </a:r>
            <a:r>
              <a:rPr lang="en-US" dirty="0" smtClean="0"/>
              <a:t>Control</a:t>
            </a:r>
            <a:endParaRPr lang="en-US" dirty="0"/>
          </a:p>
        </c:rich>
      </c:tx>
      <c:layout/>
      <c:spPr>
        <a:noFill/>
        <a:ln w="25400">
          <a:noFill/>
        </a:ln>
      </c:spPr>
    </c:title>
    <c:plotArea>
      <c:layout>
        <c:manualLayout>
          <c:layoutTarget val="inner"/>
          <c:xMode val="edge"/>
          <c:yMode val="edge"/>
          <c:x val="0.11986351706036746"/>
          <c:y val="0.19480351414406541"/>
          <c:w val="0.8468587051618548"/>
          <c:h val="0.65482210557013765"/>
        </c:manualLayout>
      </c:layout>
      <c:lineChart>
        <c:grouping val="standard"/>
        <c:ser>
          <c:idx val="0"/>
          <c:order val="0"/>
          <c:tx>
            <c:strRef>
              <c:f>'Average&amp;Stds raw &amp; fixed dta'!$AF$1</c:f>
              <c:strCache>
                <c:ptCount val="1"/>
                <c:pt idx="0">
                  <c:v>Mesic.Med</c:v>
                </c:pt>
              </c:strCache>
            </c:strRef>
          </c:tx>
          <c:spPr>
            <a:ln w="25400">
              <a:solidFill>
                <a:schemeClr val="tx1"/>
              </a:solidFill>
              <a:prstDash val="solid"/>
            </a:ln>
          </c:spPr>
          <c:marker>
            <c:symbol val="triangle"/>
            <c:size val="9"/>
            <c:spPr>
              <a:solidFill>
                <a:schemeClr val="tx1"/>
              </a:solidFill>
              <a:ln>
                <a:solidFill>
                  <a:schemeClr val="tx1"/>
                </a:solidFill>
                <a:prstDash val="solid"/>
              </a:ln>
            </c:spPr>
          </c:marker>
          <c:errBars>
            <c:errDir val="y"/>
            <c:errBarType val="both"/>
            <c:errValType val="cust"/>
            <c:plus>
              <c:numRef>
                <c:f>'Average&amp;Stds raw &amp; fixed dta'!$V$23:$AA$23</c:f>
                <c:numCache>
                  <c:formatCode>General</c:formatCode>
                  <c:ptCount val="6"/>
                  <c:pt idx="0">
                    <c:v>3.7578066888959492</c:v>
                  </c:pt>
                  <c:pt idx="1">
                    <c:v>0.64187226143525067</c:v>
                  </c:pt>
                  <c:pt idx="2">
                    <c:v>3.0408786593913781</c:v>
                  </c:pt>
                  <c:pt idx="3">
                    <c:v>3.7201776024611966</c:v>
                  </c:pt>
                  <c:pt idx="4">
                    <c:v>1.3266424258781047</c:v>
                  </c:pt>
                  <c:pt idx="5">
                    <c:v>2.6328963755867267</c:v>
                  </c:pt>
                </c:numCache>
              </c:numRef>
            </c:plus>
            <c:minus>
              <c:numRef>
                <c:f>'Average&amp;Stds raw &amp; fixed dta'!$V$23:$AA$23</c:f>
                <c:numCache>
                  <c:formatCode>General</c:formatCode>
                  <c:ptCount val="6"/>
                  <c:pt idx="0">
                    <c:v>3.7578066888959492</c:v>
                  </c:pt>
                  <c:pt idx="1">
                    <c:v>0.64187226143525067</c:v>
                  </c:pt>
                  <c:pt idx="2">
                    <c:v>3.0408786593913781</c:v>
                  </c:pt>
                  <c:pt idx="3">
                    <c:v>3.7201776024611966</c:v>
                  </c:pt>
                  <c:pt idx="4">
                    <c:v>1.3266424258781047</c:v>
                  </c:pt>
                  <c:pt idx="5">
                    <c:v>2.6328963755867267</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dta'!$V$3:$AA$3</c:f>
              <c:numCache>
                <c:formatCode>0.000</c:formatCode>
                <c:ptCount val="6"/>
                <c:pt idx="0">
                  <c:v>7.0888888888888886</c:v>
                </c:pt>
                <c:pt idx="1">
                  <c:v>2.7800000000000002</c:v>
                </c:pt>
                <c:pt idx="2">
                  <c:v>8.2845432410372624</c:v>
                </c:pt>
                <c:pt idx="3">
                  <c:v>8.7227521766801424</c:v>
                </c:pt>
                <c:pt idx="4">
                  <c:v>14.473343162319228</c:v>
                </c:pt>
                <c:pt idx="5">
                  <c:v>5.6455044988333372</c:v>
                </c:pt>
              </c:numCache>
            </c:numRef>
          </c:val>
        </c:ser>
        <c:ser>
          <c:idx val="1"/>
          <c:order val="1"/>
          <c:tx>
            <c:strRef>
              <c:f>'Average&amp;Stds raw &amp; fixed dta'!$AG$1</c:f>
              <c:strCache>
                <c:ptCount val="1"/>
                <c:pt idx="0">
                  <c:v>Med</c:v>
                </c:pt>
              </c:strCache>
            </c:strRef>
          </c:tx>
          <c:spPr>
            <a:ln w="25400">
              <a:solidFill>
                <a:srgbClr val="008000"/>
              </a:solidFill>
              <a:prstDash val="solid"/>
            </a:ln>
          </c:spPr>
          <c:marker>
            <c:symbol val="triangle"/>
            <c:size val="9"/>
            <c:spPr>
              <a:solidFill>
                <a:srgbClr val="008000"/>
              </a:solidFill>
              <a:ln>
                <a:solidFill>
                  <a:srgbClr val="008000"/>
                </a:solidFill>
                <a:prstDash val="solid"/>
              </a:ln>
            </c:spPr>
          </c:marker>
          <c:errBars>
            <c:errDir val="y"/>
            <c:errBarType val="both"/>
            <c:errValType val="cust"/>
            <c:plus>
              <c:numRef>
                <c:f>'Average&amp;Stds raw &amp; fixed dta'!$V$25:$AA$25</c:f>
                <c:numCache>
                  <c:formatCode>General</c:formatCode>
                  <c:ptCount val="6"/>
                  <c:pt idx="0">
                    <c:v>2.1099763031844674</c:v>
                  </c:pt>
                  <c:pt idx="1">
                    <c:v>3.1436002007606212</c:v>
                  </c:pt>
                  <c:pt idx="2">
                    <c:v>3.4592284280764374</c:v>
                  </c:pt>
                  <c:pt idx="3">
                    <c:v>4.1914123006086417</c:v>
                  </c:pt>
                  <c:pt idx="4">
                    <c:v>4.0024874768949346</c:v>
                  </c:pt>
                  <c:pt idx="5">
                    <c:v>3.8988561828622634</c:v>
                  </c:pt>
                </c:numCache>
              </c:numRef>
            </c:plus>
            <c:minus>
              <c:numRef>
                <c:f>'Average&amp;Stds raw &amp; fixed dta'!$V$25:$AA$25</c:f>
                <c:numCache>
                  <c:formatCode>General</c:formatCode>
                  <c:ptCount val="6"/>
                  <c:pt idx="0">
                    <c:v>2.1099763031844674</c:v>
                  </c:pt>
                  <c:pt idx="1">
                    <c:v>3.1436002007606212</c:v>
                  </c:pt>
                  <c:pt idx="2">
                    <c:v>3.4592284280764374</c:v>
                  </c:pt>
                  <c:pt idx="3">
                    <c:v>4.1914123006086417</c:v>
                  </c:pt>
                  <c:pt idx="4">
                    <c:v>4.0024874768949346</c:v>
                  </c:pt>
                  <c:pt idx="5">
                    <c:v>3.8988561828622634</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dta'!$V$5:$AA$5</c:f>
              <c:numCache>
                <c:formatCode>0.000</c:formatCode>
                <c:ptCount val="6"/>
                <c:pt idx="0">
                  <c:v>5.92</c:v>
                </c:pt>
                <c:pt idx="1">
                  <c:v>6.5</c:v>
                </c:pt>
                <c:pt idx="2">
                  <c:v>31.068211304067436</c:v>
                </c:pt>
                <c:pt idx="3">
                  <c:v>13.15164910409622</c:v>
                </c:pt>
                <c:pt idx="4">
                  <c:v>13.696756645970865</c:v>
                </c:pt>
                <c:pt idx="5">
                  <c:v>8.8237207440797185</c:v>
                </c:pt>
              </c:numCache>
            </c:numRef>
          </c:val>
        </c:ser>
        <c:ser>
          <c:idx val="3"/>
          <c:order val="2"/>
          <c:tx>
            <c:strRef>
              <c:f>'Average&amp;Stds raw &amp; fixed dta'!$AH$1</c:f>
              <c:strCache>
                <c:ptCount val="1"/>
                <c:pt idx="0">
                  <c:v>Semi Arid</c:v>
                </c:pt>
              </c:strCache>
            </c:strRef>
          </c:tx>
          <c:spPr>
            <a:ln w="25400">
              <a:solidFill>
                <a:srgbClr val="FFC000"/>
              </a:solidFill>
              <a:prstDash val="solid"/>
            </a:ln>
          </c:spPr>
          <c:marker>
            <c:symbol val="triangle"/>
            <c:size val="9"/>
            <c:spPr>
              <a:solidFill>
                <a:srgbClr val="FFC000"/>
              </a:solidFill>
              <a:ln>
                <a:solidFill>
                  <a:srgbClr val="FFC000"/>
                </a:solidFill>
                <a:prstDash val="solid"/>
              </a:ln>
            </c:spPr>
          </c:marker>
          <c:errBars>
            <c:errDir val="y"/>
            <c:errBarType val="both"/>
            <c:errValType val="cust"/>
            <c:plus>
              <c:numRef>
                <c:f>'Average&amp;Stds raw &amp; fixed dta'!$V$27:$AA$27</c:f>
                <c:numCache>
                  <c:formatCode>General</c:formatCode>
                  <c:ptCount val="6"/>
                  <c:pt idx="0">
                    <c:v>3.4190641994557454</c:v>
                  </c:pt>
                  <c:pt idx="1">
                    <c:v>1.9807406022327438</c:v>
                  </c:pt>
                  <c:pt idx="2">
                    <c:v>0.58550523531805465</c:v>
                  </c:pt>
                  <c:pt idx="3">
                    <c:v>3.1137683059137227</c:v>
                  </c:pt>
                  <c:pt idx="4">
                    <c:v>0.59522856520644352</c:v>
                  </c:pt>
                  <c:pt idx="5">
                    <c:v>0.31862155887890231</c:v>
                  </c:pt>
                </c:numCache>
              </c:numRef>
            </c:plus>
            <c:minus>
              <c:numRef>
                <c:f>'Average&amp;Stds raw &amp; fixed dta'!$V$27:$AA$27</c:f>
                <c:numCache>
                  <c:formatCode>General</c:formatCode>
                  <c:ptCount val="6"/>
                  <c:pt idx="0">
                    <c:v>3.4190641994557454</c:v>
                  </c:pt>
                  <c:pt idx="1">
                    <c:v>1.9807406022327438</c:v>
                  </c:pt>
                  <c:pt idx="2">
                    <c:v>0.58550523531805465</c:v>
                  </c:pt>
                  <c:pt idx="3">
                    <c:v>3.1137683059137227</c:v>
                  </c:pt>
                  <c:pt idx="4">
                    <c:v>0.59522856520644352</c:v>
                  </c:pt>
                  <c:pt idx="5">
                    <c:v>0.31862155887890231</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dta'!$V$7:$AA$7</c:f>
              <c:numCache>
                <c:formatCode>0.000</c:formatCode>
                <c:ptCount val="6"/>
                <c:pt idx="0">
                  <c:v>5.5500000000000007</c:v>
                </c:pt>
                <c:pt idx="1">
                  <c:v>3.65</c:v>
                </c:pt>
                <c:pt idx="2">
                  <c:v>12.430778739936741</c:v>
                </c:pt>
                <c:pt idx="3">
                  <c:v>8.1128025212787733</c:v>
                </c:pt>
                <c:pt idx="4">
                  <c:v>10.048441352216418</c:v>
                </c:pt>
                <c:pt idx="5">
                  <c:v>5.6101077340581842</c:v>
                </c:pt>
              </c:numCache>
            </c:numRef>
          </c:val>
        </c:ser>
        <c:ser>
          <c:idx val="2"/>
          <c:order val="3"/>
          <c:tx>
            <c:strRef>
              <c:f>'Average&amp;Stds raw &amp; fixed dta'!$AI$1</c:f>
              <c:strCache>
                <c:ptCount val="1"/>
                <c:pt idx="0">
                  <c:v>Arid</c:v>
                </c:pt>
              </c:strCache>
            </c:strRef>
          </c:tx>
          <c:spPr>
            <a:ln w="25400">
              <a:solidFill>
                <a:srgbClr val="FF0000"/>
              </a:solidFill>
              <a:prstDash val="solid"/>
            </a:ln>
          </c:spPr>
          <c:marker>
            <c:spPr>
              <a:solidFill>
                <a:srgbClr val="FF0000"/>
              </a:solidFill>
              <a:ln>
                <a:solidFill>
                  <a:srgbClr val="FF0000"/>
                </a:solidFill>
                <a:prstDash val="solid"/>
              </a:ln>
            </c:spPr>
          </c:marker>
          <c:errBars>
            <c:errDir val="y"/>
            <c:errBarType val="both"/>
            <c:errValType val="cust"/>
            <c:plus>
              <c:numRef>
                <c:f>'Average&amp;Stds raw &amp; fixed dta'!$V$29:$AA$29</c:f>
                <c:numCache>
                  <c:formatCode>General</c:formatCode>
                  <c:ptCount val="6"/>
                  <c:pt idx="0">
                    <c:v>2.6959228475607402</c:v>
                  </c:pt>
                  <c:pt idx="1">
                    <c:v>1.5372052563011918</c:v>
                  </c:pt>
                  <c:pt idx="2">
                    <c:v>0.34509824224153784</c:v>
                  </c:pt>
                  <c:pt idx="3">
                    <c:v>1.0479730196299293</c:v>
                  </c:pt>
                  <c:pt idx="4">
                    <c:v>2.3665230582934935</c:v>
                  </c:pt>
                  <c:pt idx="5">
                    <c:v>2.5084994196513106</c:v>
                  </c:pt>
                </c:numCache>
              </c:numRef>
            </c:plus>
            <c:minus>
              <c:numRef>
                <c:f>'Average&amp;Stds raw &amp; fixed dta'!$V$29:$AA$29</c:f>
                <c:numCache>
                  <c:formatCode>General</c:formatCode>
                  <c:ptCount val="6"/>
                  <c:pt idx="0">
                    <c:v>2.6959228475607402</c:v>
                  </c:pt>
                  <c:pt idx="1">
                    <c:v>1.5372052563011918</c:v>
                  </c:pt>
                  <c:pt idx="2">
                    <c:v>0.34509824224153784</c:v>
                  </c:pt>
                  <c:pt idx="3">
                    <c:v>1.0479730196299293</c:v>
                  </c:pt>
                  <c:pt idx="4">
                    <c:v>2.3665230582934935</c:v>
                  </c:pt>
                  <c:pt idx="5">
                    <c:v>2.5084994196513106</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dta'!$V$9:$AA$9</c:f>
              <c:numCache>
                <c:formatCode>0.000</c:formatCode>
                <c:ptCount val="6"/>
                <c:pt idx="0">
                  <c:v>8.3600000000000048</c:v>
                </c:pt>
                <c:pt idx="1">
                  <c:v>8.3600000000000048</c:v>
                </c:pt>
                <c:pt idx="2">
                  <c:v>7.0741151833395515</c:v>
                </c:pt>
                <c:pt idx="3">
                  <c:v>10.419248119130517</c:v>
                </c:pt>
                <c:pt idx="4">
                  <c:v>9.7103247629943912</c:v>
                </c:pt>
                <c:pt idx="5">
                  <c:v>8.7075380969654042</c:v>
                </c:pt>
              </c:numCache>
            </c:numRef>
          </c:val>
        </c:ser>
        <c:marker val="1"/>
        <c:axId val="82393728"/>
        <c:axId val="82399616"/>
      </c:lineChart>
      <c:dateAx>
        <c:axId val="82393728"/>
        <c:scaling>
          <c:orientation val="minMax"/>
        </c:scaling>
        <c:axPos val="b"/>
        <c:numFmt formatCode="[$-409]mmm-yy;@" sourceLinked="0"/>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2399616"/>
        <c:crosses val="autoZero"/>
        <c:lblOffset val="100"/>
        <c:majorUnit val="6"/>
        <c:majorTimeUnit val="months"/>
      </c:dateAx>
      <c:valAx>
        <c:axId val="82399616"/>
        <c:scaling>
          <c:orientation val="minMax"/>
          <c:max val="35"/>
          <c:min val="0"/>
        </c:scaling>
        <c:axPos val="l"/>
        <c:title>
          <c:tx>
            <c:rich>
              <a:bodyPr rot="-5400000" vert="horz"/>
              <a:lstStyle/>
              <a:p>
                <a:pPr>
                  <a:defRPr/>
                </a:pPr>
                <a:r>
                  <a:rPr lang="en-US"/>
                  <a:t>mg/kg</a:t>
                </a:r>
              </a:p>
            </c:rich>
          </c:tx>
          <c:layout/>
          <c:spPr>
            <a:noFill/>
            <a:ln w="25400">
              <a:noFill/>
            </a:ln>
          </c:spPr>
        </c:title>
        <c:numFmt formatCode="0" sourceLinked="0"/>
        <c:tickLblPos val="low"/>
        <c:txPr>
          <a:bodyPr rot="0" vert="horz"/>
          <a:lstStyle/>
          <a:p>
            <a:pPr rtl="1">
              <a:defRPr sz="1000" b="0" i="0" u="none" strike="noStrike" baseline="0">
                <a:solidFill>
                  <a:srgbClr val="000000"/>
                </a:solidFill>
                <a:latin typeface="Calibri"/>
                <a:ea typeface="Calibri"/>
                <a:cs typeface="Calibri"/>
              </a:defRPr>
            </a:pPr>
            <a:endParaRPr lang="en-US"/>
          </a:p>
        </c:txPr>
        <c:crossAx val="82393728"/>
        <c:crosses val="autoZero"/>
        <c:crossBetween val="midCat"/>
        <c:majorUnit val="5"/>
      </c:valAx>
    </c:plotArea>
    <c:plotVisOnly val="1"/>
    <c:dispBlanksAs val="gap"/>
  </c:chart>
  <c:spPr>
    <a:solidFill>
      <a:schemeClr val="bg1"/>
    </a:solidFill>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2860635696821514E-2"/>
          <c:y val="2.6330054066982637E-2"/>
          <c:w val="0.90400922650886872"/>
          <c:h val="0.86139088359676363"/>
        </c:manualLayout>
      </c:layout>
      <c:lineChart>
        <c:grouping val="standard"/>
        <c:ser>
          <c:idx val="1"/>
          <c:order val="0"/>
          <c:tx>
            <c:strRef>
              <c:f>'density total'!$C$38</c:f>
              <c:strCache>
                <c:ptCount val="1"/>
                <c:pt idx="0">
                  <c:v>mesic</c:v>
                </c:pt>
              </c:strCache>
            </c:strRef>
          </c:tx>
          <c:spPr>
            <a:ln w="19050">
              <a:solidFill>
                <a:srgbClr val="000000"/>
              </a:solidFill>
              <a:prstDash val="solid"/>
            </a:ln>
          </c:spPr>
          <c:marker>
            <c:symbol val="square"/>
            <c:size val="5"/>
            <c:spPr>
              <a:solidFill>
                <a:srgbClr val="000000"/>
              </a:solidFill>
              <a:ln>
                <a:solidFill>
                  <a:srgbClr val="000000"/>
                </a:solidFill>
                <a:prstDash val="solid"/>
              </a:ln>
            </c:spPr>
          </c:marker>
          <c:errBars>
            <c:errDir val="y"/>
            <c:errBarType val="both"/>
            <c:errValType val="cust"/>
            <c:plus>
              <c:numRef>
                <c:f>'density total'!$D$39:$D$47</c:f>
                <c:numCache>
                  <c:formatCode>General</c:formatCode>
                  <c:ptCount val="9"/>
                  <c:pt idx="0">
                    <c:v>545.06899799999997</c:v>
                  </c:pt>
                  <c:pt idx="1">
                    <c:v>3313.7733600000001</c:v>
                  </c:pt>
                  <c:pt idx="2">
                    <c:v>4360.1661300000242</c:v>
                  </c:pt>
                  <c:pt idx="3">
                    <c:v>2251.6965799999998</c:v>
                  </c:pt>
                  <c:pt idx="4">
                    <c:v>1520.56917</c:v>
                  </c:pt>
                  <c:pt idx="5">
                    <c:v>2456.7146499999903</c:v>
                  </c:pt>
                  <c:pt idx="6">
                    <c:v>2458.6573400000002</c:v>
                  </c:pt>
                  <c:pt idx="7">
                    <c:v>1518.5991399999998</c:v>
                  </c:pt>
                  <c:pt idx="8">
                    <c:v>2303.155671</c:v>
                  </c:pt>
                </c:numCache>
              </c:numRef>
            </c:plus>
            <c:minus>
              <c:numRef>
                <c:f>'density total'!$D$39:$D$47</c:f>
                <c:numCache>
                  <c:formatCode>General</c:formatCode>
                  <c:ptCount val="9"/>
                  <c:pt idx="0">
                    <c:v>545.06899799999997</c:v>
                  </c:pt>
                  <c:pt idx="1">
                    <c:v>3313.7733600000001</c:v>
                  </c:pt>
                  <c:pt idx="2">
                    <c:v>4360.1661300000242</c:v>
                  </c:pt>
                  <c:pt idx="3">
                    <c:v>2251.6965799999998</c:v>
                  </c:pt>
                  <c:pt idx="4">
                    <c:v>1520.56917</c:v>
                  </c:pt>
                  <c:pt idx="5">
                    <c:v>2456.7146499999903</c:v>
                  </c:pt>
                  <c:pt idx="6">
                    <c:v>2458.6573400000002</c:v>
                  </c:pt>
                  <c:pt idx="7">
                    <c:v>1518.5991399999998</c:v>
                  </c:pt>
                  <c:pt idx="8">
                    <c:v>2303.155671</c:v>
                  </c:pt>
                </c:numCache>
              </c:numRef>
            </c:minus>
            <c:spPr>
              <a:ln w="12700">
                <a:solidFill>
                  <a:srgbClr val="000000"/>
                </a:solidFill>
                <a:prstDash val="solid"/>
              </a:ln>
            </c:spPr>
          </c:errBars>
          <c:cat>
            <c:numRef>
              <c:f>'density total'!$B$39:$B$47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'density total'!$C$39:$C$47</c:f>
              <c:numCache>
                <c:formatCode>General</c:formatCode>
                <c:ptCount val="9"/>
                <c:pt idx="0">
                  <c:v>5535.3535400000001</c:v>
                </c:pt>
                <c:pt idx="1">
                  <c:v>22720</c:v>
                </c:pt>
                <c:pt idx="2">
                  <c:v>26682.352900000002</c:v>
                </c:pt>
                <c:pt idx="3">
                  <c:v>13792</c:v>
                </c:pt>
                <c:pt idx="4">
                  <c:v>8280</c:v>
                </c:pt>
                <c:pt idx="5">
                  <c:v>13448</c:v>
                </c:pt>
                <c:pt idx="6">
                  <c:v>12240</c:v>
                </c:pt>
                <c:pt idx="7">
                  <c:v>5976</c:v>
                </c:pt>
                <c:pt idx="8">
                  <c:v>13584.213305000008</c:v>
                </c:pt>
              </c:numCache>
            </c:numRef>
          </c:val>
        </c:ser>
        <c:ser>
          <c:idx val="2"/>
          <c:order val="1"/>
          <c:tx>
            <c:strRef>
              <c:f>'density total'!$E$38</c:f>
              <c:strCache>
                <c:ptCount val="1"/>
                <c:pt idx="0">
                  <c:v>medit.</c:v>
                </c:pt>
              </c:strCache>
            </c:strRef>
          </c:tx>
          <c:spPr>
            <a:ln w="19050">
              <a:solidFill>
                <a:srgbClr val="006600"/>
              </a:solidFill>
              <a:prstDash val="solid"/>
            </a:ln>
          </c:spPr>
          <c:marker>
            <c:symbol val="triangle"/>
            <c:size val="6"/>
            <c:spPr>
              <a:solidFill>
                <a:srgbClr val="006600"/>
              </a:solidFill>
              <a:ln>
                <a:solidFill>
                  <a:srgbClr val="008000"/>
                </a:solidFill>
                <a:prstDash val="solid"/>
              </a:ln>
            </c:spPr>
          </c:marker>
          <c:errBars>
            <c:errDir val="y"/>
            <c:errBarType val="both"/>
            <c:errValType val="cust"/>
            <c:plus>
              <c:numRef>
                <c:f>'density total'!$F$39:$F$47</c:f>
                <c:numCache>
                  <c:formatCode>General</c:formatCode>
                  <c:ptCount val="9"/>
                  <c:pt idx="0">
                    <c:v>522.90552099999798</c:v>
                  </c:pt>
                  <c:pt idx="1">
                    <c:v>1086.42804</c:v>
                  </c:pt>
                  <c:pt idx="2">
                    <c:v>1230.6911599999999</c:v>
                  </c:pt>
                  <c:pt idx="3">
                    <c:v>558.010672</c:v>
                  </c:pt>
                  <c:pt idx="4">
                    <c:v>1052.08385</c:v>
                  </c:pt>
                  <c:pt idx="5">
                    <c:v>529.28346000000226</c:v>
                  </c:pt>
                  <c:pt idx="6">
                    <c:v>519.57304800000054</c:v>
                  </c:pt>
                  <c:pt idx="7">
                    <c:v>650.23567300000002</c:v>
                  </c:pt>
                  <c:pt idx="8">
                    <c:v>768.65142799999796</c:v>
                  </c:pt>
                </c:numCache>
              </c:numRef>
            </c:plus>
            <c:minus>
              <c:numRef>
                <c:f>'density total'!$F$39:$F$47</c:f>
                <c:numCache>
                  <c:formatCode>General</c:formatCode>
                  <c:ptCount val="9"/>
                  <c:pt idx="0">
                    <c:v>522.90552099999798</c:v>
                  </c:pt>
                  <c:pt idx="1">
                    <c:v>1086.42804</c:v>
                  </c:pt>
                  <c:pt idx="2">
                    <c:v>1230.6911599999999</c:v>
                  </c:pt>
                  <c:pt idx="3">
                    <c:v>558.010672</c:v>
                  </c:pt>
                  <c:pt idx="4">
                    <c:v>1052.08385</c:v>
                  </c:pt>
                  <c:pt idx="5">
                    <c:v>529.28346000000226</c:v>
                  </c:pt>
                  <c:pt idx="6">
                    <c:v>519.57304800000054</c:v>
                  </c:pt>
                  <c:pt idx="7">
                    <c:v>650.23567300000002</c:v>
                  </c:pt>
                  <c:pt idx="8">
                    <c:v>768.65142799999796</c:v>
                  </c:pt>
                </c:numCache>
              </c:numRef>
            </c:minus>
            <c:spPr>
              <a:ln w="12700">
                <a:solidFill>
                  <a:srgbClr val="000000"/>
                </a:solidFill>
                <a:prstDash val="solid"/>
              </a:ln>
            </c:spPr>
          </c:errBars>
          <c:cat>
            <c:numRef>
              <c:f>'density total'!$B$39:$B$47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'density total'!$E$39:$E$47</c:f>
              <c:numCache>
                <c:formatCode>General</c:formatCode>
                <c:ptCount val="9"/>
                <c:pt idx="0">
                  <c:v>10158.6667</c:v>
                </c:pt>
                <c:pt idx="1">
                  <c:v>16741.333299999922</c:v>
                </c:pt>
                <c:pt idx="2">
                  <c:v>14694.736800000002</c:v>
                </c:pt>
                <c:pt idx="3">
                  <c:v>10625.165599999962</c:v>
                </c:pt>
                <c:pt idx="4">
                  <c:v>12496</c:v>
                </c:pt>
                <c:pt idx="5">
                  <c:v>8429.3333299999831</c:v>
                </c:pt>
                <c:pt idx="6">
                  <c:v>7880</c:v>
                </c:pt>
                <c:pt idx="7">
                  <c:v>6341.3333299999995</c:v>
                </c:pt>
                <c:pt idx="8">
                  <c:v>10920.821132499987</c:v>
                </c:pt>
              </c:numCache>
            </c:numRef>
          </c:val>
        </c:ser>
        <c:ser>
          <c:idx val="3"/>
          <c:order val="2"/>
          <c:tx>
            <c:strRef>
              <c:f>'density total'!$G$38</c:f>
              <c:strCache>
                <c:ptCount val="1"/>
                <c:pt idx="0">
                  <c:v>semiarid</c:v>
                </c:pt>
              </c:strCache>
            </c:strRef>
          </c:tx>
          <c:spPr>
            <a:ln w="19050">
              <a:solidFill>
                <a:srgbClr val="FF9900"/>
              </a:solidFill>
              <a:prstDash val="solid"/>
            </a:ln>
          </c:spPr>
          <c:marker>
            <c:symbol val="x"/>
            <c:size val="6"/>
            <c:spPr>
              <a:solidFill>
                <a:srgbClr val="FF6600"/>
              </a:solidFill>
              <a:ln>
                <a:solidFill>
                  <a:srgbClr val="FF6600"/>
                </a:solidFill>
                <a:prstDash val="solid"/>
              </a:ln>
            </c:spPr>
          </c:marker>
          <c:errBars>
            <c:errDir val="y"/>
            <c:errBarType val="both"/>
            <c:errValType val="cust"/>
            <c:plus>
              <c:numRef>
                <c:f>'density total'!$H$39:$H$47</c:f>
                <c:numCache>
                  <c:formatCode>General</c:formatCode>
                  <c:ptCount val="9"/>
                  <c:pt idx="0">
                    <c:v>460.53729399999969</c:v>
                  </c:pt>
                  <c:pt idx="1">
                    <c:v>544.64300900000001</c:v>
                  </c:pt>
                  <c:pt idx="2">
                    <c:v>962.97426799999948</c:v>
                  </c:pt>
                  <c:pt idx="3">
                    <c:v>538.21617600000002</c:v>
                  </c:pt>
                  <c:pt idx="4">
                    <c:v>541.06736799999749</c:v>
                  </c:pt>
                  <c:pt idx="5">
                    <c:v>471.03864499999969</c:v>
                  </c:pt>
                  <c:pt idx="6">
                    <c:v>542.41021599999749</c:v>
                  </c:pt>
                  <c:pt idx="7">
                    <c:v>443.32147499999923</c:v>
                  </c:pt>
                  <c:pt idx="8">
                    <c:v>563.02605637499948</c:v>
                  </c:pt>
                </c:numCache>
              </c:numRef>
            </c:plus>
            <c:minus>
              <c:numRef>
                <c:f>'density total'!$H$39:$H$47</c:f>
                <c:numCache>
                  <c:formatCode>General</c:formatCode>
                  <c:ptCount val="9"/>
                  <c:pt idx="0">
                    <c:v>460.53729399999969</c:v>
                  </c:pt>
                  <c:pt idx="1">
                    <c:v>544.64300900000001</c:v>
                  </c:pt>
                  <c:pt idx="2">
                    <c:v>962.97426799999948</c:v>
                  </c:pt>
                  <c:pt idx="3">
                    <c:v>538.21617600000002</c:v>
                  </c:pt>
                  <c:pt idx="4">
                    <c:v>541.06736799999749</c:v>
                  </c:pt>
                  <c:pt idx="5">
                    <c:v>471.03864499999969</c:v>
                  </c:pt>
                  <c:pt idx="6">
                    <c:v>542.41021599999749</c:v>
                  </c:pt>
                  <c:pt idx="7">
                    <c:v>443.32147499999923</c:v>
                  </c:pt>
                  <c:pt idx="8">
                    <c:v>563.02605637499948</c:v>
                  </c:pt>
                </c:numCache>
              </c:numRef>
            </c:minus>
            <c:spPr>
              <a:ln w="12700">
                <a:solidFill>
                  <a:srgbClr val="000000"/>
                </a:solidFill>
                <a:prstDash val="solid"/>
              </a:ln>
            </c:spPr>
          </c:errBars>
          <c:cat>
            <c:numRef>
              <c:f>'density total'!$B$39:$B$47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'density total'!$G$39:$G$47</c:f>
              <c:numCache>
                <c:formatCode>General</c:formatCode>
                <c:ptCount val="9"/>
                <c:pt idx="0">
                  <c:v>7563.3898300000001</c:v>
                </c:pt>
                <c:pt idx="1">
                  <c:v>7513.5135100000007</c:v>
                </c:pt>
                <c:pt idx="2">
                  <c:v>16594.736799999999</c:v>
                </c:pt>
                <c:pt idx="3">
                  <c:v>9947.0198700000001</c:v>
                </c:pt>
                <c:pt idx="4">
                  <c:v>9256</c:v>
                </c:pt>
                <c:pt idx="5">
                  <c:v>7320</c:v>
                </c:pt>
                <c:pt idx="6">
                  <c:v>8554.0540500000006</c:v>
                </c:pt>
                <c:pt idx="7">
                  <c:v>3946.6666699999846</c:v>
                </c:pt>
                <c:pt idx="8">
                  <c:v>8836.9225912500006</c:v>
                </c:pt>
              </c:numCache>
            </c:numRef>
          </c:val>
        </c:ser>
        <c:ser>
          <c:idx val="4"/>
          <c:order val="3"/>
          <c:tx>
            <c:strRef>
              <c:f>'density total'!$I$38</c:f>
              <c:strCache>
                <c:ptCount val="1"/>
                <c:pt idx="0">
                  <c:v>arid</c:v>
                </c:pt>
              </c:strCache>
            </c:strRef>
          </c:tx>
          <c:spPr>
            <a:ln w="19050">
              <a:solidFill>
                <a:srgbClr val="FF0000"/>
              </a:solidFill>
              <a:prstDash val="solid"/>
            </a:ln>
          </c:spPr>
          <c:marker>
            <c:symbol val="square"/>
            <c:size val="6"/>
            <c:spPr>
              <a:solidFill>
                <a:srgbClr val="FF0000"/>
              </a:solidFill>
              <a:ln>
                <a:solidFill>
                  <a:srgbClr val="FF0000"/>
                </a:solidFill>
              </a:ln>
            </c:spPr>
          </c:marker>
          <c:errBars>
            <c:errDir val="y"/>
            <c:errBarType val="both"/>
            <c:errValType val="cust"/>
            <c:plus>
              <c:numRef>
                <c:f>'density total'!$J$39:$J$46</c:f>
                <c:numCache>
                  <c:formatCode>General</c:formatCode>
                  <c:ptCount val="8"/>
                  <c:pt idx="0">
                    <c:v>213.563434</c:v>
                  </c:pt>
                  <c:pt idx="1">
                    <c:v>202.86599600000054</c:v>
                  </c:pt>
                  <c:pt idx="2">
                    <c:v>279.52379299999899</c:v>
                  </c:pt>
                  <c:pt idx="3">
                    <c:v>164.98756900000001</c:v>
                  </c:pt>
                  <c:pt idx="4">
                    <c:v>106.500551</c:v>
                  </c:pt>
                  <c:pt idx="5">
                    <c:v>122.56310300000027</c:v>
                  </c:pt>
                  <c:pt idx="6">
                    <c:v>289.39764100000002</c:v>
                  </c:pt>
                  <c:pt idx="7">
                    <c:v>93.721254099999996</c:v>
                  </c:pt>
                </c:numCache>
              </c:numRef>
            </c:plus>
            <c:minus>
              <c:numRef>
                <c:f>'density total'!$J$39:$J$46</c:f>
                <c:numCache>
                  <c:formatCode>General</c:formatCode>
                  <c:ptCount val="8"/>
                  <c:pt idx="0">
                    <c:v>213.563434</c:v>
                  </c:pt>
                  <c:pt idx="1">
                    <c:v>202.86599600000054</c:v>
                  </c:pt>
                  <c:pt idx="2">
                    <c:v>279.52379299999899</c:v>
                  </c:pt>
                  <c:pt idx="3">
                    <c:v>164.98756900000001</c:v>
                  </c:pt>
                  <c:pt idx="4">
                    <c:v>106.500551</c:v>
                  </c:pt>
                  <c:pt idx="5">
                    <c:v>122.56310300000027</c:v>
                  </c:pt>
                  <c:pt idx="6">
                    <c:v>289.39764100000002</c:v>
                  </c:pt>
                  <c:pt idx="7">
                    <c:v>93.721254099999996</c:v>
                  </c:pt>
                </c:numCache>
              </c:numRef>
            </c:minus>
            <c:spPr>
              <a:ln w="12700">
                <a:solidFill>
                  <a:srgbClr val="000000"/>
                </a:solidFill>
                <a:prstDash val="solid"/>
              </a:ln>
            </c:spPr>
          </c:errBars>
          <c:cat>
            <c:numRef>
              <c:f>'density total'!$B$39:$B$47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'density total'!$I$39:$I$47</c:f>
              <c:numCache>
                <c:formatCode>General</c:formatCode>
                <c:ptCount val="9"/>
                <c:pt idx="0">
                  <c:v>775.75757599999997</c:v>
                </c:pt>
                <c:pt idx="1">
                  <c:v>568</c:v>
                </c:pt>
                <c:pt idx="2">
                  <c:v>1016</c:v>
                </c:pt>
                <c:pt idx="3">
                  <c:v>824</c:v>
                </c:pt>
                <c:pt idx="4">
                  <c:v>368</c:v>
                </c:pt>
                <c:pt idx="5">
                  <c:v>456</c:v>
                </c:pt>
                <c:pt idx="6">
                  <c:v>1005.12821</c:v>
                </c:pt>
                <c:pt idx="7">
                  <c:v>360</c:v>
                </c:pt>
                <c:pt idx="8">
                  <c:v>671.61072325000055</c:v>
                </c:pt>
              </c:numCache>
            </c:numRef>
          </c:val>
        </c:ser>
        <c:marker val="1"/>
        <c:axId val="91228416"/>
        <c:axId val="91238400"/>
      </c:lineChart>
      <c:catAx>
        <c:axId val="91228416"/>
        <c:scaling>
          <c:orientation val="minMax"/>
        </c:scaling>
        <c:axPos val="b"/>
        <c:numFmt formatCode="General" sourceLinked="1"/>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91238400"/>
        <c:crosses val="autoZero"/>
        <c:auto val="1"/>
        <c:lblAlgn val="ctr"/>
        <c:lblOffset val="100"/>
        <c:tickLblSkip val="1"/>
        <c:tickMarkSkip val="1"/>
      </c:catAx>
      <c:valAx>
        <c:axId val="91238400"/>
        <c:scaling>
          <c:orientation val="minMax"/>
        </c:scaling>
        <c:axPos val="l"/>
        <c:numFmt formatCode="General" sourceLinked="1"/>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91228416"/>
        <c:crosses val="autoZero"/>
        <c:crossBetween val="between"/>
      </c:valAx>
      <c:spPr>
        <a:solidFill>
          <a:srgbClr val="FFFFFF"/>
        </a:solidFill>
        <a:ln w="12700">
          <a:solidFill>
            <a:srgbClr val="808080"/>
          </a:solidFill>
          <a:prstDash val="solid"/>
        </a:ln>
      </c:spPr>
    </c:plotArea>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1815585475316214E-2"/>
          <c:y val="6.3569682151589313E-2"/>
          <c:w val="0.89392136264484945"/>
          <c:h val="0.8264068545696136"/>
        </c:manualLayout>
      </c:layout>
      <c:lineChart>
        <c:grouping val="standard"/>
        <c:ser>
          <c:idx val="1"/>
          <c:order val="0"/>
          <c:tx>
            <c:strRef>
              <c:f>'total mean div+rich'!$O$38</c:f>
              <c:strCache>
                <c:ptCount val="1"/>
                <c:pt idx="0">
                  <c:v>mesic</c:v>
                </c:pt>
              </c:strCache>
            </c:strRef>
          </c:tx>
          <c:spPr>
            <a:ln w="19050">
              <a:solidFill>
                <a:srgbClr val="000000"/>
              </a:solidFill>
              <a:prstDash val="solid"/>
            </a:ln>
          </c:spPr>
          <c:marker>
            <c:symbol val="square"/>
            <c:size val="5"/>
            <c:spPr>
              <a:solidFill>
                <a:srgbClr val="000000"/>
              </a:solidFill>
              <a:ln>
                <a:solidFill>
                  <a:srgbClr val="000000"/>
                </a:solidFill>
                <a:prstDash val="solid"/>
              </a:ln>
            </c:spPr>
          </c:marker>
          <c:errBars>
            <c:errDir val="y"/>
            <c:errBarType val="both"/>
            <c:errValType val="cust"/>
            <c:plus>
              <c:numRef>
                <c:f>'total mean div+rich'!$P$39:$P$47</c:f>
                <c:numCache>
                  <c:formatCode>General</c:formatCode>
                  <c:ptCount val="9"/>
                  <c:pt idx="0">
                    <c:v>2.2150997000000001</c:v>
                  </c:pt>
                  <c:pt idx="1">
                    <c:v>1.56914697</c:v>
                  </c:pt>
                  <c:pt idx="2">
                    <c:v>1.3920408700000046</c:v>
                  </c:pt>
                  <c:pt idx="3">
                    <c:v>2.3532483499999977</c:v>
                  </c:pt>
                  <c:pt idx="4">
                    <c:v>1.3840359700000047</c:v>
                  </c:pt>
                  <c:pt idx="5">
                    <c:v>1.26885775</c:v>
                  </c:pt>
                  <c:pt idx="6">
                    <c:v>1.0049875600000047</c:v>
                  </c:pt>
                  <c:pt idx="7">
                    <c:v>2.34757558</c:v>
                  </c:pt>
                  <c:pt idx="8">
                    <c:v>1.691874093749995</c:v>
                  </c:pt>
                </c:numCache>
              </c:numRef>
            </c:plus>
            <c:minus>
              <c:numRef>
                <c:f>'total mean div+rich'!$P$39:$P$47</c:f>
                <c:numCache>
                  <c:formatCode>General</c:formatCode>
                  <c:ptCount val="9"/>
                  <c:pt idx="0">
                    <c:v>2.2150997000000001</c:v>
                  </c:pt>
                  <c:pt idx="1">
                    <c:v>1.56914697</c:v>
                  </c:pt>
                  <c:pt idx="2">
                    <c:v>1.3920408700000046</c:v>
                  </c:pt>
                  <c:pt idx="3">
                    <c:v>2.3532483499999977</c:v>
                  </c:pt>
                  <c:pt idx="4">
                    <c:v>1.3840359700000047</c:v>
                  </c:pt>
                  <c:pt idx="5">
                    <c:v>1.26885775</c:v>
                  </c:pt>
                  <c:pt idx="6">
                    <c:v>1.0049875600000047</c:v>
                  </c:pt>
                  <c:pt idx="7">
                    <c:v>2.34757558</c:v>
                  </c:pt>
                  <c:pt idx="8">
                    <c:v>1.691874093749995</c:v>
                  </c:pt>
                </c:numCache>
              </c:numRef>
            </c:minus>
            <c:spPr>
              <a:ln w="12700">
                <a:solidFill>
                  <a:srgbClr val="000000"/>
                </a:solidFill>
                <a:prstDash val="solid"/>
              </a:ln>
            </c:spPr>
          </c:errBars>
          <c:cat>
            <c:numRef>
              <c:f>'total mean div+rich'!$N$39:$N$47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div+rich'!$O$39:$O$47</c:f>
              <c:numCache>
                <c:formatCode>General</c:formatCode>
                <c:ptCount val="9"/>
                <c:pt idx="0">
                  <c:v>30.8</c:v>
                </c:pt>
                <c:pt idx="1">
                  <c:v>26.2</c:v>
                </c:pt>
                <c:pt idx="2">
                  <c:v>29.6</c:v>
                </c:pt>
                <c:pt idx="3">
                  <c:v>29.4</c:v>
                </c:pt>
                <c:pt idx="4">
                  <c:v>18.399999999999999</c:v>
                </c:pt>
                <c:pt idx="5">
                  <c:v>18.899999999999999</c:v>
                </c:pt>
                <c:pt idx="6">
                  <c:v>15.1</c:v>
                </c:pt>
                <c:pt idx="7">
                  <c:v>14.6666667</c:v>
                </c:pt>
                <c:pt idx="8">
                  <c:v>22.883333337499913</c:v>
                </c:pt>
              </c:numCache>
            </c:numRef>
          </c:val>
        </c:ser>
        <c:ser>
          <c:idx val="2"/>
          <c:order val="1"/>
          <c:tx>
            <c:strRef>
              <c:f>'total mean div+rich'!$Q$38</c:f>
              <c:strCache>
                <c:ptCount val="1"/>
                <c:pt idx="0">
                  <c:v>medit.</c:v>
                </c:pt>
              </c:strCache>
            </c:strRef>
          </c:tx>
          <c:spPr>
            <a:ln w="19050">
              <a:solidFill>
                <a:srgbClr val="008000"/>
              </a:solidFill>
              <a:prstDash val="solid"/>
            </a:ln>
          </c:spPr>
          <c:marker>
            <c:symbol val="triangle"/>
            <c:size val="5"/>
            <c:spPr>
              <a:solidFill>
                <a:srgbClr val="008000"/>
              </a:solidFill>
              <a:ln>
                <a:solidFill>
                  <a:srgbClr val="008000"/>
                </a:solidFill>
                <a:prstDash val="solid"/>
              </a:ln>
            </c:spPr>
          </c:marker>
          <c:errBars>
            <c:errDir val="y"/>
            <c:errBarType val="both"/>
            <c:errValType val="cust"/>
            <c:plus>
              <c:numRef>
                <c:f>'total mean div+rich'!$R$39:$R$47</c:f>
                <c:numCache>
                  <c:formatCode>General</c:formatCode>
                  <c:ptCount val="9"/>
                  <c:pt idx="0">
                    <c:v>1.3269386899999998</c:v>
                  </c:pt>
                  <c:pt idx="1">
                    <c:v>1.6129385899999999</c:v>
                  </c:pt>
                  <c:pt idx="2">
                    <c:v>1.0336113799999957</c:v>
                  </c:pt>
                  <c:pt idx="3">
                    <c:v>1.16113632</c:v>
                  </c:pt>
                  <c:pt idx="4">
                    <c:v>1.05708701</c:v>
                  </c:pt>
                  <c:pt idx="5">
                    <c:v>0.81075151000000234</c:v>
                  </c:pt>
                  <c:pt idx="6">
                    <c:v>0.82869976000000234</c:v>
                  </c:pt>
                  <c:pt idx="7">
                    <c:v>1.4674512699999998</c:v>
                  </c:pt>
                  <c:pt idx="8">
                    <c:v>1.16232681625</c:v>
                  </c:pt>
                </c:numCache>
              </c:numRef>
            </c:plus>
            <c:minus>
              <c:numRef>
                <c:f>'total mean div+rich'!$R$39:$R$47</c:f>
                <c:numCache>
                  <c:formatCode>General</c:formatCode>
                  <c:ptCount val="9"/>
                  <c:pt idx="0">
                    <c:v>1.3269386899999998</c:v>
                  </c:pt>
                  <c:pt idx="1">
                    <c:v>1.6129385899999999</c:v>
                  </c:pt>
                  <c:pt idx="2">
                    <c:v>1.0336113799999957</c:v>
                  </c:pt>
                  <c:pt idx="3">
                    <c:v>1.16113632</c:v>
                  </c:pt>
                  <c:pt idx="4">
                    <c:v>1.05708701</c:v>
                  </c:pt>
                  <c:pt idx="5">
                    <c:v>0.81075151000000234</c:v>
                  </c:pt>
                  <c:pt idx="6">
                    <c:v>0.82869976000000234</c:v>
                  </c:pt>
                  <c:pt idx="7">
                    <c:v>1.4674512699999998</c:v>
                  </c:pt>
                  <c:pt idx="8">
                    <c:v>1.16232681625</c:v>
                  </c:pt>
                </c:numCache>
              </c:numRef>
            </c:minus>
            <c:spPr>
              <a:ln w="12700">
                <a:solidFill>
                  <a:srgbClr val="000000"/>
                </a:solidFill>
                <a:prstDash val="solid"/>
              </a:ln>
            </c:spPr>
          </c:errBars>
          <c:cat>
            <c:numRef>
              <c:f>'total mean div+rich'!$N$39:$N$47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div+rich'!$Q$39:$Q$47</c:f>
              <c:numCache>
                <c:formatCode>General</c:formatCode>
                <c:ptCount val="9"/>
                <c:pt idx="0">
                  <c:v>44.066666699999999</c:v>
                </c:pt>
                <c:pt idx="1">
                  <c:v>35.566666699999999</c:v>
                </c:pt>
                <c:pt idx="2">
                  <c:v>34.866666699999996</c:v>
                </c:pt>
                <c:pt idx="3">
                  <c:v>31.3666667</c:v>
                </c:pt>
                <c:pt idx="4">
                  <c:v>29.1666667</c:v>
                </c:pt>
                <c:pt idx="5">
                  <c:v>26.266666699999913</c:v>
                </c:pt>
                <c:pt idx="6">
                  <c:v>21.466666699999909</c:v>
                </c:pt>
                <c:pt idx="7">
                  <c:v>25.055555600000005</c:v>
                </c:pt>
                <c:pt idx="8">
                  <c:v>30.977777812499987</c:v>
                </c:pt>
              </c:numCache>
            </c:numRef>
          </c:val>
        </c:ser>
        <c:ser>
          <c:idx val="3"/>
          <c:order val="2"/>
          <c:tx>
            <c:strRef>
              <c:f>'total mean div+rich'!$S$38</c:f>
              <c:strCache>
                <c:ptCount val="1"/>
                <c:pt idx="0">
                  <c:v>semiarid</c:v>
                </c:pt>
              </c:strCache>
            </c:strRef>
          </c:tx>
          <c:spPr>
            <a:ln w="19050">
              <a:solidFill>
                <a:srgbClr val="FF6600"/>
              </a:solidFill>
              <a:prstDash val="solid"/>
            </a:ln>
          </c:spPr>
          <c:marker>
            <c:symbol val="x"/>
            <c:size val="5"/>
            <c:spPr>
              <a:solidFill>
                <a:srgbClr val="FF6600"/>
              </a:solidFill>
              <a:ln>
                <a:solidFill>
                  <a:srgbClr val="FF6600"/>
                </a:solidFill>
                <a:prstDash val="solid"/>
              </a:ln>
            </c:spPr>
          </c:marker>
          <c:errBars>
            <c:errDir val="y"/>
            <c:errBarType val="both"/>
            <c:errValType val="cust"/>
            <c:plus>
              <c:numRef>
                <c:f>'total mean div+rich'!$T$39:$T$47</c:f>
                <c:numCache>
                  <c:formatCode>General</c:formatCode>
                  <c:ptCount val="9"/>
                  <c:pt idx="0">
                    <c:v>1.5731097599999952</c:v>
                  </c:pt>
                  <c:pt idx="1">
                    <c:v>0.87714706000000064</c:v>
                  </c:pt>
                  <c:pt idx="2">
                    <c:v>0.90127623000000001</c:v>
                  </c:pt>
                  <c:pt idx="3">
                    <c:v>0.82154886000000005</c:v>
                  </c:pt>
                  <c:pt idx="4">
                    <c:v>0.71516148000000002</c:v>
                  </c:pt>
                  <c:pt idx="5">
                    <c:v>0.96927907000000235</c:v>
                  </c:pt>
                  <c:pt idx="6">
                    <c:v>0.80613071999999997</c:v>
                  </c:pt>
                  <c:pt idx="7">
                    <c:v>0.86791012000000001</c:v>
                  </c:pt>
                  <c:pt idx="8">
                    <c:v>0.9414454125000048</c:v>
                  </c:pt>
                </c:numCache>
              </c:numRef>
            </c:plus>
            <c:minus>
              <c:numRef>
                <c:f>'total mean div+rich'!$T$39:$T$47</c:f>
                <c:numCache>
                  <c:formatCode>General</c:formatCode>
                  <c:ptCount val="9"/>
                  <c:pt idx="0">
                    <c:v>1.5731097599999952</c:v>
                  </c:pt>
                  <c:pt idx="1">
                    <c:v>0.87714706000000064</c:v>
                  </c:pt>
                  <c:pt idx="2">
                    <c:v>0.90127623000000001</c:v>
                  </c:pt>
                  <c:pt idx="3">
                    <c:v>0.82154886000000005</c:v>
                  </c:pt>
                  <c:pt idx="4">
                    <c:v>0.71516148000000002</c:v>
                  </c:pt>
                  <c:pt idx="5">
                    <c:v>0.96927907000000235</c:v>
                  </c:pt>
                  <c:pt idx="6">
                    <c:v>0.80613071999999997</c:v>
                  </c:pt>
                  <c:pt idx="7">
                    <c:v>0.86791012000000001</c:v>
                  </c:pt>
                  <c:pt idx="8">
                    <c:v>0.9414454125000048</c:v>
                  </c:pt>
                </c:numCache>
              </c:numRef>
            </c:minus>
            <c:spPr>
              <a:ln w="12700">
                <a:solidFill>
                  <a:srgbClr val="000000"/>
                </a:solidFill>
                <a:prstDash val="solid"/>
              </a:ln>
            </c:spPr>
          </c:errBars>
          <c:cat>
            <c:numRef>
              <c:f>'total mean div+rich'!$N$39:$N$47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div+rich'!$S$39:$S$47</c:f>
              <c:numCache>
                <c:formatCode>General</c:formatCode>
                <c:ptCount val="9"/>
                <c:pt idx="0">
                  <c:v>28.033333299999924</c:v>
                </c:pt>
                <c:pt idx="1">
                  <c:v>19.433333299999909</c:v>
                </c:pt>
                <c:pt idx="2">
                  <c:v>24.1</c:v>
                </c:pt>
                <c:pt idx="3">
                  <c:v>19.399999999999999</c:v>
                </c:pt>
                <c:pt idx="4">
                  <c:v>15.966666700000006</c:v>
                </c:pt>
                <c:pt idx="5">
                  <c:v>17.233333300000002</c:v>
                </c:pt>
                <c:pt idx="6">
                  <c:v>14.433333300000001</c:v>
                </c:pt>
                <c:pt idx="7">
                  <c:v>16.1666667</c:v>
                </c:pt>
                <c:pt idx="8">
                  <c:v>19.345833325000001</c:v>
                </c:pt>
              </c:numCache>
            </c:numRef>
          </c:val>
        </c:ser>
        <c:ser>
          <c:idx val="4"/>
          <c:order val="3"/>
          <c:tx>
            <c:strRef>
              <c:f>'total mean div+rich'!$U$38</c:f>
              <c:strCache>
                <c:ptCount val="1"/>
                <c:pt idx="0">
                  <c:v>arid</c:v>
                </c:pt>
              </c:strCache>
            </c:strRef>
          </c:tx>
          <c:spPr>
            <a:ln w="19050">
              <a:solidFill>
                <a:srgbClr val="FF0000"/>
              </a:solidFill>
              <a:prstDash val="solid"/>
            </a:ln>
          </c:spPr>
          <c:marker>
            <c:symbol val="star"/>
            <c:size val="5"/>
            <c:spPr>
              <a:solidFill>
                <a:srgbClr val="FF0000"/>
              </a:solidFill>
              <a:ln>
                <a:solidFill>
                  <a:srgbClr val="FF0000"/>
                </a:solidFill>
                <a:prstDash val="solid"/>
              </a:ln>
            </c:spPr>
          </c:marker>
          <c:errBars>
            <c:errDir val="y"/>
            <c:errBarType val="both"/>
            <c:errValType val="cust"/>
            <c:plus>
              <c:numRef>
                <c:f>'total mean div+rich'!$V$39:$V$47</c:f>
                <c:numCache>
                  <c:formatCode>General</c:formatCode>
                  <c:ptCount val="9"/>
                  <c:pt idx="0">
                    <c:v>1.19303534</c:v>
                  </c:pt>
                  <c:pt idx="1">
                    <c:v>0.77459666999999999</c:v>
                  </c:pt>
                  <c:pt idx="2">
                    <c:v>1.019803899999995</c:v>
                  </c:pt>
                  <c:pt idx="3">
                    <c:v>0.69602043000000269</c:v>
                  </c:pt>
                  <c:pt idx="4">
                    <c:v>0.37859389000000032</c:v>
                  </c:pt>
                  <c:pt idx="5">
                    <c:v>0.56666667000000004</c:v>
                  </c:pt>
                  <c:pt idx="6">
                    <c:v>0.8</c:v>
                  </c:pt>
                  <c:pt idx="7">
                    <c:v>0.70316743999999998</c:v>
                  </c:pt>
                  <c:pt idx="8">
                    <c:v>0.76648554250000234</c:v>
                  </c:pt>
                </c:numCache>
              </c:numRef>
            </c:plus>
            <c:minus>
              <c:numRef>
                <c:f>'total mean div+rich'!$V$39:$V$47</c:f>
                <c:numCache>
                  <c:formatCode>General</c:formatCode>
                  <c:ptCount val="9"/>
                  <c:pt idx="0">
                    <c:v>1.19303534</c:v>
                  </c:pt>
                  <c:pt idx="1">
                    <c:v>0.77459666999999999</c:v>
                  </c:pt>
                  <c:pt idx="2">
                    <c:v>1.019803899999995</c:v>
                  </c:pt>
                  <c:pt idx="3">
                    <c:v>0.69602043000000269</c:v>
                  </c:pt>
                  <c:pt idx="4">
                    <c:v>0.37859389000000032</c:v>
                  </c:pt>
                  <c:pt idx="5">
                    <c:v>0.56666667000000004</c:v>
                  </c:pt>
                  <c:pt idx="6">
                    <c:v>0.8</c:v>
                  </c:pt>
                  <c:pt idx="7">
                    <c:v>0.70316743999999998</c:v>
                  </c:pt>
                  <c:pt idx="8">
                    <c:v>0.76648554250000234</c:v>
                  </c:pt>
                </c:numCache>
              </c:numRef>
            </c:minus>
            <c:spPr>
              <a:ln w="12700">
                <a:solidFill>
                  <a:srgbClr val="000000"/>
                </a:solidFill>
                <a:prstDash val="solid"/>
              </a:ln>
            </c:spPr>
          </c:errBars>
          <c:cat>
            <c:numRef>
              <c:f>'total mean div+rich'!$N$39:$N$47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div+rich'!$U$39:$U$47</c:f>
              <c:numCache>
                <c:formatCode>General</c:formatCode>
                <c:ptCount val="9"/>
                <c:pt idx="0">
                  <c:v>7.3</c:v>
                </c:pt>
                <c:pt idx="1">
                  <c:v>5</c:v>
                </c:pt>
                <c:pt idx="2">
                  <c:v>6.2</c:v>
                </c:pt>
                <c:pt idx="3">
                  <c:v>4.8</c:v>
                </c:pt>
                <c:pt idx="4">
                  <c:v>2.1</c:v>
                </c:pt>
                <c:pt idx="5">
                  <c:v>4.0999999999999996</c:v>
                </c:pt>
                <c:pt idx="6">
                  <c:v>2.8</c:v>
                </c:pt>
                <c:pt idx="7">
                  <c:v>3.8333333299999999</c:v>
                </c:pt>
                <c:pt idx="8">
                  <c:v>4.5166666662499955</c:v>
                </c:pt>
              </c:numCache>
            </c:numRef>
          </c:val>
        </c:ser>
        <c:marker val="1"/>
        <c:axId val="91639168"/>
        <c:axId val="91657344"/>
      </c:lineChart>
      <c:catAx>
        <c:axId val="91639168"/>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1657344"/>
        <c:crosses val="autoZero"/>
        <c:auto val="1"/>
        <c:lblAlgn val="ctr"/>
        <c:lblOffset val="100"/>
        <c:tickLblSkip val="1"/>
        <c:tickMarkSkip val="1"/>
      </c:catAx>
      <c:valAx>
        <c:axId val="91657344"/>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1639168"/>
        <c:crosses val="autoZero"/>
        <c:crossBetween val="between"/>
        <c:majorUnit val="10"/>
      </c:valAx>
      <c:spPr>
        <a:noFill/>
        <a:ln w="3175">
          <a:solidFill>
            <a:srgbClr val="000000"/>
          </a:solid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5079592281924307E-2"/>
          <c:y val="6.3569758043816427E-2"/>
          <c:w val="0.90860924514178765"/>
          <c:h val="0.8264068545696136"/>
        </c:manualLayout>
      </c:layout>
      <c:lineChart>
        <c:grouping val="standard"/>
        <c:ser>
          <c:idx val="1"/>
          <c:order val="0"/>
          <c:tx>
            <c:strRef>
              <c:f>'total mean div+rich'!$C$38</c:f>
              <c:strCache>
                <c:ptCount val="1"/>
                <c:pt idx="0">
                  <c:v>mesic</c:v>
                </c:pt>
              </c:strCache>
            </c:strRef>
          </c:tx>
          <c:spPr>
            <a:ln w="19050">
              <a:solidFill>
                <a:srgbClr val="000000"/>
              </a:solidFill>
              <a:prstDash val="solid"/>
            </a:ln>
          </c:spPr>
          <c:marker>
            <c:symbol val="square"/>
            <c:size val="5"/>
            <c:spPr>
              <a:solidFill>
                <a:srgbClr val="000000"/>
              </a:solidFill>
              <a:ln>
                <a:solidFill>
                  <a:srgbClr val="000000"/>
                </a:solidFill>
                <a:prstDash val="solid"/>
              </a:ln>
            </c:spPr>
          </c:marker>
          <c:errBars>
            <c:errDir val="y"/>
            <c:errBarType val="both"/>
            <c:errValType val="cust"/>
            <c:plus>
              <c:numRef>
                <c:f>'total mean div+rich'!$D$39:$D$47</c:f>
                <c:numCache>
                  <c:formatCode>General</c:formatCode>
                  <c:ptCount val="9"/>
                  <c:pt idx="0">
                    <c:v>0.11891454999999999</c:v>
                  </c:pt>
                  <c:pt idx="1">
                    <c:v>0.18220691999999999</c:v>
                  </c:pt>
                  <c:pt idx="2">
                    <c:v>0.17394353000000076</c:v>
                  </c:pt>
                  <c:pt idx="3">
                    <c:v>0.18522659000000041</c:v>
                  </c:pt>
                  <c:pt idx="4">
                    <c:v>0.17556993000000076</c:v>
                  </c:pt>
                  <c:pt idx="5">
                    <c:v>0.25301293000000002</c:v>
                  </c:pt>
                  <c:pt idx="6">
                    <c:v>0.18330531999999999</c:v>
                  </c:pt>
                  <c:pt idx="7">
                    <c:v>0.23634176000000001</c:v>
                  </c:pt>
                  <c:pt idx="8">
                    <c:v>0.18856519125000076</c:v>
                  </c:pt>
                </c:numCache>
              </c:numRef>
            </c:plus>
            <c:minus>
              <c:numRef>
                <c:f>'total mean div+rich'!$D$39:$D$47</c:f>
                <c:numCache>
                  <c:formatCode>General</c:formatCode>
                  <c:ptCount val="9"/>
                  <c:pt idx="0">
                    <c:v>0.11891454999999999</c:v>
                  </c:pt>
                  <c:pt idx="1">
                    <c:v>0.18220691999999999</c:v>
                  </c:pt>
                  <c:pt idx="2">
                    <c:v>0.17394353000000076</c:v>
                  </c:pt>
                  <c:pt idx="3">
                    <c:v>0.18522659000000041</c:v>
                  </c:pt>
                  <c:pt idx="4">
                    <c:v>0.17556993000000076</c:v>
                  </c:pt>
                  <c:pt idx="5">
                    <c:v>0.25301293000000002</c:v>
                  </c:pt>
                  <c:pt idx="6">
                    <c:v>0.18330531999999999</c:v>
                  </c:pt>
                  <c:pt idx="7">
                    <c:v>0.23634176000000001</c:v>
                  </c:pt>
                  <c:pt idx="8">
                    <c:v>0.18856519125000076</c:v>
                  </c:pt>
                </c:numCache>
              </c:numRef>
            </c:minus>
            <c:spPr>
              <a:ln w="12700">
                <a:solidFill>
                  <a:srgbClr val="000000"/>
                </a:solidFill>
                <a:prstDash val="solid"/>
              </a:ln>
            </c:spPr>
          </c:errBars>
          <c:cat>
            <c:numRef>
              <c:f>'total mean div+rich'!$B$39:$B$47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div+rich'!$C$39:$C$47</c:f>
              <c:numCache>
                <c:formatCode>General</c:formatCode>
                <c:ptCount val="9"/>
                <c:pt idx="0">
                  <c:v>2.2936000000000001</c:v>
                </c:pt>
                <c:pt idx="1">
                  <c:v>2.0705</c:v>
                </c:pt>
                <c:pt idx="2">
                  <c:v>1.9887999999999999</c:v>
                </c:pt>
                <c:pt idx="3">
                  <c:v>2.2037000000000093</c:v>
                </c:pt>
                <c:pt idx="4">
                  <c:v>1.9000000000000001</c:v>
                </c:pt>
                <c:pt idx="5">
                  <c:v>1.6839</c:v>
                </c:pt>
                <c:pt idx="6">
                  <c:v>1.3488</c:v>
                </c:pt>
                <c:pt idx="7">
                  <c:v>3.0711666699999998</c:v>
                </c:pt>
                <c:pt idx="8">
                  <c:v>2.0700583337499898</c:v>
                </c:pt>
              </c:numCache>
            </c:numRef>
          </c:val>
        </c:ser>
        <c:ser>
          <c:idx val="2"/>
          <c:order val="1"/>
          <c:tx>
            <c:strRef>
              <c:f>'total mean div+rich'!$E$38</c:f>
              <c:strCache>
                <c:ptCount val="1"/>
                <c:pt idx="0">
                  <c:v>medit.</c:v>
                </c:pt>
              </c:strCache>
            </c:strRef>
          </c:tx>
          <c:spPr>
            <a:ln w="19050">
              <a:solidFill>
                <a:srgbClr val="008000"/>
              </a:solidFill>
              <a:prstDash val="solid"/>
            </a:ln>
          </c:spPr>
          <c:marker>
            <c:symbol val="triangle"/>
            <c:size val="5"/>
            <c:spPr>
              <a:solidFill>
                <a:srgbClr val="008000"/>
              </a:solidFill>
              <a:ln>
                <a:solidFill>
                  <a:srgbClr val="008000"/>
                </a:solidFill>
                <a:prstDash val="solid"/>
              </a:ln>
            </c:spPr>
          </c:marker>
          <c:errBars>
            <c:errDir val="y"/>
            <c:errBarType val="both"/>
            <c:errValType val="cust"/>
            <c:plus>
              <c:numRef>
                <c:f>'total mean div+rich'!$F$39:$F$47</c:f>
                <c:numCache>
                  <c:formatCode>General</c:formatCode>
                  <c:ptCount val="9"/>
                  <c:pt idx="0">
                    <c:v>4.4928980000000014E-2</c:v>
                  </c:pt>
                  <c:pt idx="1">
                    <c:v>6.4489089999999999E-2</c:v>
                  </c:pt>
                  <c:pt idx="2">
                    <c:v>5.6470899999999977E-2</c:v>
                  </c:pt>
                  <c:pt idx="3">
                    <c:v>8.0581689999999997E-2</c:v>
                  </c:pt>
                  <c:pt idx="4">
                    <c:v>7.1166519999999997E-2</c:v>
                  </c:pt>
                  <c:pt idx="5">
                    <c:v>5.1689799999999966E-2</c:v>
                  </c:pt>
                  <c:pt idx="6">
                    <c:v>8.1604810000000028E-2</c:v>
                  </c:pt>
                  <c:pt idx="7">
                    <c:v>0.12647301</c:v>
                  </c:pt>
                  <c:pt idx="8">
                    <c:v>7.217560000000002E-2</c:v>
                  </c:pt>
                </c:numCache>
              </c:numRef>
            </c:plus>
            <c:minus>
              <c:numRef>
                <c:f>'total mean div+rich'!$F$39:$F$47</c:f>
                <c:numCache>
                  <c:formatCode>General</c:formatCode>
                  <c:ptCount val="9"/>
                  <c:pt idx="0">
                    <c:v>4.4928980000000014E-2</c:v>
                  </c:pt>
                  <c:pt idx="1">
                    <c:v>6.4489089999999999E-2</c:v>
                  </c:pt>
                  <c:pt idx="2">
                    <c:v>5.6470899999999977E-2</c:v>
                  </c:pt>
                  <c:pt idx="3">
                    <c:v>8.0581689999999997E-2</c:v>
                  </c:pt>
                  <c:pt idx="4">
                    <c:v>7.1166519999999997E-2</c:v>
                  </c:pt>
                  <c:pt idx="5">
                    <c:v>5.1689799999999966E-2</c:v>
                  </c:pt>
                  <c:pt idx="6">
                    <c:v>8.1604810000000028E-2</c:v>
                  </c:pt>
                  <c:pt idx="7">
                    <c:v>0.12647301</c:v>
                  </c:pt>
                  <c:pt idx="8">
                    <c:v>7.217560000000002E-2</c:v>
                  </c:pt>
                </c:numCache>
              </c:numRef>
            </c:minus>
            <c:spPr>
              <a:ln w="12700">
                <a:solidFill>
                  <a:srgbClr val="000000"/>
                </a:solidFill>
                <a:prstDash val="solid"/>
              </a:ln>
            </c:spPr>
          </c:errBars>
          <c:cat>
            <c:numRef>
              <c:f>'total mean div+rich'!$B$39:$B$47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div+rich'!$E$39:$E$47</c:f>
              <c:numCache>
                <c:formatCode>General</c:formatCode>
                <c:ptCount val="9"/>
                <c:pt idx="0">
                  <c:v>2.8553999999999977</c:v>
                </c:pt>
                <c:pt idx="1">
                  <c:v>2.4724666699999927</c:v>
                </c:pt>
                <c:pt idx="2">
                  <c:v>2.7190666699999997</c:v>
                </c:pt>
                <c:pt idx="3">
                  <c:v>2.5770333299999999</c:v>
                </c:pt>
                <c:pt idx="4">
                  <c:v>2.5172666699999997</c:v>
                </c:pt>
                <c:pt idx="5">
                  <c:v>2.6009000000000002</c:v>
                </c:pt>
                <c:pt idx="6">
                  <c:v>2.2989333300000001</c:v>
                </c:pt>
                <c:pt idx="7">
                  <c:v>3.6540555599999998</c:v>
                </c:pt>
                <c:pt idx="8">
                  <c:v>2.7118902787500012</c:v>
                </c:pt>
              </c:numCache>
            </c:numRef>
          </c:val>
        </c:ser>
        <c:ser>
          <c:idx val="3"/>
          <c:order val="2"/>
          <c:tx>
            <c:strRef>
              <c:f>'total mean div+rich'!$G$38</c:f>
              <c:strCache>
                <c:ptCount val="1"/>
                <c:pt idx="0">
                  <c:v>semiarid</c:v>
                </c:pt>
              </c:strCache>
            </c:strRef>
          </c:tx>
          <c:spPr>
            <a:ln w="19050">
              <a:solidFill>
                <a:srgbClr val="FF9900"/>
              </a:solidFill>
              <a:prstDash val="solid"/>
            </a:ln>
          </c:spPr>
          <c:marker>
            <c:symbol val="x"/>
            <c:size val="5"/>
            <c:spPr>
              <a:solidFill>
                <a:srgbClr val="FF9900"/>
              </a:solidFill>
              <a:ln>
                <a:solidFill>
                  <a:srgbClr val="FF9900"/>
                </a:solidFill>
                <a:prstDash val="solid"/>
              </a:ln>
            </c:spPr>
          </c:marker>
          <c:errBars>
            <c:errDir val="y"/>
            <c:errBarType val="both"/>
            <c:errValType val="cust"/>
            <c:plus>
              <c:numRef>
                <c:f>'total mean div+rich'!$H$39:$H$47</c:f>
                <c:numCache>
                  <c:formatCode>General</c:formatCode>
                  <c:ptCount val="9"/>
                  <c:pt idx="0">
                    <c:v>8.5038470000000047E-2</c:v>
                  </c:pt>
                  <c:pt idx="1">
                    <c:v>7.4351410000000298E-2</c:v>
                  </c:pt>
                  <c:pt idx="2">
                    <c:v>7.1705290000000033E-2</c:v>
                  </c:pt>
                  <c:pt idx="3">
                    <c:v>6.169094E-2</c:v>
                  </c:pt>
                  <c:pt idx="4">
                    <c:v>7.2150149999999996E-2</c:v>
                  </c:pt>
                  <c:pt idx="5">
                    <c:v>6.8927639999999998E-2</c:v>
                  </c:pt>
                  <c:pt idx="6">
                    <c:v>6.8463880000000032E-2</c:v>
                  </c:pt>
                  <c:pt idx="7">
                    <c:v>0.13266296</c:v>
                  </c:pt>
                  <c:pt idx="8">
                    <c:v>7.93738425E-2</c:v>
                  </c:pt>
                </c:numCache>
              </c:numRef>
            </c:plus>
            <c:minus>
              <c:numRef>
                <c:f>'total mean div+rich'!$H$39:$H$47</c:f>
                <c:numCache>
                  <c:formatCode>General</c:formatCode>
                  <c:ptCount val="9"/>
                  <c:pt idx="0">
                    <c:v>8.5038470000000047E-2</c:v>
                  </c:pt>
                  <c:pt idx="1">
                    <c:v>7.4351410000000298E-2</c:v>
                  </c:pt>
                  <c:pt idx="2">
                    <c:v>7.1705290000000033E-2</c:v>
                  </c:pt>
                  <c:pt idx="3">
                    <c:v>6.169094E-2</c:v>
                  </c:pt>
                  <c:pt idx="4">
                    <c:v>7.2150149999999996E-2</c:v>
                  </c:pt>
                  <c:pt idx="5">
                    <c:v>6.8927639999999998E-2</c:v>
                  </c:pt>
                  <c:pt idx="6">
                    <c:v>6.8463880000000032E-2</c:v>
                  </c:pt>
                  <c:pt idx="7">
                    <c:v>0.13266296</c:v>
                  </c:pt>
                  <c:pt idx="8">
                    <c:v>7.93738425E-2</c:v>
                  </c:pt>
                </c:numCache>
              </c:numRef>
            </c:minus>
            <c:spPr>
              <a:ln w="12700">
                <a:solidFill>
                  <a:srgbClr val="000000"/>
                </a:solidFill>
                <a:prstDash val="solid"/>
              </a:ln>
            </c:spPr>
          </c:errBars>
          <c:cat>
            <c:numRef>
              <c:f>'total mean div+rich'!$B$39:$B$47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div+rich'!$G$39:$G$47</c:f>
              <c:numCache>
                <c:formatCode>General</c:formatCode>
                <c:ptCount val="9"/>
                <c:pt idx="0">
                  <c:v>2.2728666699999978</c:v>
                </c:pt>
                <c:pt idx="1">
                  <c:v>2.0575000000000001</c:v>
                </c:pt>
                <c:pt idx="2">
                  <c:v>1.92273333</c:v>
                </c:pt>
                <c:pt idx="3">
                  <c:v>1.89406667</c:v>
                </c:pt>
                <c:pt idx="4">
                  <c:v>1.7916333299999998</c:v>
                </c:pt>
                <c:pt idx="5">
                  <c:v>2.0406333299999999</c:v>
                </c:pt>
                <c:pt idx="6">
                  <c:v>1.91053333</c:v>
                </c:pt>
                <c:pt idx="7">
                  <c:v>2.9739444399999977</c:v>
                </c:pt>
                <c:pt idx="8">
                  <c:v>2.1079888875000012</c:v>
                </c:pt>
              </c:numCache>
            </c:numRef>
          </c:val>
        </c:ser>
        <c:ser>
          <c:idx val="4"/>
          <c:order val="3"/>
          <c:tx>
            <c:strRef>
              <c:f>'total mean div+rich'!$I$38</c:f>
              <c:strCache>
                <c:ptCount val="1"/>
                <c:pt idx="0">
                  <c:v>arid</c:v>
                </c:pt>
              </c:strCache>
            </c:strRef>
          </c:tx>
          <c:spPr>
            <a:ln w="19050">
              <a:solidFill>
                <a:srgbClr val="FF0000"/>
              </a:solidFill>
              <a:prstDash val="solid"/>
            </a:ln>
          </c:spPr>
          <c:marker>
            <c:symbol val="star"/>
            <c:size val="5"/>
            <c:spPr>
              <a:solidFill>
                <a:srgbClr val="FF0000"/>
              </a:solidFill>
              <a:ln>
                <a:solidFill>
                  <a:srgbClr val="FF0000"/>
                </a:solidFill>
                <a:prstDash val="solid"/>
              </a:ln>
            </c:spPr>
          </c:marker>
          <c:errBars>
            <c:errDir val="y"/>
            <c:errBarType val="both"/>
            <c:errValType val="cust"/>
            <c:plus>
              <c:numRef>
                <c:f>'total mean div+rich'!$J$39:$J$47</c:f>
                <c:numCache>
                  <c:formatCode>General</c:formatCode>
                  <c:ptCount val="9"/>
                  <c:pt idx="0">
                    <c:v>0.12934182999999988</c:v>
                  </c:pt>
                  <c:pt idx="1">
                    <c:v>0.12852511999999988</c:v>
                  </c:pt>
                  <c:pt idx="2">
                    <c:v>0.13749222999999999</c:v>
                  </c:pt>
                  <c:pt idx="3">
                    <c:v>0.14498174999999999</c:v>
                  </c:pt>
                  <c:pt idx="4">
                    <c:v>0.13553140000000041</c:v>
                  </c:pt>
                  <c:pt idx="5">
                    <c:v>9.0048750000000011E-2</c:v>
                  </c:pt>
                  <c:pt idx="6">
                    <c:v>0.13802992</c:v>
                  </c:pt>
                  <c:pt idx="7">
                    <c:v>0.24464551000000001</c:v>
                  </c:pt>
                  <c:pt idx="8">
                    <c:v>0.14357456374999997</c:v>
                  </c:pt>
                </c:numCache>
              </c:numRef>
            </c:plus>
            <c:minus>
              <c:numRef>
                <c:f>'total mean div+rich'!$J$39:$J$47</c:f>
                <c:numCache>
                  <c:formatCode>General</c:formatCode>
                  <c:ptCount val="9"/>
                  <c:pt idx="0">
                    <c:v>0.12934182999999988</c:v>
                  </c:pt>
                  <c:pt idx="1">
                    <c:v>0.12852511999999988</c:v>
                  </c:pt>
                  <c:pt idx="2">
                    <c:v>0.13749222999999999</c:v>
                  </c:pt>
                  <c:pt idx="3">
                    <c:v>0.14498174999999999</c:v>
                  </c:pt>
                  <c:pt idx="4">
                    <c:v>0.13553140000000041</c:v>
                  </c:pt>
                  <c:pt idx="5">
                    <c:v>9.0048750000000011E-2</c:v>
                  </c:pt>
                  <c:pt idx="6">
                    <c:v>0.13802992</c:v>
                  </c:pt>
                  <c:pt idx="7">
                    <c:v>0.24464551000000001</c:v>
                  </c:pt>
                  <c:pt idx="8">
                    <c:v>0.14357456374999997</c:v>
                  </c:pt>
                </c:numCache>
              </c:numRef>
            </c:minus>
            <c:spPr>
              <a:ln w="12700">
                <a:solidFill>
                  <a:srgbClr val="000000"/>
                </a:solidFill>
                <a:prstDash val="solid"/>
              </a:ln>
            </c:spPr>
          </c:errBars>
          <c:cat>
            <c:numRef>
              <c:f>'total mean div+rich'!$B$39:$B$47</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div+rich'!$I$39:$I$47</c:f>
              <c:numCache>
                <c:formatCode>General</c:formatCode>
                <c:ptCount val="9"/>
                <c:pt idx="0">
                  <c:v>1.6295555600000047</c:v>
                </c:pt>
                <c:pt idx="1">
                  <c:v>1.3282</c:v>
                </c:pt>
                <c:pt idx="2">
                  <c:v>1.5784444399999999</c:v>
                </c:pt>
                <c:pt idx="3">
                  <c:v>1.263199999999995</c:v>
                </c:pt>
                <c:pt idx="4">
                  <c:v>0.82016666999999766</c:v>
                </c:pt>
                <c:pt idx="5">
                  <c:v>1.2403333299999999</c:v>
                </c:pt>
                <c:pt idx="6">
                  <c:v>0.99085713999999958</c:v>
                </c:pt>
                <c:pt idx="7">
                  <c:v>1.6411666699999998</c:v>
                </c:pt>
                <c:pt idx="8">
                  <c:v>1.3114904762499955</c:v>
                </c:pt>
              </c:numCache>
            </c:numRef>
          </c:val>
        </c:ser>
        <c:marker val="1"/>
        <c:axId val="91671936"/>
        <c:axId val="91317760"/>
      </c:lineChart>
      <c:catAx>
        <c:axId val="91671936"/>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1317760"/>
        <c:crosses val="autoZero"/>
        <c:auto val="1"/>
        <c:lblAlgn val="ctr"/>
        <c:lblOffset val="100"/>
        <c:tickLblSkip val="1"/>
        <c:tickMarkSkip val="1"/>
      </c:catAx>
      <c:valAx>
        <c:axId val="91317760"/>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1671936"/>
        <c:crosses val="autoZero"/>
        <c:crossBetween val="between"/>
      </c:valAx>
      <c:spPr>
        <a:noFill/>
        <a:ln w="3175">
          <a:solidFill>
            <a:srgbClr val="000000"/>
          </a:solid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5079592281924307E-2"/>
          <c:y val="6.3569758043816427E-2"/>
          <c:w val="0.92778513221552794"/>
          <c:h val="0.8264068545696136"/>
        </c:manualLayout>
      </c:layout>
      <c:lineChart>
        <c:grouping val="standard"/>
        <c:ser>
          <c:idx val="1"/>
          <c:order val="0"/>
          <c:tx>
            <c:strRef>
              <c:f>'total mean div+rich'!$K$99</c:f>
              <c:strCache>
                <c:ptCount val="1"/>
                <c:pt idx="0">
                  <c:v>mesic</c:v>
                </c:pt>
              </c:strCache>
            </c:strRef>
          </c:tx>
          <c:spPr>
            <a:ln w="19050">
              <a:solidFill>
                <a:srgbClr val="000000"/>
              </a:solidFill>
              <a:prstDash val="solid"/>
            </a:ln>
          </c:spPr>
          <c:marker>
            <c:symbol val="square"/>
            <c:size val="5"/>
            <c:spPr>
              <a:solidFill>
                <a:srgbClr val="000000"/>
              </a:solidFill>
              <a:ln>
                <a:solidFill>
                  <a:srgbClr val="000000"/>
                </a:solidFill>
                <a:prstDash val="solid"/>
              </a:ln>
            </c:spPr>
          </c:marker>
          <c:errBars>
            <c:errDir val="y"/>
            <c:errBarType val="both"/>
            <c:errValType val="cust"/>
            <c:plus>
              <c:numRef>
                <c:f>'total mean div+rich'!$L$100:$L$108</c:f>
                <c:numCache>
                  <c:formatCode>General</c:formatCode>
                  <c:ptCount val="9"/>
                  <c:pt idx="0">
                    <c:v>3.1140830000000001E-2</c:v>
                  </c:pt>
                  <c:pt idx="1">
                    <c:v>5.5871570000000002E-2</c:v>
                  </c:pt>
                  <c:pt idx="2">
                    <c:v>5.2671109999999945E-2</c:v>
                  </c:pt>
                  <c:pt idx="3">
                    <c:v>4.8488530000000023E-2</c:v>
                  </c:pt>
                  <c:pt idx="4">
                    <c:v>5.6465490000000104E-2</c:v>
                  </c:pt>
                  <c:pt idx="5">
                    <c:v>7.7746630000000344E-2</c:v>
                  </c:pt>
                  <c:pt idx="6">
                    <c:v>7.0282680000000194E-2</c:v>
                  </c:pt>
                  <c:pt idx="7">
                    <c:v>6.2495160000000022E-2</c:v>
                  </c:pt>
                  <c:pt idx="8">
                    <c:v>5.6895250000000001E-2</c:v>
                  </c:pt>
                </c:numCache>
              </c:numRef>
            </c:plus>
            <c:minus>
              <c:numRef>
                <c:f>'total mean div+rich'!$L$100:$L$108</c:f>
                <c:numCache>
                  <c:formatCode>General</c:formatCode>
                  <c:ptCount val="9"/>
                  <c:pt idx="0">
                    <c:v>3.1140830000000001E-2</c:v>
                  </c:pt>
                  <c:pt idx="1">
                    <c:v>5.5871570000000002E-2</c:v>
                  </c:pt>
                  <c:pt idx="2">
                    <c:v>5.2671109999999945E-2</c:v>
                  </c:pt>
                  <c:pt idx="3">
                    <c:v>4.8488530000000023E-2</c:v>
                  </c:pt>
                  <c:pt idx="4">
                    <c:v>5.6465490000000104E-2</c:v>
                  </c:pt>
                  <c:pt idx="5">
                    <c:v>7.7746630000000344E-2</c:v>
                  </c:pt>
                  <c:pt idx="6">
                    <c:v>7.0282680000000194E-2</c:v>
                  </c:pt>
                  <c:pt idx="7">
                    <c:v>6.2495160000000022E-2</c:v>
                  </c:pt>
                  <c:pt idx="8">
                    <c:v>5.6895250000000001E-2</c:v>
                  </c:pt>
                </c:numCache>
              </c:numRef>
            </c:minus>
            <c:spPr>
              <a:ln w="12700">
                <a:solidFill>
                  <a:srgbClr val="000000"/>
                </a:solidFill>
                <a:prstDash val="solid"/>
              </a:ln>
            </c:spPr>
          </c:errBars>
          <c:cat>
            <c:numRef>
              <c:f>'total mean div+rich'!$J$100:$J$108</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div+rich'!$K$100:$K$108</c:f>
              <c:numCache>
                <c:formatCode>General</c:formatCode>
                <c:ptCount val="9"/>
                <c:pt idx="0">
                  <c:v>0.67320000000000213</c:v>
                </c:pt>
                <c:pt idx="1">
                  <c:v>0.63790000000000224</c:v>
                </c:pt>
                <c:pt idx="2">
                  <c:v>0.5907</c:v>
                </c:pt>
                <c:pt idx="3">
                  <c:v>0.65160000000000284</c:v>
                </c:pt>
                <c:pt idx="4">
                  <c:v>0.65880000000000261</c:v>
                </c:pt>
                <c:pt idx="5">
                  <c:v>0.56440000000000001</c:v>
                </c:pt>
                <c:pt idx="6">
                  <c:v>0.50190000000000001</c:v>
                </c:pt>
                <c:pt idx="7">
                  <c:v>0.70633332999999787</c:v>
                </c:pt>
                <c:pt idx="8">
                  <c:v>0.62310416625000065</c:v>
                </c:pt>
              </c:numCache>
            </c:numRef>
          </c:val>
        </c:ser>
        <c:ser>
          <c:idx val="2"/>
          <c:order val="1"/>
          <c:tx>
            <c:strRef>
              <c:f>'total mean div+rich'!$M$99</c:f>
              <c:strCache>
                <c:ptCount val="1"/>
                <c:pt idx="0">
                  <c:v>medit.</c:v>
                </c:pt>
              </c:strCache>
            </c:strRef>
          </c:tx>
          <c:spPr>
            <a:ln w="19050">
              <a:solidFill>
                <a:srgbClr val="008000"/>
              </a:solidFill>
              <a:prstDash val="solid"/>
            </a:ln>
          </c:spPr>
          <c:marker>
            <c:symbol val="triangle"/>
            <c:size val="5"/>
            <c:spPr>
              <a:solidFill>
                <a:srgbClr val="008000"/>
              </a:solidFill>
              <a:ln>
                <a:solidFill>
                  <a:srgbClr val="008000"/>
                </a:solidFill>
                <a:prstDash val="solid"/>
              </a:ln>
            </c:spPr>
          </c:marker>
          <c:errBars>
            <c:errDir val="y"/>
            <c:errBarType val="both"/>
            <c:errValType val="cust"/>
            <c:plus>
              <c:numRef>
                <c:f>'total mean div+rich'!$N$100:$N$108</c:f>
                <c:numCache>
                  <c:formatCode>General</c:formatCode>
                  <c:ptCount val="9"/>
                  <c:pt idx="0">
                    <c:v>1.1671490000000001E-2</c:v>
                  </c:pt>
                  <c:pt idx="1">
                    <c:v>1.2926950000000001E-2</c:v>
                  </c:pt>
                  <c:pt idx="2">
                    <c:v>1.5805780000000005E-2</c:v>
                  </c:pt>
                  <c:pt idx="3">
                    <c:v>1.791856E-2</c:v>
                  </c:pt>
                  <c:pt idx="4">
                    <c:v>1.912797000000006E-2</c:v>
                  </c:pt>
                  <c:pt idx="5">
                    <c:v>1.2923770000000044E-2</c:v>
                  </c:pt>
                  <c:pt idx="6">
                    <c:v>2.384820000000001E-2</c:v>
                  </c:pt>
                  <c:pt idx="7">
                    <c:v>2.0848070000000041E-2</c:v>
                  </c:pt>
                  <c:pt idx="8">
                    <c:v>1.6883848750000062E-2</c:v>
                  </c:pt>
                </c:numCache>
              </c:numRef>
            </c:plus>
            <c:minus>
              <c:numRef>
                <c:f>'total mean div+rich'!$N$100:$N$108</c:f>
                <c:numCache>
                  <c:formatCode>General</c:formatCode>
                  <c:ptCount val="9"/>
                  <c:pt idx="0">
                    <c:v>1.1671490000000001E-2</c:v>
                  </c:pt>
                  <c:pt idx="1">
                    <c:v>1.2926950000000001E-2</c:v>
                  </c:pt>
                  <c:pt idx="2">
                    <c:v>1.5805780000000005E-2</c:v>
                  </c:pt>
                  <c:pt idx="3">
                    <c:v>1.791856E-2</c:v>
                  </c:pt>
                  <c:pt idx="4">
                    <c:v>1.912797000000006E-2</c:v>
                  </c:pt>
                  <c:pt idx="5">
                    <c:v>1.2923770000000044E-2</c:v>
                  </c:pt>
                  <c:pt idx="6">
                    <c:v>2.384820000000001E-2</c:v>
                  </c:pt>
                  <c:pt idx="7">
                    <c:v>2.0848070000000041E-2</c:v>
                  </c:pt>
                  <c:pt idx="8">
                    <c:v>1.6883848750000062E-2</c:v>
                  </c:pt>
                </c:numCache>
              </c:numRef>
            </c:minus>
            <c:spPr>
              <a:ln w="12700">
                <a:solidFill>
                  <a:srgbClr val="000000"/>
                </a:solidFill>
                <a:prstDash val="solid"/>
              </a:ln>
            </c:spPr>
          </c:errBars>
          <c:cat>
            <c:numRef>
              <c:f>'total mean div+rich'!$J$100:$J$108</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div+rich'!$M$100:$M$108</c:f>
              <c:numCache>
                <c:formatCode>General</c:formatCode>
                <c:ptCount val="9"/>
                <c:pt idx="0">
                  <c:v>0.75766666999999999</c:v>
                </c:pt>
                <c:pt idx="1">
                  <c:v>0.69670000000000065</c:v>
                </c:pt>
                <c:pt idx="2">
                  <c:v>0.76926667000000004</c:v>
                </c:pt>
                <c:pt idx="3">
                  <c:v>0.74863332999999999</c:v>
                </c:pt>
                <c:pt idx="4">
                  <c:v>0.75003333000000005</c:v>
                </c:pt>
                <c:pt idx="5">
                  <c:v>0.79866667000000002</c:v>
                </c:pt>
                <c:pt idx="6">
                  <c:v>0.7540333299999995</c:v>
                </c:pt>
                <c:pt idx="7">
                  <c:v>0.79249999999999998</c:v>
                </c:pt>
                <c:pt idx="8">
                  <c:v>0.7584375000000001</c:v>
                </c:pt>
              </c:numCache>
            </c:numRef>
          </c:val>
        </c:ser>
        <c:ser>
          <c:idx val="3"/>
          <c:order val="2"/>
          <c:tx>
            <c:strRef>
              <c:f>'total mean div+rich'!$O$99</c:f>
              <c:strCache>
                <c:ptCount val="1"/>
                <c:pt idx="0">
                  <c:v>semiarid</c:v>
                </c:pt>
              </c:strCache>
            </c:strRef>
          </c:tx>
          <c:spPr>
            <a:ln w="19050">
              <a:solidFill>
                <a:srgbClr val="FF9900"/>
              </a:solidFill>
              <a:prstDash val="solid"/>
            </a:ln>
          </c:spPr>
          <c:marker>
            <c:symbol val="x"/>
            <c:size val="5"/>
            <c:spPr>
              <a:solidFill>
                <a:srgbClr val="FF9900"/>
              </a:solidFill>
              <a:ln>
                <a:solidFill>
                  <a:srgbClr val="FF9900"/>
                </a:solidFill>
                <a:prstDash val="solid"/>
              </a:ln>
            </c:spPr>
          </c:marker>
          <c:errBars>
            <c:errDir val="y"/>
            <c:errBarType val="both"/>
            <c:errValType val="cust"/>
            <c:plus>
              <c:numRef>
                <c:f>'total mean div+rich'!$P$100:$P$108</c:f>
                <c:numCache>
                  <c:formatCode>General</c:formatCode>
                  <c:ptCount val="9"/>
                  <c:pt idx="0">
                    <c:v>1.6121699999999999E-2</c:v>
                  </c:pt>
                  <c:pt idx="1">
                    <c:v>1.938552000000009E-2</c:v>
                  </c:pt>
                  <c:pt idx="2">
                    <c:v>2.0336630000000001E-2</c:v>
                  </c:pt>
                  <c:pt idx="3">
                    <c:v>1.8326760000000001E-2</c:v>
                  </c:pt>
                  <c:pt idx="4">
                    <c:v>2.2240040000000093E-2</c:v>
                  </c:pt>
                  <c:pt idx="5">
                    <c:v>1.5077239999999999E-2</c:v>
                  </c:pt>
                  <c:pt idx="6">
                    <c:v>1.5263520000000055E-2</c:v>
                  </c:pt>
                  <c:pt idx="7">
                    <c:v>2.5143059999999998E-2</c:v>
                  </c:pt>
                  <c:pt idx="8">
                    <c:v>1.898680875000007E-2</c:v>
                  </c:pt>
                </c:numCache>
              </c:numRef>
            </c:plus>
            <c:minus>
              <c:numRef>
                <c:f>'total mean div+rich'!$P$100:$P$108</c:f>
                <c:numCache>
                  <c:formatCode>General</c:formatCode>
                  <c:ptCount val="9"/>
                  <c:pt idx="0">
                    <c:v>1.6121699999999999E-2</c:v>
                  </c:pt>
                  <c:pt idx="1">
                    <c:v>1.938552000000009E-2</c:v>
                  </c:pt>
                  <c:pt idx="2">
                    <c:v>2.0336630000000001E-2</c:v>
                  </c:pt>
                  <c:pt idx="3">
                    <c:v>1.8326760000000001E-2</c:v>
                  </c:pt>
                  <c:pt idx="4">
                    <c:v>2.2240040000000093E-2</c:v>
                  </c:pt>
                  <c:pt idx="5">
                    <c:v>1.5077239999999999E-2</c:v>
                  </c:pt>
                  <c:pt idx="6">
                    <c:v>1.5263520000000055E-2</c:v>
                  </c:pt>
                  <c:pt idx="7">
                    <c:v>2.5143059999999998E-2</c:v>
                  </c:pt>
                  <c:pt idx="8">
                    <c:v>1.898680875000007E-2</c:v>
                  </c:pt>
                </c:numCache>
              </c:numRef>
            </c:minus>
            <c:spPr>
              <a:ln w="12700">
                <a:solidFill>
                  <a:srgbClr val="000000"/>
                </a:solidFill>
                <a:prstDash val="solid"/>
              </a:ln>
            </c:spPr>
          </c:errBars>
          <c:cat>
            <c:numRef>
              <c:f>'total mean div+rich'!$J$100:$J$108</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div+rich'!$O$100:$O$108</c:f>
              <c:numCache>
                <c:formatCode>General</c:formatCode>
                <c:ptCount val="9"/>
                <c:pt idx="0">
                  <c:v>0.67236667000000061</c:v>
                </c:pt>
                <c:pt idx="1">
                  <c:v>0.69666667000000004</c:v>
                </c:pt>
                <c:pt idx="2">
                  <c:v>0.60676666999999951</c:v>
                </c:pt>
                <c:pt idx="3">
                  <c:v>0.64463333000000211</c:v>
                </c:pt>
                <c:pt idx="4">
                  <c:v>0.6518000000000026</c:v>
                </c:pt>
                <c:pt idx="5">
                  <c:v>0.72340000000000004</c:v>
                </c:pt>
                <c:pt idx="6">
                  <c:v>0.72470000000000212</c:v>
                </c:pt>
                <c:pt idx="7">
                  <c:v>0.74522222000000005</c:v>
                </c:pt>
                <c:pt idx="8">
                  <c:v>0.68319444500000004</c:v>
                </c:pt>
              </c:numCache>
            </c:numRef>
          </c:val>
        </c:ser>
        <c:ser>
          <c:idx val="4"/>
          <c:order val="3"/>
          <c:tx>
            <c:strRef>
              <c:f>'total mean div+rich'!$Q$99</c:f>
              <c:strCache>
                <c:ptCount val="1"/>
                <c:pt idx="0">
                  <c:v>arid</c:v>
                </c:pt>
              </c:strCache>
            </c:strRef>
          </c:tx>
          <c:spPr>
            <a:ln w="19050">
              <a:solidFill>
                <a:srgbClr val="FF0000"/>
              </a:solidFill>
              <a:prstDash val="solid"/>
            </a:ln>
          </c:spPr>
          <c:marker>
            <c:symbol val="star"/>
            <c:size val="5"/>
            <c:spPr>
              <a:solidFill>
                <a:srgbClr val="FF0000"/>
              </a:solidFill>
              <a:ln>
                <a:solidFill>
                  <a:srgbClr val="FF0000"/>
                </a:solidFill>
                <a:prstDash val="solid"/>
              </a:ln>
            </c:spPr>
          </c:marker>
          <c:errBars>
            <c:errDir val="y"/>
            <c:errBarType val="both"/>
            <c:errValType val="cust"/>
            <c:plus>
              <c:numRef>
                <c:f>'total mean div+rich'!$R$100:$R$108</c:f>
                <c:numCache>
                  <c:formatCode>General</c:formatCode>
                  <c:ptCount val="9"/>
                  <c:pt idx="0">
                    <c:v>3.3782159999999999E-2</c:v>
                  </c:pt>
                  <c:pt idx="1">
                    <c:v>4.3324880000000003E-2</c:v>
                  </c:pt>
                  <c:pt idx="2">
                    <c:v>5.4063010000000265E-2</c:v>
                  </c:pt>
                  <c:pt idx="3">
                    <c:v>4.73533300000002E-2</c:v>
                  </c:pt>
                  <c:pt idx="4">
                    <c:v>4.7379789999999998E-2</c:v>
                  </c:pt>
                  <c:pt idx="5">
                    <c:v>4.7491810000000023E-2</c:v>
                  </c:pt>
                  <c:pt idx="6">
                    <c:v>7.8878400000000001E-2</c:v>
                  </c:pt>
                  <c:pt idx="7">
                    <c:v>2.2191090000000011E-2</c:v>
                  </c:pt>
                  <c:pt idx="8">
                    <c:v>4.6808058750000006E-2</c:v>
                  </c:pt>
                </c:numCache>
              </c:numRef>
            </c:plus>
            <c:minus>
              <c:numRef>
                <c:f>'total mean div+rich'!$R$100:$R$108</c:f>
                <c:numCache>
                  <c:formatCode>General</c:formatCode>
                  <c:ptCount val="9"/>
                  <c:pt idx="0">
                    <c:v>3.3782159999999999E-2</c:v>
                  </c:pt>
                  <c:pt idx="1">
                    <c:v>4.3324880000000003E-2</c:v>
                  </c:pt>
                  <c:pt idx="2">
                    <c:v>5.4063010000000265E-2</c:v>
                  </c:pt>
                  <c:pt idx="3">
                    <c:v>4.73533300000002E-2</c:v>
                  </c:pt>
                  <c:pt idx="4">
                    <c:v>4.7379789999999998E-2</c:v>
                  </c:pt>
                  <c:pt idx="5">
                    <c:v>4.7491810000000023E-2</c:v>
                  </c:pt>
                  <c:pt idx="6">
                    <c:v>7.8878400000000001E-2</c:v>
                  </c:pt>
                  <c:pt idx="7">
                    <c:v>2.2191090000000011E-2</c:v>
                  </c:pt>
                  <c:pt idx="8">
                    <c:v>4.6808058750000006E-2</c:v>
                  </c:pt>
                </c:numCache>
              </c:numRef>
            </c:minus>
            <c:spPr>
              <a:ln w="12700">
                <a:solidFill>
                  <a:srgbClr val="000000"/>
                </a:solidFill>
                <a:prstDash val="solid"/>
              </a:ln>
            </c:spPr>
          </c:errBars>
          <c:cat>
            <c:numRef>
              <c:f>'total mean div+rich'!$J$100:$J$108</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'total mean div+rich'!$Q$100:$Q$108</c:f>
              <c:numCache>
                <c:formatCode>General</c:formatCode>
                <c:ptCount val="9"/>
                <c:pt idx="0">
                  <c:v>0.81111111000000002</c:v>
                </c:pt>
                <c:pt idx="1">
                  <c:v>0.88570000000000004</c:v>
                </c:pt>
                <c:pt idx="2">
                  <c:v>0.87155556000000001</c:v>
                </c:pt>
                <c:pt idx="3">
                  <c:v>0.83340000000000003</c:v>
                </c:pt>
                <c:pt idx="4">
                  <c:v>0.82466667000000005</c:v>
                </c:pt>
                <c:pt idx="5">
                  <c:v>0.87700000000000211</c:v>
                </c:pt>
                <c:pt idx="6">
                  <c:v>0.81857142999999999</c:v>
                </c:pt>
                <c:pt idx="7">
                  <c:v>0.9213333299999974</c:v>
                </c:pt>
                <c:pt idx="8">
                  <c:v>0.85541726249999983</c:v>
                </c:pt>
              </c:numCache>
            </c:numRef>
          </c:val>
        </c:ser>
        <c:marker val="1"/>
        <c:axId val="91693440"/>
        <c:axId val="91694976"/>
      </c:lineChart>
      <c:catAx>
        <c:axId val="91693440"/>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1694976"/>
        <c:crosses val="autoZero"/>
        <c:auto val="1"/>
        <c:lblAlgn val="ctr"/>
        <c:lblOffset val="100"/>
        <c:tickLblSkip val="1"/>
        <c:tickMarkSkip val="1"/>
      </c:catAx>
      <c:valAx>
        <c:axId val="91694976"/>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1693440"/>
        <c:crosses val="autoZero"/>
        <c:crossBetween val="between"/>
      </c:valAx>
      <c:spPr>
        <a:noFill/>
        <a:ln w="3175">
          <a:solidFill>
            <a:srgbClr val="000000"/>
          </a:solidFill>
          <a:prstDash val="solid"/>
        </a:ln>
      </c:spPr>
    </c:plotArea>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aseline="0"/>
            </a:pPr>
            <a:r>
              <a:rPr lang="en-US" sz="1600" baseline="0" dirty="0" smtClean="0"/>
              <a:t>Semiarid </a:t>
            </a:r>
            <a:endParaRPr lang="en-US" sz="1600" baseline="0" dirty="0"/>
          </a:p>
        </c:rich>
      </c:tx>
      <c:layout/>
    </c:title>
    <c:plotArea>
      <c:layout>
        <c:manualLayout>
          <c:layoutTarget val="inner"/>
          <c:xMode val="edge"/>
          <c:yMode val="edge"/>
          <c:x val="0.13627508329424329"/>
          <c:y val="0.22153221413361068"/>
          <c:w val="0.76750129321613381"/>
          <c:h val="0.65485828422390824"/>
        </c:manualLayout>
      </c:layout>
      <c:lineChart>
        <c:grouping val="standard"/>
        <c:ser>
          <c:idx val="0"/>
          <c:order val="0"/>
          <c:tx>
            <c:v>Drought</c:v>
          </c:tx>
          <c:spPr>
            <a:ln w="28575">
              <a:solidFill>
                <a:srgbClr val="FF0000"/>
              </a:solidFill>
            </a:ln>
          </c:spPr>
          <c:marker>
            <c:symbol val="circle"/>
            <c:size val="7"/>
            <c:spPr>
              <a:solidFill>
                <a:srgbClr val="FF0000"/>
              </a:solidFill>
              <a:ln>
                <a:solidFill>
                  <a:srgbClr val="FF0000"/>
                </a:solidFill>
              </a:ln>
            </c:spPr>
          </c:marker>
          <c:cat>
            <c:numRef>
              <c:f>'MATA and Eshkolot Figs'!$AA$10:$AA$17</c:f>
              <c:numCache>
                <c:formatCode>General</c:formatCode>
                <c:ptCount val="8"/>
                <c:pt idx="1">
                  <c:v>2003</c:v>
                </c:pt>
                <c:pt idx="2">
                  <c:v>2004</c:v>
                </c:pt>
                <c:pt idx="3">
                  <c:v>2006</c:v>
                </c:pt>
                <c:pt idx="4">
                  <c:v>2007</c:v>
                </c:pt>
                <c:pt idx="5">
                  <c:v>2008</c:v>
                </c:pt>
                <c:pt idx="6">
                  <c:v>2009</c:v>
                </c:pt>
                <c:pt idx="7">
                  <c:v>2010</c:v>
                </c:pt>
              </c:numCache>
            </c:numRef>
          </c:cat>
          <c:val>
            <c:numRef>
              <c:f>'MATA and Eshkolot Figs'!$AB$10:$AB$17</c:f>
              <c:numCache>
                <c:formatCode>0.00</c:formatCode>
                <c:ptCount val="8"/>
                <c:pt idx="1">
                  <c:v>154.19550000000001</c:v>
                </c:pt>
                <c:pt idx="2">
                  <c:v>85.828000000000003</c:v>
                </c:pt>
                <c:pt idx="3">
                  <c:v>82.358590909090879</c:v>
                </c:pt>
                <c:pt idx="4">
                  <c:v>137.06466666666628</c:v>
                </c:pt>
                <c:pt idx="5">
                  <c:v>78.313000000000002</c:v>
                </c:pt>
                <c:pt idx="6">
                  <c:v>39.127000000000002</c:v>
                </c:pt>
                <c:pt idx="7">
                  <c:v>76.782318181818184</c:v>
                </c:pt>
              </c:numCache>
            </c:numRef>
          </c:val>
        </c:ser>
        <c:ser>
          <c:idx val="1"/>
          <c:order val="1"/>
          <c:tx>
            <c:v>Control</c:v>
          </c:tx>
          <c:spPr>
            <a:ln w="28575">
              <a:solidFill>
                <a:srgbClr val="008000"/>
              </a:solidFill>
            </a:ln>
          </c:spPr>
          <c:marker>
            <c:symbol val="circle"/>
            <c:size val="7"/>
            <c:spPr>
              <a:solidFill>
                <a:srgbClr val="008000"/>
              </a:solidFill>
              <a:ln>
                <a:solidFill>
                  <a:srgbClr val="00B0F0"/>
                </a:solidFill>
              </a:ln>
            </c:spPr>
          </c:marker>
          <c:cat>
            <c:numRef>
              <c:f>'MATA and Eshkolot Figs'!$AA$10:$AA$17</c:f>
              <c:numCache>
                <c:formatCode>General</c:formatCode>
                <c:ptCount val="8"/>
                <c:pt idx="1">
                  <c:v>2003</c:v>
                </c:pt>
                <c:pt idx="2">
                  <c:v>2004</c:v>
                </c:pt>
                <c:pt idx="3">
                  <c:v>2006</c:v>
                </c:pt>
                <c:pt idx="4">
                  <c:v>2007</c:v>
                </c:pt>
                <c:pt idx="5">
                  <c:v>2008</c:v>
                </c:pt>
                <c:pt idx="6">
                  <c:v>2009</c:v>
                </c:pt>
                <c:pt idx="7">
                  <c:v>2010</c:v>
                </c:pt>
              </c:numCache>
            </c:numRef>
          </c:cat>
          <c:val>
            <c:numRef>
              <c:f>'MATA and Eshkolot Figs'!$AC$10:$AC$17</c:f>
              <c:numCache>
                <c:formatCode>0.00</c:formatCode>
                <c:ptCount val="8"/>
                <c:pt idx="1">
                  <c:v>158.91349999999997</c:v>
                </c:pt>
                <c:pt idx="2">
                  <c:v>85.729090909090914</c:v>
                </c:pt>
                <c:pt idx="3">
                  <c:v>89.788727272727158</c:v>
                </c:pt>
                <c:pt idx="4">
                  <c:v>115.27199999999999</c:v>
                </c:pt>
                <c:pt idx="5">
                  <c:v>74.516363636363636</c:v>
                </c:pt>
                <c:pt idx="6">
                  <c:v>45.911363636363482</c:v>
                </c:pt>
                <c:pt idx="7">
                  <c:v>80.476500000000001</c:v>
                </c:pt>
              </c:numCache>
            </c:numRef>
          </c:val>
        </c:ser>
        <c:ser>
          <c:idx val="2"/>
          <c:order val="2"/>
          <c:tx>
            <c:v>Watering</c:v>
          </c:tx>
          <c:spPr>
            <a:ln w="28575">
              <a:solidFill>
                <a:srgbClr val="0000FF"/>
              </a:solidFill>
            </a:ln>
          </c:spPr>
          <c:marker>
            <c:symbol val="circle"/>
            <c:size val="7"/>
            <c:spPr>
              <a:solidFill>
                <a:srgbClr val="0000FF"/>
              </a:solidFill>
            </c:spPr>
          </c:marker>
          <c:cat>
            <c:numRef>
              <c:f>'MATA and Eshkolot Figs'!$AA$10:$AA$17</c:f>
              <c:numCache>
                <c:formatCode>General</c:formatCode>
                <c:ptCount val="8"/>
                <c:pt idx="1">
                  <c:v>2003</c:v>
                </c:pt>
                <c:pt idx="2">
                  <c:v>2004</c:v>
                </c:pt>
                <c:pt idx="3">
                  <c:v>2006</c:v>
                </c:pt>
                <c:pt idx="4">
                  <c:v>2007</c:v>
                </c:pt>
                <c:pt idx="5">
                  <c:v>2008</c:v>
                </c:pt>
                <c:pt idx="6">
                  <c:v>2009</c:v>
                </c:pt>
                <c:pt idx="7">
                  <c:v>2010</c:v>
                </c:pt>
              </c:numCache>
            </c:numRef>
          </c:cat>
          <c:val>
            <c:numRef>
              <c:f>'MATA and Eshkolot Figs'!$AD$10:$AD$17</c:f>
              <c:numCache>
                <c:formatCode>0.00</c:formatCode>
                <c:ptCount val="8"/>
                <c:pt idx="1">
                  <c:v>203.87700000000001</c:v>
                </c:pt>
                <c:pt idx="2">
                  <c:v>131.20658333333336</c:v>
                </c:pt>
                <c:pt idx="3">
                  <c:v>128.89500000000001</c:v>
                </c:pt>
                <c:pt idx="4">
                  <c:v>185.27991666666625</c:v>
                </c:pt>
                <c:pt idx="5">
                  <c:v>172.28886363636352</c:v>
                </c:pt>
                <c:pt idx="6">
                  <c:v>79.657499999999999</c:v>
                </c:pt>
                <c:pt idx="7">
                  <c:v>185.87235000000004</c:v>
                </c:pt>
              </c:numCache>
            </c:numRef>
          </c:val>
        </c:ser>
        <c:marker val="1"/>
        <c:axId val="91890048"/>
        <c:axId val="91891584"/>
      </c:lineChart>
      <c:lineChart>
        <c:grouping val="standard"/>
        <c:ser>
          <c:idx val="3"/>
          <c:order val="3"/>
          <c:tx>
            <c:v>Rain</c:v>
          </c:tx>
          <c:spPr>
            <a:ln>
              <a:solidFill>
                <a:schemeClr val="tx1"/>
              </a:solidFill>
              <a:prstDash val="dash"/>
            </a:ln>
          </c:spPr>
          <c:val>
            <c:numRef>
              <c:f>'MATA and Eshkolot Figs'!$Z$30:$Z$37</c:f>
              <c:numCache>
                <c:formatCode>General</c:formatCode>
                <c:ptCount val="8"/>
                <c:pt idx="1">
                  <c:v>336</c:v>
                </c:pt>
                <c:pt idx="2">
                  <c:v>235</c:v>
                </c:pt>
                <c:pt idx="3">
                  <c:v>165</c:v>
                </c:pt>
                <c:pt idx="4">
                  <c:v>256</c:v>
                </c:pt>
                <c:pt idx="5">
                  <c:v>179</c:v>
                </c:pt>
                <c:pt idx="6">
                  <c:v>132</c:v>
                </c:pt>
                <c:pt idx="7">
                  <c:v>248</c:v>
                </c:pt>
              </c:numCache>
            </c:numRef>
          </c:val>
        </c:ser>
        <c:marker val="1"/>
        <c:axId val="91899392"/>
        <c:axId val="91897856"/>
      </c:lineChart>
      <c:catAx>
        <c:axId val="91890048"/>
        <c:scaling>
          <c:orientation val="minMax"/>
        </c:scaling>
        <c:axPos val="b"/>
        <c:numFmt formatCode="General" sourceLinked="1"/>
        <c:majorTickMark val="in"/>
        <c:tickLblPos val="nextTo"/>
        <c:txPr>
          <a:bodyPr/>
          <a:lstStyle/>
          <a:p>
            <a:pPr>
              <a:defRPr sz="1100" baseline="0"/>
            </a:pPr>
            <a:endParaRPr lang="en-US"/>
          </a:p>
        </c:txPr>
        <c:crossAx val="91891584"/>
        <c:crosses val="autoZero"/>
        <c:auto val="1"/>
        <c:lblAlgn val="ctr"/>
        <c:lblOffset val="100"/>
      </c:catAx>
      <c:valAx>
        <c:axId val="91891584"/>
        <c:scaling>
          <c:orientation val="minMax"/>
          <c:max val="350"/>
          <c:min val="0"/>
        </c:scaling>
        <c:axPos val="l"/>
        <c:title>
          <c:tx>
            <c:rich>
              <a:bodyPr/>
              <a:lstStyle/>
              <a:p>
                <a:pPr>
                  <a:defRPr sz="1600" b="0" baseline="0"/>
                </a:pPr>
                <a:r>
                  <a:rPr lang="en-US" sz="1600" b="0" baseline="0"/>
                  <a:t>g/m</a:t>
                </a:r>
                <a:r>
                  <a:rPr lang="en-US" sz="1600" b="0" baseline="30000"/>
                  <a:t>2</a:t>
                </a:r>
              </a:p>
            </c:rich>
          </c:tx>
          <c:layout>
            <c:manualLayout>
              <c:xMode val="edge"/>
              <c:yMode val="edge"/>
              <c:x val="1.7912665730977751E-3"/>
              <c:y val="0.50862576140246618"/>
            </c:manualLayout>
          </c:layout>
        </c:title>
        <c:numFmt formatCode="0" sourceLinked="0"/>
        <c:tickLblPos val="nextTo"/>
        <c:txPr>
          <a:bodyPr/>
          <a:lstStyle/>
          <a:p>
            <a:pPr>
              <a:defRPr sz="1000" baseline="0"/>
            </a:pPr>
            <a:endParaRPr lang="en-US"/>
          </a:p>
        </c:txPr>
        <c:crossAx val="91890048"/>
        <c:crosses val="autoZero"/>
        <c:crossBetween val="between"/>
      </c:valAx>
      <c:valAx>
        <c:axId val="91897856"/>
        <c:scaling>
          <c:orientation val="minMax"/>
          <c:max val="350"/>
        </c:scaling>
        <c:axPos val="r"/>
        <c:numFmt formatCode="General" sourceLinked="1"/>
        <c:tickLblPos val="nextTo"/>
        <c:txPr>
          <a:bodyPr/>
          <a:lstStyle/>
          <a:p>
            <a:pPr>
              <a:defRPr sz="1000" baseline="0"/>
            </a:pPr>
            <a:endParaRPr lang="en-US"/>
          </a:p>
        </c:txPr>
        <c:crossAx val="91899392"/>
        <c:crosses val="max"/>
        <c:crossBetween val="between"/>
      </c:valAx>
      <c:catAx>
        <c:axId val="91899392"/>
        <c:scaling>
          <c:orientation val="minMax"/>
        </c:scaling>
        <c:delete val="1"/>
        <c:axPos val="b"/>
        <c:tickLblPos val="none"/>
        <c:crossAx val="91897856"/>
        <c:crosses val="autoZero"/>
        <c:auto val="1"/>
        <c:lblAlgn val="ctr"/>
        <c:lblOffset val="100"/>
      </c:catAx>
    </c:plotArea>
    <c:legend>
      <c:legendPos val="t"/>
      <c:layout>
        <c:manualLayout>
          <c:xMode val="edge"/>
          <c:yMode val="edge"/>
          <c:x val="6.1933464725328534E-2"/>
          <c:y val="0.12431865828092246"/>
          <c:w val="0.91733984978297956"/>
          <c:h val="7.5819343336799891E-2"/>
        </c:manualLayout>
      </c:layout>
      <c:txPr>
        <a:bodyPr/>
        <a:lstStyle/>
        <a:p>
          <a:pPr>
            <a:defRPr sz="1000" b="1" i="0" baseline="0"/>
          </a:pPr>
          <a:endParaRPr lang="en-US"/>
        </a:p>
      </c:txPr>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aseline="0"/>
            </a:pPr>
            <a:r>
              <a:rPr lang="en-US" sz="1600" baseline="0"/>
              <a:t>Mediterranean</a:t>
            </a:r>
          </a:p>
        </c:rich>
      </c:tx>
      <c:layout/>
    </c:title>
    <c:plotArea>
      <c:layout>
        <c:manualLayout>
          <c:layoutTarget val="inner"/>
          <c:xMode val="edge"/>
          <c:yMode val="edge"/>
          <c:x val="0.15005117282616942"/>
          <c:y val="0.23414785877097721"/>
          <c:w val="0.74490643332510931"/>
          <c:h val="0.60404041128046804"/>
        </c:manualLayout>
      </c:layout>
      <c:lineChart>
        <c:grouping val="standard"/>
        <c:ser>
          <c:idx val="0"/>
          <c:order val="0"/>
          <c:tx>
            <c:v>Drought</c:v>
          </c:tx>
          <c:spPr>
            <a:ln>
              <a:solidFill>
                <a:srgbClr val="FF0000"/>
              </a:solidFill>
            </a:ln>
          </c:spPr>
          <c:marker>
            <c:symbol val="circle"/>
            <c:size val="7"/>
            <c:spPr>
              <a:solidFill>
                <a:srgbClr val="FF0000"/>
              </a:solidFill>
              <a:ln>
                <a:solidFill>
                  <a:srgbClr val="FF0000"/>
                </a:solidFill>
              </a:ln>
            </c:spPr>
          </c:marker>
          <c:cat>
            <c:numRef>
              <c:f>'MATA and Eshkolot Figs'!$B$31:$B$47</c:f>
              <c:numCache>
                <c:formatCode>General</c:formatCode>
                <c:ptCount val="17"/>
                <c:pt idx="1">
                  <c:v>2003</c:v>
                </c:pt>
                <c:pt idx="2">
                  <c:v>2004</c:v>
                </c:pt>
                <c:pt idx="3">
                  <c:v>2006</c:v>
                </c:pt>
                <c:pt idx="4">
                  <c:v>2007</c:v>
                </c:pt>
                <c:pt idx="5">
                  <c:v>2008</c:v>
                </c:pt>
                <c:pt idx="6">
                  <c:v>2009</c:v>
                </c:pt>
                <c:pt idx="7">
                  <c:v>2010</c:v>
                </c:pt>
              </c:numCache>
            </c:numRef>
          </c:cat>
          <c:val>
            <c:numRef>
              <c:f>'MATA and Eshkolot Figs'!$C$31:$C$38</c:f>
              <c:numCache>
                <c:formatCode>0.0</c:formatCode>
                <c:ptCount val="8"/>
                <c:pt idx="1">
                  <c:v>221.47999999999996</c:v>
                </c:pt>
                <c:pt idx="2">
                  <c:v>146.36000000000001</c:v>
                </c:pt>
                <c:pt idx="3">
                  <c:v>174.34</c:v>
                </c:pt>
                <c:pt idx="4">
                  <c:v>255.44</c:v>
                </c:pt>
                <c:pt idx="5">
                  <c:v>206.34</c:v>
                </c:pt>
                <c:pt idx="6">
                  <c:v>153.99999999999997</c:v>
                </c:pt>
                <c:pt idx="7">
                  <c:v>226.73999999999998</c:v>
                </c:pt>
              </c:numCache>
            </c:numRef>
          </c:val>
        </c:ser>
        <c:ser>
          <c:idx val="1"/>
          <c:order val="1"/>
          <c:tx>
            <c:v>Control</c:v>
          </c:tx>
          <c:spPr>
            <a:ln>
              <a:solidFill>
                <a:srgbClr val="008000"/>
              </a:solidFill>
            </a:ln>
          </c:spPr>
          <c:marker>
            <c:symbol val="circle"/>
            <c:size val="7"/>
            <c:spPr>
              <a:solidFill>
                <a:srgbClr val="008000"/>
              </a:solidFill>
              <a:ln>
                <a:solidFill>
                  <a:srgbClr val="00B050"/>
                </a:solidFill>
              </a:ln>
            </c:spPr>
          </c:marker>
          <c:cat>
            <c:numRef>
              <c:f>'MATA and Eshkolot Figs'!$B$31:$B$47</c:f>
              <c:numCache>
                <c:formatCode>General</c:formatCode>
                <c:ptCount val="17"/>
                <c:pt idx="1">
                  <c:v>2003</c:v>
                </c:pt>
                <c:pt idx="2">
                  <c:v>2004</c:v>
                </c:pt>
                <c:pt idx="3">
                  <c:v>2006</c:v>
                </c:pt>
                <c:pt idx="4">
                  <c:v>2007</c:v>
                </c:pt>
                <c:pt idx="5">
                  <c:v>2008</c:v>
                </c:pt>
                <c:pt idx="6">
                  <c:v>2009</c:v>
                </c:pt>
                <c:pt idx="7">
                  <c:v>2010</c:v>
                </c:pt>
              </c:numCache>
            </c:numRef>
          </c:cat>
          <c:val>
            <c:numRef>
              <c:f>'MATA and Eshkolot Figs'!$D$31:$D$38</c:f>
              <c:numCache>
                <c:formatCode>0.0</c:formatCode>
                <c:ptCount val="8"/>
                <c:pt idx="1">
                  <c:v>222.76000000000005</c:v>
                </c:pt>
                <c:pt idx="2">
                  <c:v>140.36000000000001</c:v>
                </c:pt>
                <c:pt idx="3">
                  <c:v>193.54000000000002</c:v>
                </c:pt>
                <c:pt idx="4">
                  <c:v>204.36</c:v>
                </c:pt>
                <c:pt idx="5">
                  <c:v>202.16</c:v>
                </c:pt>
                <c:pt idx="6">
                  <c:v>226</c:v>
                </c:pt>
                <c:pt idx="7">
                  <c:v>181.66</c:v>
                </c:pt>
              </c:numCache>
            </c:numRef>
          </c:val>
        </c:ser>
        <c:ser>
          <c:idx val="2"/>
          <c:order val="2"/>
          <c:tx>
            <c:v>Watering</c:v>
          </c:tx>
          <c:spPr>
            <a:ln>
              <a:solidFill>
                <a:srgbClr val="0000FF"/>
              </a:solidFill>
            </a:ln>
          </c:spPr>
          <c:marker>
            <c:symbol val="circle"/>
            <c:size val="7"/>
            <c:spPr>
              <a:solidFill>
                <a:srgbClr val="0000FF"/>
              </a:solidFill>
            </c:spPr>
          </c:marker>
          <c:cat>
            <c:numRef>
              <c:f>'MATA and Eshkolot Figs'!$B$31:$B$47</c:f>
              <c:numCache>
                <c:formatCode>General</c:formatCode>
                <c:ptCount val="17"/>
                <c:pt idx="1">
                  <c:v>2003</c:v>
                </c:pt>
                <c:pt idx="2">
                  <c:v>2004</c:v>
                </c:pt>
                <c:pt idx="3">
                  <c:v>2006</c:v>
                </c:pt>
                <c:pt idx="4">
                  <c:v>2007</c:v>
                </c:pt>
                <c:pt idx="5">
                  <c:v>2008</c:v>
                </c:pt>
                <c:pt idx="6">
                  <c:v>2009</c:v>
                </c:pt>
                <c:pt idx="7">
                  <c:v>2010</c:v>
                </c:pt>
              </c:numCache>
            </c:numRef>
          </c:cat>
          <c:val>
            <c:numRef>
              <c:f>'MATA and Eshkolot Figs'!$E$31:$E$38</c:f>
              <c:numCache>
                <c:formatCode>0.0</c:formatCode>
                <c:ptCount val="8"/>
                <c:pt idx="1">
                  <c:v>300.73999999999904</c:v>
                </c:pt>
                <c:pt idx="2">
                  <c:v>239.66</c:v>
                </c:pt>
                <c:pt idx="3">
                  <c:v>157.33999999999997</c:v>
                </c:pt>
                <c:pt idx="4">
                  <c:v>202.17999999999998</c:v>
                </c:pt>
                <c:pt idx="5">
                  <c:v>210</c:v>
                </c:pt>
                <c:pt idx="6">
                  <c:v>261.04000000000002</c:v>
                </c:pt>
                <c:pt idx="7">
                  <c:v>219.01999999999998</c:v>
                </c:pt>
              </c:numCache>
            </c:numRef>
          </c:val>
        </c:ser>
        <c:marker val="1"/>
        <c:axId val="91943680"/>
        <c:axId val="91945216"/>
      </c:lineChart>
      <c:lineChart>
        <c:grouping val="standard"/>
        <c:ser>
          <c:idx val="3"/>
          <c:order val="3"/>
          <c:tx>
            <c:v>Rain</c:v>
          </c:tx>
          <c:spPr>
            <a:ln>
              <a:solidFill>
                <a:schemeClr val="tx1"/>
              </a:solidFill>
              <a:prstDash val="dash"/>
            </a:ln>
          </c:spPr>
          <c:val>
            <c:numRef>
              <c:f>'MATA and Eshkolot Figs'!$X$30:$X$37</c:f>
              <c:numCache>
                <c:formatCode>General</c:formatCode>
                <c:ptCount val="8"/>
                <c:pt idx="1">
                  <c:v>761</c:v>
                </c:pt>
                <c:pt idx="2">
                  <c:v>459</c:v>
                </c:pt>
                <c:pt idx="3">
                  <c:v>436</c:v>
                </c:pt>
                <c:pt idx="4">
                  <c:v>582</c:v>
                </c:pt>
                <c:pt idx="5">
                  <c:v>421</c:v>
                </c:pt>
                <c:pt idx="6">
                  <c:v>412</c:v>
                </c:pt>
                <c:pt idx="7">
                  <c:v>506</c:v>
                </c:pt>
              </c:numCache>
            </c:numRef>
          </c:val>
        </c:ser>
        <c:marker val="1"/>
        <c:axId val="134154112"/>
        <c:axId val="134152576"/>
      </c:lineChart>
      <c:catAx>
        <c:axId val="91943680"/>
        <c:scaling>
          <c:orientation val="minMax"/>
        </c:scaling>
        <c:axPos val="b"/>
        <c:numFmt formatCode="General" sourceLinked="1"/>
        <c:majorTickMark val="in"/>
        <c:tickLblPos val="nextTo"/>
        <c:txPr>
          <a:bodyPr/>
          <a:lstStyle/>
          <a:p>
            <a:pPr>
              <a:defRPr sz="1100" baseline="0"/>
            </a:pPr>
            <a:endParaRPr lang="en-US"/>
          </a:p>
        </c:txPr>
        <c:crossAx val="91945216"/>
        <c:crosses val="autoZero"/>
        <c:auto val="1"/>
        <c:lblAlgn val="ctr"/>
        <c:lblOffset val="100"/>
      </c:catAx>
      <c:valAx>
        <c:axId val="91945216"/>
        <c:scaling>
          <c:orientation val="minMax"/>
          <c:min val="100"/>
        </c:scaling>
        <c:axPos val="l"/>
        <c:title>
          <c:tx>
            <c:rich>
              <a:bodyPr/>
              <a:lstStyle/>
              <a:p>
                <a:pPr>
                  <a:defRPr sz="1600" b="0" baseline="0"/>
                </a:pPr>
                <a:r>
                  <a:rPr lang="en-US" sz="1600" b="0" baseline="0" dirty="0"/>
                  <a:t>g/m</a:t>
                </a:r>
                <a:r>
                  <a:rPr lang="en-US" sz="1600" b="0" baseline="30000" dirty="0"/>
                  <a:t>2</a:t>
                </a:r>
              </a:p>
            </c:rich>
          </c:tx>
          <c:layout>
            <c:manualLayout>
              <c:xMode val="edge"/>
              <c:yMode val="edge"/>
              <c:x val="8.0599240670311597E-3"/>
              <c:y val="0.52769929116045899"/>
            </c:manualLayout>
          </c:layout>
        </c:title>
        <c:numFmt formatCode="0" sourceLinked="0"/>
        <c:tickLblPos val="nextTo"/>
        <c:txPr>
          <a:bodyPr/>
          <a:lstStyle/>
          <a:p>
            <a:pPr>
              <a:defRPr sz="1000" baseline="0"/>
            </a:pPr>
            <a:endParaRPr lang="en-US"/>
          </a:p>
        </c:txPr>
        <c:crossAx val="91943680"/>
        <c:crosses val="autoZero"/>
        <c:crossBetween val="between"/>
      </c:valAx>
      <c:valAx>
        <c:axId val="134152576"/>
        <c:scaling>
          <c:orientation val="minMax"/>
        </c:scaling>
        <c:axPos val="r"/>
        <c:numFmt formatCode="General" sourceLinked="1"/>
        <c:tickLblPos val="nextTo"/>
        <c:txPr>
          <a:bodyPr/>
          <a:lstStyle/>
          <a:p>
            <a:pPr>
              <a:defRPr sz="1000" baseline="0"/>
            </a:pPr>
            <a:endParaRPr lang="en-US"/>
          </a:p>
        </c:txPr>
        <c:crossAx val="134154112"/>
        <c:crosses val="max"/>
        <c:crossBetween val="between"/>
      </c:valAx>
      <c:catAx>
        <c:axId val="134154112"/>
        <c:scaling>
          <c:orientation val="minMax"/>
        </c:scaling>
        <c:delete val="1"/>
        <c:axPos val="b"/>
        <c:tickLblPos val="none"/>
        <c:crossAx val="134152576"/>
        <c:crosses val="autoZero"/>
        <c:auto val="1"/>
        <c:lblAlgn val="ctr"/>
        <c:lblOffset val="100"/>
      </c:catAx>
    </c:plotArea>
    <c:legend>
      <c:legendPos val="t"/>
      <c:layout>
        <c:manualLayout>
          <c:xMode val="edge"/>
          <c:yMode val="edge"/>
          <c:x val="5.9435763360815873E-2"/>
          <c:y val="0.12433832121885929"/>
          <c:w val="0.93737056747879122"/>
          <c:h val="7.583133535041281E-2"/>
        </c:manualLayout>
      </c:layout>
      <c:txPr>
        <a:bodyPr/>
        <a:lstStyle/>
        <a:p>
          <a:pPr>
            <a:defRPr sz="1000" b="1" i="0" baseline="0"/>
          </a:pPr>
          <a:endParaRPr lang="en-US"/>
        </a:p>
      </c:txPr>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baseline="0" dirty="0" smtClean="0"/>
              <a:t>Semiarid</a:t>
            </a:r>
            <a:endParaRPr lang="en-US" sz="1600" baseline="0" dirty="0"/>
          </a:p>
        </c:rich>
      </c:tx>
      <c:layout>
        <c:manualLayout>
          <c:xMode val="edge"/>
          <c:yMode val="edge"/>
          <c:x val="0.41868440502587057"/>
          <c:y val="4.1536863966770508E-3"/>
        </c:manualLayout>
      </c:layout>
    </c:title>
    <c:plotArea>
      <c:layout>
        <c:manualLayout>
          <c:layoutTarget val="inner"/>
          <c:xMode val="edge"/>
          <c:yMode val="edge"/>
          <c:x val="0.12877373698575917"/>
          <c:y val="0.16954530216433319"/>
          <c:w val="0.83101186631050517"/>
          <c:h val="0.66652504885487718"/>
        </c:manualLayout>
      </c:layout>
      <c:scatterChart>
        <c:scatterStyle val="lineMarker"/>
        <c:ser>
          <c:idx val="0"/>
          <c:order val="0"/>
          <c:tx>
            <c:v>Control</c:v>
          </c:tx>
          <c:spPr>
            <a:ln w="28575">
              <a:noFill/>
            </a:ln>
          </c:spPr>
          <c:marker>
            <c:symbol val="circle"/>
            <c:size val="7"/>
            <c:spPr>
              <a:solidFill>
                <a:srgbClr val="006600"/>
              </a:solidFill>
              <a:ln>
                <a:solidFill>
                  <a:srgbClr val="00B050"/>
                </a:solidFill>
              </a:ln>
            </c:spPr>
          </c:marker>
          <c:trendline>
            <c:spPr>
              <a:ln w="19050">
                <a:solidFill>
                  <a:srgbClr val="008000"/>
                </a:solidFill>
              </a:ln>
            </c:spPr>
            <c:trendlineType val="linear"/>
            <c:dispRSqr val="1"/>
            <c:trendlineLbl>
              <c:layout>
                <c:manualLayout>
                  <c:x val="0.17025348652610575"/>
                  <c:y val="0.1786771980605229"/>
                </c:manualLayout>
              </c:layout>
              <c:tx>
                <c:rich>
                  <a:bodyPr/>
                  <a:lstStyle/>
                  <a:p>
                    <a:pPr>
                      <a:defRPr sz="1000" b="1" i="0" baseline="0">
                        <a:solidFill>
                          <a:srgbClr val="008000"/>
                        </a:solidFill>
                      </a:defRPr>
                    </a:pPr>
                    <a:r>
                      <a:rPr lang="en-US"/>
                      <a:t>R² = 0.794   p&lt;0.01</a:t>
                    </a:r>
                  </a:p>
                </c:rich>
              </c:tx>
              <c:numFmt formatCode="General" sourceLinked="0"/>
            </c:trendlineLbl>
          </c:trendline>
          <c:xVal>
            <c:numRef>
              <c:f>'MATA and Eshkolot Figs'!$AL$88:$AL$94</c:f>
              <c:numCache>
                <c:formatCode>General</c:formatCode>
                <c:ptCount val="7"/>
                <c:pt idx="0">
                  <c:v>336</c:v>
                </c:pt>
                <c:pt idx="1">
                  <c:v>235</c:v>
                </c:pt>
                <c:pt idx="2">
                  <c:v>165</c:v>
                </c:pt>
                <c:pt idx="3">
                  <c:v>256</c:v>
                </c:pt>
                <c:pt idx="4">
                  <c:v>179</c:v>
                </c:pt>
                <c:pt idx="5">
                  <c:v>132</c:v>
                </c:pt>
                <c:pt idx="6">
                  <c:v>248</c:v>
                </c:pt>
              </c:numCache>
            </c:numRef>
          </c:xVal>
          <c:yVal>
            <c:numRef>
              <c:f>'MATA and Eshkolot Figs'!$AM$88:$AM$94</c:f>
              <c:numCache>
                <c:formatCode>0.0</c:formatCode>
                <c:ptCount val="7"/>
                <c:pt idx="0">
                  <c:v>158.91349999999997</c:v>
                </c:pt>
                <c:pt idx="1">
                  <c:v>85.729090909090914</c:v>
                </c:pt>
                <c:pt idx="2">
                  <c:v>89.788727272727158</c:v>
                </c:pt>
                <c:pt idx="3">
                  <c:v>115.27199999999999</c:v>
                </c:pt>
                <c:pt idx="4">
                  <c:v>74.516363636363636</c:v>
                </c:pt>
                <c:pt idx="5">
                  <c:v>45.911363636363482</c:v>
                </c:pt>
                <c:pt idx="6">
                  <c:v>80.476500000000001</c:v>
                </c:pt>
              </c:numCache>
            </c:numRef>
          </c:yVal>
        </c:ser>
        <c:ser>
          <c:idx val="2"/>
          <c:order val="1"/>
          <c:tx>
            <c:v>Watering</c:v>
          </c:tx>
          <c:spPr>
            <a:ln w="28575">
              <a:noFill/>
            </a:ln>
          </c:spPr>
          <c:marker>
            <c:symbol val="circle"/>
            <c:size val="7"/>
            <c:spPr>
              <a:solidFill>
                <a:srgbClr val="002060"/>
              </a:solidFill>
              <a:ln>
                <a:solidFill>
                  <a:srgbClr val="0070C0"/>
                </a:solidFill>
              </a:ln>
            </c:spPr>
          </c:marker>
          <c:trendline>
            <c:spPr>
              <a:ln w="19050">
                <a:solidFill>
                  <a:srgbClr val="0000FF"/>
                </a:solidFill>
              </a:ln>
            </c:spPr>
            <c:trendlineType val="linear"/>
            <c:dispRSqr val="1"/>
            <c:trendlineLbl>
              <c:layout>
                <c:manualLayout>
                  <c:x val="8.7963405904638858E-2"/>
                  <c:y val="0.10035077391027072"/>
                </c:manualLayout>
              </c:layout>
              <c:tx>
                <c:rich>
                  <a:bodyPr/>
                  <a:lstStyle/>
                  <a:p>
                    <a:pPr>
                      <a:defRPr>
                        <a:solidFill>
                          <a:srgbClr val="0000FF"/>
                        </a:solidFill>
                      </a:defRPr>
                    </a:pPr>
                    <a:r>
                      <a:rPr lang="en-US" b="1" i="0" baseline="0">
                        <a:solidFill>
                          <a:srgbClr val="0070C0"/>
                        </a:solidFill>
                      </a:rPr>
                      <a:t>R² = 0.525  p=0.05</a:t>
                    </a:r>
                  </a:p>
                </c:rich>
              </c:tx>
              <c:numFmt formatCode="General" sourceLinked="0"/>
            </c:trendlineLbl>
          </c:trendline>
          <c:xVal>
            <c:numRef>
              <c:f>'MATA and Eshkolot Figs'!$AR$88:$AR$94</c:f>
              <c:numCache>
                <c:formatCode>General</c:formatCode>
                <c:ptCount val="7"/>
                <c:pt idx="0">
                  <c:v>432</c:v>
                </c:pt>
                <c:pt idx="1">
                  <c:v>358</c:v>
                </c:pt>
                <c:pt idx="2">
                  <c:v>203</c:v>
                </c:pt>
                <c:pt idx="3">
                  <c:v>334</c:v>
                </c:pt>
                <c:pt idx="4">
                  <c:v>232</c:v>
                </c:pt>
                <c:pt idx="5">
                  <c:v>172</c:v>
                </c:pt>
                <c:pt idx="6">
                  <c:v>322</c:v>
                </c:pt>
              </c:numCache>
            </c:numRef>
          </c:xVal>
          <c:yVal>
            <c:numRef>
              <c:f>'MATA and Eshkolot Figs'!$AS$88:$AS$94</c:f>
              <c:numCache>
                <c:formatCode>0.0</c:formatCode>
                <c:ptCount val="7"/>
                <c:pt idx="0">
                  <c:v>203.87700000000001</c:v>
                </c:pt>
                <c:pt idx="1">
                  <c:v>131.20658333333336</c:v>
                </c:pt>
                <c:pt idx="2">
                  <c:v>128.89500000000001</c:v>
                </c:pt>
                <c:pt idx="3">
                  <c:v>185.27991666666625</c:v>
                </c:pt>
                <c:pt idx="4">
                  <c:v>172.28886363636352</c:v>
                </c:pt>
                <c:pt idx="5">
                  <c:v>79.657499999999999</c:v>
                </c:pt>
                <c:pt idx="6">
                  <c:v>185.87235000000004</c:v>
                </c:pt>
              </c:numCache>
            </c:numRef>
          </c:yVal>
        </c:ser>
        <c:ser>
          <c:idx val="1"/>
          <c:order val="2"/>
          <c:tx>
            <c:v>Drought</c:v>
          </c:tx>
          <c:spPr>
            <a:ln w="28575">
              <a:noFill/>
            </a:ln>
          </c:spPr>
          <c:marker>
            <c:symbol val="circle"/>
            <c:size val="7"/>
            <c:spPr>
              <a:solidFill>
                <a:srgbClr val="FF0000"/>
              </a:solidFill>
              <a:ln>
                <a:solidFill>
                  <a:srgbClr val="FF0000"/>
                </a:solidFill>
              </a:ln>
            </c:spPr>
          </c:marker>
          <c:trendline>
            <c:spPr>
              <a:ln w="19050">
                <a:solidFill>
                  <a:srgbClr val="FF0000"/>
                </a:solidFill>
              </a:ln>
            </c:spPr>
            <c:trendlineType val="linear"/>
            <c:dispRSqr val="1"/>
            <c:trendlineLbl>
              <c:layout>
                <c:manualLayout>
                  <c:x val="-0.24129831453187653"/>
                  <c:y val="-1.4683444943213881E-2"/>
                </c:manualLayout>
              </c:layout>
              <c:tx>
                <c:rich>
                  <a:bodyPr/>
                  <a:lstStyle/>
                  <a:p>
                    <a:pPr>
                      <a:defRPr b="1" i="0" baseline="0">
                        <a:solidFill>
                          <a:srgbClr val="FF0000"/>
                        </a:solidFill>
                      </a:defRPr>
                    </a:pPr>
                    <a:r>
                      <a:rPr lang="en-US"/>
                      <a:t>R² = 0.748   p=0.01</a:t>
                    </a:r>
                  </a:p>
                </c:rich>
              </c:tx>
              <c:numFmt formatCode="General" sourceLinked="0"/>
            </c:trendlineLbl>
          </c:trendline>
          <c:xVal>
            <c:numRef>
              <c:f>'MATA and Eshkolot Figs'!$AO$88:$AO$94</c:f>
              <c:numCache>
                <c:formatCode>General</c:formatCode>
                <c:ptCount val="7"/>
                <c:pt idx="0">
                  <c:v>306</c:v>
                </c:pt>
                <c:pt idx="1">
                  <c:v>156</c:v>
                </c:pt>
                <c:pt idx="2">
                  <c:v>122</c:v>
                </c:pt>
                <c:pt idx="3">
                  <c:v>180</c:v>
                </c:pt>
                <c:pt idx="4">
                  <c:v>125</c:v>
                </c:pt>
                <c:pt idx="5">
                  <c:v>93</c:v>
                </c:pt>
                <c:pt idx="6">
                  <c:v>174</c:v>
                </c:pt>
              </c:numCache>
            </c:numRef>
          </c:xVal>
          <c:yVal>
            <c:numRef>
              <c:f>'MATA and Eshkolot Figs'!$AP$88:$AP$94</c:f>
              <c:numCache>
                <c:formatCode>0.0</c:formatCode>
                <c:ptCount val="7"/>
                <c:pt idx="0">
                  <c:v>154.19550000000001</c:v>
                </c:pt>
                <c:pt idx="1">
                  <c:v>85.828000000000003</c:v>
                </c:pt>
                <c:pt idx="2">
                  <c:v>82.358590909090879</c:v>
                </c:pt>
                <c:pt idx="3">
                  <c:v>137.06466666666628</c:v>
                </c:pt>
                <c:pt idx="4">
                  <c:v>78.313000000000002</c:v>
                </c:pt>
                <c:pt idx="5">
                  <c:v>39.127000000000002</c:v>
                </c:pt>
                <c:pt idx="6">
                  <c:v>76.782318181818184</c:v>
                </c:pt>
              </c:numCache>
            </c:numRef>
          </c:yVal>
        </c:ser>
        <c:axId val="134228608"/>
        <c:axId val="134247168"/>
      </c:scatterChart>
      <c:valAx>
        <c:axId val="134228608"/>
        <c:scaling>
          <c:orientation val="minMax"/>
          <c:max val="450"/>
          <c:min val="50"/>
        </c:scaling>
        <c:axPos val="b"/>
        <c:title>
          <c:tx>
            <c:rich>
              <a:bodyPr/>
              <a:lstStyle/>
              <a:p>
                <a:pPr>
                  <a:defRPr sz="1400" baseline="0"/>
                </a:pPr>
                <a:r>
                  <a:rPr lang="en-US" sz="1400" baseline="0" dirty="0"/>
                  <a:t>Rainfall (mm/yr</a:t>
                </a:r>
                <a:r>
                  <a:rPr lang="en-US" sz="1400" baseline="0" dirty="0" smtClean="0"/>
                  <a:t>)</a:t>
                </a:r>
                <a:endParaRPr lang="en-US" sz="1400" baseline="0" dirty="0"/>
              </a:p>
            </c:rich>
          </c:tx>
          <c:layout/>
        </c:title>
        <c:numFmt formatCode="General" sourceLinked="1"/>
        <c:tickLblPos val="nextTo"/>
        <c:txPr>
          <a:bodyPr/>
          <a:lstStyle/>
          <a:p>
            <a:pPr>
              <a:defRPr sz="1100" baseline="0"/>
            </a:pPr>
            <a:endParaRPr lang="en-US"/>
          </a:p>
        </c:txPr>
        <c:crossAx val="134247168"/>
        <c:crosses val="autoZero"/>
        <c:crossBetween val="midCat"/>
      </c:valAx>
      <c:valAx>
        <c:axId val="134247168"/>
        <c:scaling>
          <c:orientation val="minMax"/>
        </c:scaling>
        <c:axPos val="l"/>
        <c:title>
          <c:tx>
            <c:rich>
              <a:bodyPr/>
              <a:lstStyle/>
              <a:p>
                <a:pPr>
                  <a:defRPr sz="1400" b="0" baseline="0"/>
                </a:pPr>
                <a:r>
                  <a:rPr lang="en-US" sz="1400" b="0" baseline="0"/>
                  <a:t>g/m</a:t>
                </a:r>
                <a:r>
                  <a:rPr lang="en-US" sz="1400" b="0" baseline="30000"/>
                  <a:t>2</a:t>
                </a:r>
              </a:p>
            </c:rich>
          </c:tx>
          <c:layout/>
        </c:title>
        <c:numFmt formatCode="0" sourceLinked="0"/>
        <c:tickLblPos val="nextTo"/>
        <c:txPr>
          <a:bodyPr/>
          <a:lstStyle/>
          <a:p>
            <a:pPr>
              <a:defRPr sz="1100" baseline="0"/>
            </a:pPr>
            <a:endParaRPr lang="en-US"/>
          </a:p>
        </c:txPr>
        <c:crossAx val="134228608"/>
        <c:crosses val="autoZero"/>
        <c:crossBetween val="midCat"/>
      </c:valAx>
    </c:plotArea>
    <c:legend>
      <c:legendPos val="t"/>
      <c:legendEntry>
        <c:idx val="3"/>
        <c:delete val="1"/>
      </c:legendEntry>
      <c:legendEntry>
        <c:idx val="4"/>
        <c:delete val="1"/>
      </c:legendEntry>
      <c:legendEntry>
        <c:idx val="5"/>
        <c:delete val="1"/>
      </c:legendEntry>
      <c:layout>
        <c:manualLayout>
          <c:xMode val="edge"/>
          <c:yMode val="edge"/>
          <c:x val="8.7806507556843702E-2"/>
          <c:y val="8.9480216842053609E-2"/>
          <c:w val="0.84785562558560645"/>
          <c:h val="5.6617270555953572E-2"/>
        </c:manualLayout>
      </c:layout>
      <c:txPr>
        <a:bodyPr/>
        <a:lstStyle/>
        <a:p>
          <a:pPr>
            <a:defRPr sz="1000" b="1" i="0" baseline="0"/>
          </a:pPr>
          <a:endParaRPr lang="en-US"/>
        </a:p>
      </c:tx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aseline="0"/>
            </a:pPr>
            <a:r>
              <a:rPr lang="en-US" sz="1600" baseline="0"/>
              <a:t>Mediterranean</a:t>
            </a:r>
          </a:p>
        </c:rich>
      </c:tx>
      <c:layout>
        <c:manualLayout>
          <c:xMode val="edge"/>
          <c:yMode val="edge"/>
          <c:x val="0.39184438611840378"/>
          <c:y val="0"/>
        </c:manualLayout>
      </c:layout>
    </c:title>
    <c:plotArea>
      <c:layout>
        <c:manualLayout>
          <c:layoutTarget val="inner"/>
          <c:xMode val="edge"/>
          <c:yMode val="edge"/>
          <c:x val="0.13039172100719634"/>
          <c:y val="0.19083875385142107"/>
          <c:w val="0.8190989792942549"/>
          <c:h val="0.68570607328862465"/>
        </c:manualLayout>
      </c:layout>
      <c:scatterChart>
        <c:scatterStyle val="lineMarker"/>
        <c:ser>
          <c:idx val="0"/>
          <c:order val="0"/>
          <c:tx>
            <c:v>Control</c:v>
          </c:tx>
          <c:spPr>
            <a:ln w="28575">
              <a:noFill/>
            </a:ln>
          </c:spPr>
          <c:marker>
            <c:symbol val="circle"/>
            <c:size val="7"/>
            <c:spPr>
              <a:solidFill>
                <a:srgbClr val="006600"/>
              </a:solidFill>
              <a:ln>
                <a:solidFill>
                  <a:srgbClr val="00B050"/>
                </a:solidFill>
              </a:ln>
            </c:spPr>
          </c:marker>
          <c:xVal>
            <c:numRef>
              <c:f>'MATA and Eshkolot Figs'!$AB$88:$AB$94</c:f>
              <c:numCache>
                <c:formatCode>General</c:formatCode>
                <c:ptCount val="7"/>
                <c:pt idx="0">
                  <c:v>761</c:v>
                </c:pt>
                <c:pt idx="1">
                  <c:v>459</c:v>
                </c:pt>
                <c:pt idx="2">
                  <c:v>436</c:v>
                </c:pt>
                <c:pt idx="3">
                  <c:v>582</c:v>
                </c:pt>
                <c:pt idx="4">
                  <c:v>421</c:v>
                </c:pt>
                <c:pt idx="5">
                  <c:v>412</c:v>
                </c:pt>
                <c:pt idx="6">
                  <c:v>506</c:v>
                </c:pt>
              </c:numCache>
            </c:numRef>
          </c:xVal>
          <c:yVal>
            <c:numRef>
              <c:f>'MATA and Eshkolot Figs'!$AC$88:$AC$94</c:f>
              <c:numCache>
                <c:formatCode>0.0</c:formatCode>
                <c:ptCount val="7"/>
                <c:pt idx="0">
                  <c:v>222.76000000000005</c:v>
                </c:pt>
                <c:pt idx="1">
                  <c:v>140.36000000000001</c:v>
                </c:pt>
                <c:pt idx="2">
                  <c:v>193.54000000000002</c:v>
                </c:pt>
                <c:pt idx="3">
                  <c:v>204.36</c:v>
                </c:pt>
                <c:pt idx="4">
                  <c:v>202.16</c:v>
                </c:pt>
                <c:pt idx="5">
                  <c:v>226</c:v>
                </c:pt>
                <c:pt idx="6">
                  <c:v>181.66</c:v>
                </c:pt>
              </c:numCache>
            </c:numRef>
          </c:yVal>
        </c:ser>
        <c:ser>
          <c:idx val="1"/>
          <c:order val="1"/>
          <c:tx>
            <c:v>Drought</c:v>
          </c:tx>
          <c:spPr>
            <a:ln w="28575">
              <a:noFill/>
            </a:ln>
          </c:spPr>
          <c:marker>
            <c:symbol val="circle"/>
            <c:size val="7"/>
            <c:spPr>
              <a:solidFill>
                <a:srgbClr val="FF0000"/>
              </a:solidFill>
              <a:ln>
                <a:solidFill>
                  <a:srgbClr val="FF0000"/>
                </a:solidFill>
              </a:ln>
            </c:spPr>
          </c:marker>
          <c:xVal>
            <c:numRef>
              <c:f>'MATA and Eshkolot Figs'!$AE$88:$AE$94</c:f>
              <c:numCache>
                <c:formatCode>General</c:formatCode>
                <c:ptCount val="7"/>
                <c:pt idx="0">
                  <c:v>634</c:v>
                </c:pt>
                <c:pt idx="1">
                  <c:v>299</c:v>
                </c:pt>
                <c:pt idx="2">
                  <c:v>290</c:v>
                </c:pt>
                <c:pt idx="3">
                  <c:v>407</c:v>
                </c:pt>
                <c:pt idx="4">
                  <c:v>295</c:v>
                </c:pt>
                <c:pt idx="5">
                  <c:v>289</c:v>
                </c:pt>
                <c:pt idx="6">
                  <c:v>354</c:v>
                </c:pt>
              </c:numCache>
            </c:numRef>
          </c:xVal>
          <c:yVal>
            <c:numRef>
              <c:f>'MATA and Eshkolot Figs'!$AF$88:$AF$94</c:f>
              <c:numCache>
                <c:formatCode>0.0</c:formatCode>
                <c:ptCount val="7"/>
                <c:pt idx="0">
                  <c:v>221.47999999999996</c:v>
                </c:pt>
                <c:pt idx="1">
                  <c:v>146.36000000000001</c:v>
                </c:pt>
                <c:pt idx="2">
                  <c:v>174.34</c:v>
                </c:pt>
                <c:pt idx="3">
                  <c:v>255.44</c:v>
                </c:pt>
                <c:pt idx="4">
                  <c:v>206.34</c:v>
                </c:pt>
                <c:pt idx="5">
                  <c:v>153.99999999999997</c:v>
                </c:pt>
                <c:pt idx="6">
                  <c:v>226.73999999999998</c:v>
                </c:pt>
              </c:numCache>
            </c:numRef>
          </c:yVal>
        </c:ser>
        <c:ser>
          <c:idx val="2"/>
          <c:order val="2"/>
          <c:tx>
            <c:v>Watering</c:v>
          </c:tx>
          <c:spPr>
            <a:ln w="28575">
              <a:noFill/>
            </a:ln>
          </c:spPr>
          <c:marker>
            <c:symbol val="circle"/>
            <c:size val="7"/>
            <c:spPr>
              <a:solidFill>
                <a:srgbClr val="002060"/>
              </a:solidFill>
              <a:ln>
                <a:solidFill>
                  <a:srgbClr val="0070C0"/>
                </a:solidFill>
              </a:ln>
            </c:spPr>
          </c:marker>
          <c:xVal>
            <c:numRef>
              <c:f>'MATA and Eshkolot Figs'!$AH$88:$AH$94</c:f>
              <c:numCache>
                <c:formatCode>General</c:formatCode>
                <c:ptCount val="7"/>
                <c:pt idx="0">
                  <c:v>1010</c:v>
                </c:pt>
                <c:pt idx="1">
                  <c:v>619</c:v>
                </c:pt>
                <c:pt idx="2">
                  <c:v>479</c:v>
                </c:pt>
                <c:pt idx="3">
                  <c:v>756</c:v>
                </c:pt>
                <c:pt idx="4">
                  <c:v>547</c:v>
                </c:pt>
                <c:pt idx="5">
                  <c:v>535</c:v>
                </c:pt>
                <c:pt idx="6">
                  <c:v>658</c:v>
                </c:pt>
              </c:numCache>
            </c:numRef>
          </c:xVal>
          <c:yVal>
            <c:numRef>
              <c:f>'MATA and Eshkolot Figs'!$AI$88:$AI$94</c:f>
              <c:numCache>
                <c:formatCode>0.0</c:formatCode>
                <c:ptCount val="7"/>
                <c:pt idx="0">
                  <c:v>300.73999999999904</c:v>
                </c:pt>
                <c:pt idx="1">
                  <c:v>239.66</c:v>
                </c:pt>
                <c:pt idx="2">
                  <c:v>157.33999999999997</c:v>
                </c:pt>
                <c:pt idx="3">
                  <c:v>202.17999999999998</c:v>
                </c:pt>
                <c:pt idx="4">
                  <c:v>210</c:v>
                </c:pt>
                <c:pt idx="5">
                  <c:v>261.04000000000002</c:v>
                </c:pt>
                <c:pt idx="6">
                  <c:v>219.01999999999998</c:v>
                </c:pt>
              </c:numCache>
            </c:numRef>
          </c:yVal>
        </c:ser>
        <c:axId val="134274048"/>
        <c:axId val="134280704"/>
      </c:scatterChart>
      <c:valAx>
        <c:axId val="134274048"/>
        <c:scaling>
          <c:orientation val="minMax"/>
          <c:min val="200"/>
        </c:scaling>
        <c:axPos val="b"/>
        <c:title>
          <c:tx>
            <c:rich>
              <a:bodyPr/>
              <a:lstStyle/>
              <a:p>
                <a:pPr>
                  <a:defRPr sz="1400" baseline="0"/>
                </a:pPr>
                <a:r>
                  <a:rPr lang="en-US" sz="1400" baseline="0"/>
                  <a:t>Rainfall (mm/yr)</a:t>
                </a:r>
              </a:p>
            </c:rich>
          </c:tx>
          <c:layout/>
        </c:title>
        <c:numFmt formatCode="General" sourceLinked="1"/>
        <c:tickLblPos val="nextTo"/>
        <c:txPr>
          <a:bodyPr/>
          <a:lstStyle/>
          <a:p>
            <a:pPr>
              <a:defRPr sz="1100" baseline="0"/>
            </a:pPr>
            <a:endParaRPr lang="en-US"/>
          </a:p>
        </c:txPr>
        <c:crossAx val="134280704"/>
        <c:crosses val="autoZero"/>
        <c:crossBetween val="midCat"/>
      </c:valAx>
      <c:valAx>
        <c:axId val="134280704"/>
        <c:scaling>
          <c:orientation val="minMax"/>
          <c:min val="100"/>
        </c:scaling>
        <c:axPos val="l"/>
        <c:title>
          <c:tx>
            <c:rich>
              <a:bodyPr/>
              <a:lstStyle/>
              <a:p>
                <a:pPr>
                  <a:defRPr sz="1400" b="0" baseline="0"/>
                </a:pPr>
                <a:r>
                  <a:rPr lang="en-US" sz="1400" b="0" baseline="0"/>
                  <a:t>g/m</a:t>
                </a:r>
                <a:r>
                  <a:rPr lang="en-US" sz="1400" b="0" baseline="30000"/>
                  <a:t>2</a:t>
                </a:r>
              </a:p>
            </c:rich>
          </c:tx>
          <c:layout/>
        </c:title>
        <c:numFmt formatCode="0" sourceLinked="0"/>
        <c:tickLblPos val="nextTo"/>
        <c:txPr>
          <a:bodyPr/>
          <a:lstStyle/>
          <a:p>
            <a:pPr>
              <a:defRPr sz="1100" baseline="0"/>
            </a:pPr>
            <a:endParaRPr lang="en-US"/>
          </a:p>
        </c:txPr>
        <c:crossAx val="134274048"/>
        <c:crosses val="autoZero"/>
        <c:crossBetween val="midCat"/>
      </c:valAx>
    </c:plotArea>
    <c:legend>
      <c:legendPos val="t"/>
      <c:layout>
        <c:manualLayout>
          <c:xMode val="edge"/>
          <c:yMode val="edge"/>
          <c:x val="0.20192869641294844"/>
          <c:y val="9.7929606625258694E-2"/>
          <c:w val="0.71077230971128558"/>
          <c:h val="7.487748814006949E-2"/>
        </c:manualLayout>
      </c:layout>
      <c:txPr>
        <a:bodyPr/>
        <a:lstStyle/>
        <a:p>
          <a:pPr>
            <a:defRPr sz="1000" b="1" i="0" baseline="0"/>
          </a:pPr>
          <a:endParaRPr lang="en-US"/>
        </a:p>
      </c:txPr>
    </c:legend>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0991432068543733E-2"/>
          <c:y val="5.4901202093898011E-2"/>
          <c:w val="0.86658558523560858"/>
          <c:h val="0.83869817186978979"/>
        </c:manualLayout>
      </c:layout>
      <c:lineChart>
        <c:grouping val="standard"/>
        <c:ser>
          <c:idx val="1"/>
          <c:order val="0"/>
          <c:tx>
            <c:strRef>
              <c:f>treatments!$K$3</c:f>
              <c:strCache>
                <c:ptCount val="1"/>
                <c:pt idx="0">
                  <c:v>c</c:v>
                </c:pt>
              </c:strCache>
            </c:strRef>
          </c:tx>
          <c:spPr>
            <a:ln w="19050">
              <a:solidFill>
                <a:srgbClr val="008000"/>
              </a:solidFill>
              <a:prstDash val="solid"/>
            </a:ln>
          </c:spPr>
          <c:marker>
            <c:symbol val="square"/>
            <c:size val="8"/>
            <c:spPr>
              <a:solidFill>
                <a:srgbClr val="008000"/>
              </a:solidFill>
              <a:ln>
                <a:solidFill>
                  <a:srgbClr val="008000"/>
                </a:solidFill>
                <a:prstDash val="solid"/>
              </a:ln>
            </c:spPr>
          </c:marker>
          <c:errBars>
            <c:errDir val="y"/>
            <c:errBarType val="both"/>
            <c:errValType val="cust"/>
            <c:plus>
              <c:numRef>
                <c:f>treatments!$L$4:$L$10</c:f>
                <c:numCache>
                  <c:formatCode>General</c:formatCode>
                  <c:ptCount val="7"/>
                  <c:pt idx="0">
                    <c:v>1707.6156000000001</c:v>
                  </c:pt>
                  <c:pt idx="1">
                    <c:v>1055.8911499999952</c:v>
                  </c:pt>
                  <c:pt idx="2">
                    <c:v>1925.2567500000011</c:v>
                  </c:pt>
                  <c:pt idx="3">
                    <c:v>874.19233899999995</c:v>
                  </c:pt>
                  <c:pt idx="4">
                    <c:v>834.25518499999998</c:v>
                  </c:pt>
                  <c:pt idx="5">
                    <c:v>883.28958400000215</c:v>
                  </c:pt>
                  <c:pt idx="6">
                    <c:v>1213.4167680000044</c:v>
                  </c:pt>
                </c:numCache>
              </c:numRef>
            </c:plus>
            <c:minus>
              <c:numRef>
                <c:f>treatments!$L$4:$L$10</c:f>
                <c:numCache>
                  <c:formatCode>General</c:formatCode>
                  <c:ptCount val="7"/>
                  <c:pt idx="0">
                    <c:v>1707.6156000000001</c:v>
                  </c:pt>
                  <c:pt idx="1">
                    <c:v>1055.8911499999952</c:v>
                  </c:pt>
                  <c:pt idx="2">
                    <c:v>1925.2567500000011</c:v>
                  </c:pt>
                  <c:pt idx="3">
                    <c:v>874.19233899999995</c:v>
                  </c:pt>
                  <c:pt idx="4">
                    <c:v>834.25518499999998</c:v>
                  </c:pt>
                  <c:pt idx="5">
                    <c:v>883.28958400000215</c:v>
                  </c:pt>
                  <c:pt idx="6">
                    <c:v>1213.4167680000044</c:v>
                  </c:pt>
                </c:numCache>
              </c:numRef>
            </c:minus>
            <c:spPr>
              <a:ln w="9525">
                <a:solidFill>
                  <a:schemeClr val="tx1"/>
                </a:solidFill>
                <a:prstDash val="solid"/>
              </a:ln>
            </c:spPr>
          </c:errBars>
          <c:cat>
            <c:numRef>
              <c:f>treatments!$J$4:$J$10</c:f>
              <c:numCache>
                <c:formatCode>General</c:formatCode>
                <c:ptCount val="7"/>
                <c:pt idx="0">
                  <c:v>2003</c:v>
                </c:pt>
                <c:pt idx="1">
                  <c:v>2004</c:v>
                </c:pt>
                <c:pt idx="2">
                  <c:v>2005</c:v>
                </c:pt>
                <c:pt idx="3">
                  <c:v>2006</c:v>
                </c:pt>
                <c:pt idx="4">
                  <c:v>2007</c:v>
                </c:pt>
                <c:pt idx="5">
                  <c:v>2008</c:v>
                </c:pt>
                <c:pt idx="6">
                  <c:v>2009</c:v>
                </c:pt>
              </c:numCache>
            </c:numRef>
          </c:cat>
          <c:val>
            <c:numRef>
              <c:f>treatments!$K$4:$K$10</c:f>
              <c:numCache>
                <c:formatCode>General</c:formatCode>
                <c:ptCount val="7"/>
                <c:pt idx="0">
                  <c:v>12840</c:v>
                </c:pt>
                <c:pt idx="1">
                  <c:v>11440</c:v>
                </c:pt>
                <c:pt idx="2">
                  <c:v>15056</c:v>
                </c:pt>
                <c:pt idx="3">
                  <c:v>9360</c:v>
                </c:pt>
                <c:pt idx="4">
                  <c:v>7736</c:v>
                </c:pt>
                <c:pt idx="5">
                  <c:v>4824</c:v>
                </c:pt>
                <c:pt idx="6">
                  <c:v>10209.333333333327</c:v>
                </c:pt>
              </c:numCache>
            </c:numRef>
          </c:val>
        </c:ser>
        <c:ser>
          <c:idx val="2"/>
          <c:order val="1"/>
          <c:tx>
            <c:strRef>
              <c:f>treatments!$M$3</c:f>
              <c:strCache>
                <c:ptCount val="1"/>
                <c:pt idx="0">
                  <c:v>d</c:v>
                </c:pt>
              </c:strCache>
            </c:strRef>
          </c:tx>
          <c:spPr>
            <a:ln w="19050">
              <a:solidFill>
                <a:srgbClr val="FF0000"/>
              </a:solidFill>
              <a:prstDash val="solid"/>
            </a:ln>
          </c:spPr>
          <c:marker>
            <c:symbol val="triangle"/>
            <c:size val="8"/>
            <c:spPr>
              <a:solidFill>
                <a:srgbClr val="FF0000"/>
              </a:solidFill>
              <a:ln>
                <a:solidFill>
                  <a:srgbClr val="FF0000"/>
                </a:solidFill>
                <a:prstDash val="solid"/>
              </a:ln>
            </c:spPr>
          </c:marker>
          <c:errBars>
            <c:errDir val="y"/>
            <c:errBarType val="both"/>
            <c:errValType val="cust"/>
            <c:plus>
              <c:numRef>
                <c:f>treatments!$N$4:$N$10</c:f>
                <c:numCache>
                  <c:formatCode>General</c:formatCode>
                  <c:ptCount val="7"/>
                  <c:pt idx="0">
                    <c:v>2005.07188</c:v>
                  </c:pt>
                  <c:pt idx="1">
                    <c:v>859.752385</c:v>
                  </c:pt>
                  <c:pt idx="2">
                    <c:v>2129.3719700000097</c:v>
                  </c:pt>
                  <c:pt idx="3">
                    <c:v>836.181017</c:v>
                  </c:pt>
                  <c:pt idx="4">
                    <c:v>771.60717499999998</c:v>
                  </c:pt>
                  <c:pt idx="5">
                    <c:v>1218.9180900000001</c:v>
                  </c:pt>
                  <c:pt idx="6">
                    <c:v>1303.4837528333328</c:v>
                  </c:pt>
                </c:numCache>
              </c:numRef>
            </c:plus>
            <c:minus>
              <c:numRef>
                <c:f>treatments!$N$4:$N$10</c:f>
                <c:numCache>
                  <c:formatCode>General</c:formatCode>
                  <c:ptCount val="7"/>
                  <c:pt idx="0">
                    <c:v>2005.07188</c:v>
                  </c:pt>
                  <c:pt idx="1">
                    <c:v>859.752385</c:v>
                  </c:pt>
                  <c:pt idx="2">
                    <c:v>2129.3719700000097</c:v>
                  </c:pt>
                  <c:pt idx="3">
                    <c:v>836.181017</c:v>
                  </c:pt>
                  <c:pt idx="4">
                    <c:v>771.60717499999998</c:v>
                  </c:pt>
                  <c:pt idx="5">
                    <c:v>1218.9180900000001</c:v>
                  </c:pt>
                  <c:pt idx="6">
                    <c:v>1303.4837528333328</c:v>
                  </c:pt>
                </c:numCache>
              </c:numRef>
            </c:minus>
            <c:spPr>
              <a:ln w="9525">
                <a:solidFill>
                  <a:schemeClr val="tx1"/>
                </a:solidFill>
                <a:prstDash val="solid"/>
              </a:ln>
            </c:spPr>
          </c:errBars>
          <c:cat>
            <c:numRef>
              <c:f>treatments!$J$4:$J$10</c:f>
              <c:numCache>
                <c:formatCode>General</c:formatCode>
                <c:ptCount val="7"/>
                <c:pt idx="0">
                  <c:v>2003</c:v>
                </c:pt>
                <c:pt idx="1">
                  <c:v>2004</c:v>
                </c:pt>
                <c:pt idx="2">
                  <c:v>2005</c:v>
                </c:pt>
                <c:pt idx="3">
                  <c:v>2006</c:v>
                </c:pt>
                <c:pt idx="4">
                  <c:v>2007</c:v>
                </c:pt>
                <c:pt idx="5">
                  <c:v>2008</c:v>
                </c:pt>
                <c:pt idx="6">
                  <c:v>2009</c:v>
                </c:pt>
              </c:numCache>
            </c:numRef>
          </c:cat>
          <c:val>
            <c:numRef>
              <c:f>treatments!$M$4:$M$10</c:f>
              <c:numCache>
                <c:formatCode>General</c:formatCode>
                <c:ptCount val="7"/>
                <c:pt idx="0">
                  <c:v>13769.230799999999</c:v>
                </c:pt>
                <c:pt idx="1">
                  <c:v>10117.6471</c:v>
                </c:pt>
                <c:pt idx="2">
                  <c:v>12224</c:v>
                </c:pt>
                <c:pt idx="3">
                  <c:v>7808</c:v>
                </c:pt>
                <c:pt idx="4">
                  <c:v>7264</c:v>
                </c:pt>
                <c:pt idx="5">
                  <c:v>6736</c:v>
                </c:pt>
                <c:pt idx="6">
                  <c:v>9653.1463166666672</c:v>
                </c:pt>
              </c:numCache>
            </c:numRef>
          </c:val>
        </c:ser>
        <c:ser>
          <c:idx val="3"/>
          <c:order val="2"/>
          <c:tx>
            <c:strRef>
              <c:f>treatments!$O$3</c:f>
              <c:strCache>
                <c:ptCount val="1"/>
                <c:pt idx="0">
                  <c:v>i</c:v>
                </c:pt>
              </c:strCache>
            </c:strRef>
          </c:tx>
          <c:spPr>
            <a:ln w="12700">
              <a:solidFill>
                <a:srgbClr val="0000FF"/>
              </a:solidFill>
              <a:prstDash val="solid"/>
            </a:ln>
          </c:spPr>
          <c:marker>
            <c:symbol val="x"/>
            <c:size val="8"/>
            <c:spPr>
              <a:solidFill>
                <a:srgbClr val="0000FF"/>
              </a:solidFill>
              <a:ln>
                <a:solidFill>
                  <a:srgbClr val="0000FF"/>
                </a:solidFill>
                <a:prstDash val="solid"/>
              </a:ln>
            </c:spPr>
          </c:marker>
          <c:errBars>
            <c:errDir val="y"/>
            <c:errBarType val="both"/>
            <c:errValType val="cust"/>
            <c:plus>
              <c:numRef>
                <c:f>treatments!$P$4:$P$10</c:f>
                <c:numCache>
                  <c:formatCode>General</c:formatCode>
                  <c:ptCount val="7"/>
                  <c:pt idx="0">
                    <c:v>2582.8139100000139</c:v>
                  </c:pt>
                  <c:pt idx="1">
                    <c:v>986.74910499999999</c:v>
                  </c:pt>
                  <c:pt idx="2">
                    <c:v>1270.6412999999998</c:v>
                  </c:pt>
                  <c:pt idx="3">
                    <c:v>1031.8202699999999</c:v>
                  </c:pt>
                  <c:pt idx="4">
                    <c:v>1073.00836</c:v>
                  </c:pt>
                  <c:pt idx="5">
                    <c:v>1230.9271800000001</c:v>
                  </c:pt>
                  <c:pt idx="6">
                    <c:v>1362.660020833325</c:v>
                  </c:pt>
                </c:numCache>
              </c:numRef>
            </c:plus>
            <c:minus>
              <c:numRef>
                <c:f>treatments!$P$4:$P$10</c:f>
                <c:numCache>
                  <c:formatCode>General</c:formatCode>
                  <c:ptCount val="7"/>
                  <c:pt idx="0">
                    <c:v>2582.8139100000139</c:v>
                  </c:pt>
                  <c:pt idx="1">
                    <c:v>986.74910499999999</c:v>
                  </c:pt>
                  <c:pt idx="2">
                    <c:v>1270.6412999999998</c:v>
                  </c:pt>
                  <c:pt idx="3">
                    <c:v>1031.8202699999999</c:v>
                  </c:pt>
                  <c:pt idx="4">
                    <c:v>1073.00836</c:v>
                  </c:pt>
                  <c:pt idx="5">
                    <c:v>1230.9271800000001</c:v>
                  </c:pt>
                  <c:pt idx="6">
                    <c:v>1362.660020833325</c:v>
                  </c:pt>
                </c:numCache>
              </c:numRef>
            </c:minus>
            <c:spPr>
              <a:ln w="12700">
                <a:solidFill>
                  <a:srgbClr val="000000"/>
                </a:solidFill>
                <a:prstDash val="solid"/>
              </a:ln>
            </c:spPr>
          </c:errBars>
          <c:cat>
            <c:numRef>
              <c:f>treatments!$J$4:$J$10</c:f>
              <c:numCache>
                <c:formatCode>General</c:formatCode>
                <c:ptCount val="7"/>
                <c:pt idx="0">
                  <c:v>2003</c:v>
                </c:pt>
                <c:pt idx="1">
                  <c:v>2004</c:v>
                </c:pt>
                <c:pt idx="2">
                  <c:v>2005</c:v>
                </c:pt>
                <c:pt idx="3">
                  <c:v>2006</c:v>
                </c:pt>
                <c:pt idx="4">
                  <c:v>2007</c:v>
                </c:pt>
                <c:pt idx="5">
                  <c:v>2008</c:v>
                </c:pt>
                <c:pt idx="6">
                  <c:v>2009</c:v>
                </c:pt>
              </c:numCache>
            </c:numRef>
          </c:cat>
          <c:val>
            <c:numRef>
              <c:f>treatments!$O$4:$O$10</c:f>
              <c:numCache>
                <c:formatCode>General</c:formatCode>
                <c:ptCount val="7"/>
                <c:pt idx="0">
                  <c:v>17512</c:v>
                </c:pt>
                <c:pt idx="1">
                  <c:v>10328</c:v>
                </c:pt>
                <c:pt idx="2">
                  <c:v>10208</c:v>
                </c:pt>
                <c:pt idx="3">
                  <c:v>8120</c:v>
                </c:pt>
                <c:pt idx="4">
                  <c:v>8640</c:v>
                </c:pt>
                <c:pt idx="5">
                  <c:v>7464</c:v>
                </c:pt>
                <c:pt idx="6">
                  <c:v>10378.666666666661</c:v>
                </c:pt>
              </c:numCache>
            </c:numRef>
          </c:val>
        </c:ser>
        <c:marker val="1"/>
        <c:axId val="134362240"/>
        <c:axId val="134364160"/>
      </c:lineChart>
      <c:lineChart>
        <c:grouping val="standard"/>
        <c:ser>
          <c:idx val="4"/>
          <c:order val="3"/>
          <c:tx>
            <c:strRef>
              <c:f>treatments!$Q$3</c:f>
              <c:strCache>
                <c:ptCount val="1"/>
                <c:pt idx="0">
                  <c:v>rain</c:v>
                </c:pt>
              </c:strCache>
            </c:strRef>
          </c:tx>
          <c:spPr>
            <a:ln w="19050">
              <a:solidFill>
                <a:schemeClr val="tx2"/>
              </a:solidFill>
              <a:prstDash val="sysDash"/>
            </a:ln>
          </c:spPr>
          <c:marker>
            <c:symbol val="square"/>
            <c:size val="8"/>
            <c:spPr>
              <a:solidFill>
                <a:schemeClr val="tx1"/>
              </a:solidFill>
              <a:ln>
                <a:solidFill>
                  <a:srgbClr val="002060"/>
                </a:solidFill>
                <a:prstDash val="solid"/>
              </a:ln>
            </c:spPr>
          </c:marker>
          <c:cat>
            <c:numRef>
              <c:f>treatments!$J$4:$J$10</c:f>
              <c:numCache>
                <c:formatCode>General</c:formatCode>
                <c:ptCount val="7"/>
                <c:pt idx="0">
                  <c:v>2003</c:v>
                </c:pt>
                <c:pt idx="1">
                  <c:v>2004</c:v>
                </c:pt>
                <c:pt idx="2">
                  <c:v>2005</c:v>
                </c:pt>
                <c:pt idx="3">
                  <c:v>2006</c:v>
                </c:pt>
                <c:pt idx="4">
                  <c:v>2007</c:v>
                </c:pt>
                <c:pt idx="5">
                  <c:v>2008</c:v>
                </c:pt>
                <c:pt idx="6">
                  <c:v>2009</c:v>
                </c:pt>
              </c:numCache>
            </c:numRef>
          </c:cat>
          <c:val>
            <c:numRef>
              <c:f>treatments!$Q$4:$Q$10</c:f>
              <c:numCache>
                <c:formatCode>General</c:formatCode>
                <c:ptCount val="7"/>
                <c:pt idx="0">
                  <c:v>795</c:v>
                </c:pt>
                <c:pt idx="1">
                  <c:v>439</c:v>
                </c:pt>
                <c:pt idx="2">
                  <c:v>612</c:v>
                </c:pt>
                <c:pt idx="3">
                  <c:v>554</c:v>
                </c:pt>
                <c:pt idx="4">
                  <c:v>609</c:v>
                </c:pt>
                <c:pt idx="5">
                  <c:v>323</c:v>
                </c:pt>
                <c:pt idx="6">
                  <c:v>413</c:v>
                </c:pt>
              </c:numCache>
            </c:numRef>
          </c:val>
        </c:ser>
        <c:marker val="1"/>
        <c:axId val="134365952"/>
        <c:axId val="134367488"/>
      </c:lineChart>
      <c:catAx>
        <c:axId val="134362240"/>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4364160"/>
        <c:crosses val="autoZero"/>
        <c:auto val="1"/>
        <c:lblAlgn val="ctr"/>
        <c:lblOffset val="100"/>
        <c:tickLblSkip val="1"/>
        <c:tickMarkSkip val="1"/>
      </c:catAx>
      <c:valAx>
        <c:axId val="134364160"/>
        <c:scaling>
          <c:orientation val="minMax"/>
          <c:max val="25000"/>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chemeClr val="bg1"/>
                </a:solidFill>
                <a:latin typeface="Arial"/>
                <a:ea typeface="Arial"/>
                <a:cs typeface="Arial"/>
              </a:defRPr>
            </a:pPr>
            <a:endParaRPr lang="en-US"/>
          </a:p>
        </c:txPr>
        <c:crossAx val="134362240"/>
        <c:crosses val="autoZero"/>
        <c:crossBetween val="between"/>
        <c:majorUnit val="5000"/>
      </c:valAx>
      <c:catAx>
        <c:axId val="134365952"/>
        <c:scaling>
          <c:orientation val="minMax"/>
        </c:scaling>
        <c:delete val="1"/>
        <c:axPos val="b"/>
        <c:numFmt formatCode="General" sourceLinked="1"/>
        <c:tickLblPos val="none"/>
        <c:crossAx val="134367488"/>
        <c:crosses val="autoZero"/>
        <c:auto val="1"/>
        <c:lblAlgn val="ctr"/>
        <c:lblOffset val="100"/>
      </c:catAx>
      <c:valAx>
        <c:axId val="134367488"/>
        <c:scaling>
          <c:orientation val="minMax"/>
        </c:scaling>
        <c:axPos val="r"/>
        <c:numFmt formatCode="General"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4365952"/>
        <c:crosses val="max"/>
        <c:crossBetween val="between"/>
      </c:valAx>
      <c:spPr>
        <a:noFill/>
        <a:ln w="3175">
          <a:solidFill>
            <a:srgbClr val="000000"/>
          </a:solidFill>
          <a:prstDash val="solid"/>
        </a:ln>
      </c:spPr>
    </c:plotArea>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2623419012647933E-2"/>
          <c:y val="6.5989847715736044E-2"/>
          <c:w val="0.86658558523560858"/>
          <c:h val="0.81979797028420764"/>
        </c:manualLayout>
      </c:layout>
      <c:lineChart>
        <c:grouping val="standard"/>
        <c:ser>
          <c:idx val="1"/>
          <c:order val="0"/>
          <c:tx>
            <c:strRef>
              <c:f>treatments!$K$29</c:f>
              <c:strCache>
                <c:ptCount val="1"/>
                <c:pt idx="0">
                  <c:v>c</c:v>
                </c:pt>
              </c:strCache>
            </c:strRef>
          </c:tx>
          <c:spPr>
            <a:ln w="19050">
              <a:solidFill>
                <a:srgbClr val="008000"/>
              </a:solidFill>
              <a:prstDash val="solid"/>
            </a:ln>
          </c:spPr>
          <c:marker>
            <c:symbol val="square"/>
            <c:size val="8"/>
            <c:spPr>
              <a:solidFill>
                <a:srgbClr val="008000"/>
              </a:solidFill>
              <a:ln>
                <a:solidFill>
                  <a:srgbClr val="008000"/>
                </a:solidFill>
                <a:prstDash val="solid"/>
              </a:ln>
            </c:spPr>
          </c:marker>
          <c:errBars>
            <c:errDir val="y"/>
            <c:errBarType val="both"/>
            <c:errValType val="cust"/>
            <c:plus>
              <c:numRef>
                <c:f>treatments!$L$30:$L$35</c:f>
                <c:numCache>
                  <c:formatCode>General</c:formatCode>
                  <c:ptCount val="6"/>
                  <c:pt idx="0">
                    <c:v>1537.4037499999999</c:v>
                  </c:pt>
                  <c:pt idx="1">
                    <c:v>860.779222</c:v>
                  </c:pt>
                  <c:pt idx="2">
                    <c:v>1036.41454</c:v>
                  </c:pt>
                  <c:pt idx="3">
                    <c:v>632.31715099999747</c:v>
                  </c:pt>
                  <c:pt idx="4">
                    <c:v>918.04831899999999</c:v>
                  </c:pt>
                  <c:pt idx="5">
                    <c:v>700.54066599999749</c:v>
                  </c:pt>
                </c:numCache>
              </c:numRef>
            </c:plus>
            <c:minus>
              <c:numRef>
                <c:f>treatments!$L$30:$L$35</c:f>
                <c:numCache>
                  <c:formatCode>General</c:formatCode>
                  <c:ptCount val="6"/>
                  <c:pt idx="0">
                    <c:v>1537.4037499999999</c:v>
                  </c:pt>
                  <c:pt idx="1">
                    <c:v>860.779222</c:v>
                  </c:pt>
                  <c:pt idx="2">
                    <c:v>1036.41454</c:v>
                  </c:pt>
                  <c:pt idx="3">
                    <c:v>632.31715099999747</c:v>
                  </c:pt>
                  <c:pt idx="4">
                    <c:v>918.04831899999999</c:v>
                  </c:pt>
                  <c:pt idx="5">
                    <c:v>700.54066599999749</c:v>
                  </c:pt>
                </c:numCache>
              </c:numRef>
            </c:minus>
            <c:spPr>
              <a:ln w="19050">
                <a:solidFill>
                  <a:srgbClr val="00B050"/>
                </a:solidFill>
                <a:prstDash val="solid"/>
              </a:ln>
            </c:spPr>
          </c:errBars>
          <c:cat>
            <c:numRef>
              <c:f>treatments!$J$30:$J$36</c:f>
              <c:numCache>
                <c:formatCode>General</c:formatCode>
                <c:ptCount val="7"/>
                <c:pt idx="0">
                  <c:v>2003</c:v>
                </c:pt>
                <c:pt idx="1">
                  <c:v>2004</c:v>
                </c:pt>
                <c:pt idx="2">
                  <c:v>2005</c:v>
                </c:pt>
                <c:pt idx="3">
                  <c:v>2006</c:v>
                </c:pt>
                <c:pt idx="4">
                  <c:v>2007</c:v>
                </c:pt>
                <c:pt idx="5">
                  <c:v>2008</c:v>
                </c:pt>
                <c:pt idx="6">
                  <c:v>2009</c:v>
                </c:pt>
              </c:numCache>
            </c:numRef>
          </c:cat>
          <c:val>
            <c:numRef>
              <c:f>treatments!$K$30:$K$35</c:f>
              <c:numCache>
                <c:formatCode>General</c:formatCode>
                <c:ptCount val="6"/>
                <c:pt idx="0">
                  <c:v>16321.568600000001</c:v>
                </c:pt>
                <c:pt idx="1">
                  <c:v>8862.7451000000001</c:v>
                </c:pt>
                <c:pt idx="2">
                  <c:v>9280</c:v>
                </c:pt>
                <c:pt idx="3">
                  <c:v>6576</c:v>
                </c:pt>
                <c:pt idx="4">
                  <c:v>8073.4693900000002</c:v>
                </c:pt>
                <c:pt idx="5">
                  <c:v>3664</c:v>
                </c:pt>
              </c:numCache>
            </c:numRef>
          </c:val>
        </c:ser>
        <c:ser>
          <c:idx val="2"/>
          <c:order val="1"/>
          <c:tx>
            <c:strRef>
              <c:f>treatments!$M$29</c:f>
              <c:strCache>
                <c:ptCount val="1"/>
                <c:pt idx="0">
                  <c:v>d</c:v>
                </c:pt>
              </c:strCache>
            </c:strRef>
          </c:tx>
          <c:spPr>
            <a:ln w="19050">
              <a:solidFill>
                <a:srgbClr val="FF0000"/>
              </a:solidFill>
              <a:prstDash val="solid"/>
            </a:ln>
          </c:spPr>
          <c:marker>
            <c:symbol val="triangle"/>
            <c:size val="8"/>
            <c:spPr>
              <a:solidFill>
                <a:srgbClr val="FF0000"/>
              </a:solidFill>
              <a:ln>
                <a:solidFill>
                  <a:srgbClr val="FF0000"/>
                </a:solidFill>
                <a:prstDash val="solid"/>
              </a:ln>
            </c:spPr>
          </c:marker>
          <c:errBars>
            <c:errDir val="y"/>
            <c:errBarType val="both"/>
            <c:errValType val="cust"/>
            <c:plus>
              <c:numRef>
                <c:f>treatments!$N$30:$N$36</c:f>
                <c:numCache>
                  <c:formatCode>General</c:formatCode>
                  <c:ptCount val="7"/>
                  <c:pt idx="0">
                    <c:v>1787.6963599999999</c:v>
                  </c:pt>
                  <c:pt idx="1">
                    <c:v>896.10567900000001</c:v>
                  </c:pt>
                  <c:pt idx="2">
                    <c:v>961.64756599999748</c:v>
                  </c:pt>
                  <c:pt idx="3">
                    <c:v>965.24011999999948</c:v>
                  </c:pt>
                  <c:pt idx="4">
                    <c:v>994.75648699999999</c:v>
                  </c:pt>
                  <c:pt idx="5">
                    <c:v>987.06143999999949</c:v>
                  </c:pt>
                  <c:pt idx="6">
                    <c:v>1098.7512753333328</c:v>
                  </c:pt>
                </c:numCache>
              </c:numRef>
            </c:plus>
            <c:minus>
              <c:numRef>
                <c:f>treatments!$N$30:$N$36</c:f>
                <c:numCache>
                  <c:formatCode>General</c:formatCode>
                  <c:ptCount val="7"/>
                  <c:pt idx="0">
                    <c:v>1787.6963599999999</c:v>
                  </c:pt>
                  <c:pt idx="1">
                    <c:v>896.10567900000001</c:v>
                  </c:pt>
                  <c:pt idx="2">
                    <c:v>961.64756599999748</c:v>
                  </c:pt>
                  <c:pt idx="3">
                    <c:v>965.24011999999948</c:v>
                  </c:pt>
                  <c:pt idx="4">
                    <c:v>994.75648699999999</c:v>
                  </c:pt>
                  <c:pt idx="5">
                    <c:v>987.06143999999949</c:v>
                  </c:pt>
                  <c:pt idx="6">
                    <c:v>1098.7512753333328</c:v>
                  </c:pt>
                </c:numCache>
              </c:numRef>
            </c:minus>
            <c:spPr>
              <a:ln w="9525">
                <a:solidFill>
                  <a:schemeClr val="tx1"/>
                </a:solidFill>
                <a:prstDash val="solid"/>
              </a:ln>
            </c:spPr>
          </c:errBars>
          <c:cat>
            <c:numRef>
              <c:f>treatments!$J$30:$J$36</c:f>
              <c:numCache>
                <c:formatCode>General</c:formatCode>
                <c:ptCount val="7"/>
                <c:pt idx="0">
                  <c:v>2003</c:v>
                </c:pt>
                <c:pt idx="1">
                  <c:v>2004</c:v>
                </c:pt>
                <c:pt idx="2">
                  <c:v>2005</c:v>
                </c:pt>
                <c:pt idx="3">
                  <c:v>2006</c:v>
                </c:pt>
                <c:pt idx="4">
                  <c:v>2007</c:v>
                </c:pt>
                <c:pt idx="5">
                  <c:v>2008</c:v>
                </c:pt>
                <c:pt idx="6">
                  <c:v>2009</c:v>
                </c:pt>
              </c:numCache>
            </c:numRef>
          </c:cat>
          <c:val>
            <c:numRef>
              <c:f>treatments!$M$30:$M$36</c:f>
              <c:numCache>
                <c:formatCode>General</c:formatCode>
                <c:ptCount val="7"/>
                <c:pt idx="0">
                  <c:v>17688</c:v>
                </c:pt>
                <c:pt idx="1">
                  <c:v>8856</c:v>
                </c:pt>
                <c:pt idx="2">
                  <c:v>10208</c:v>
                </c:pt>
                <c:pt idx="3">
                  <c:v>8592</c:v>
                </c:pt>
                <c:pt idx="4">
                  <c:v>9404.0816299999642</c:v>
                </c:pt>
                <c:pt idx="5">
                  <c:v>4824</c:v>
                </c:pt>
                <c:pt idx="6">
                  <c:v>4928.6802716666953</c:v>
                </c:pt>
              </c:numCache>
            </c:numRef>
          </c:val>
        </c:ser>
        <c:ser>
          <c:idx val="3"/>
          <c:order val="2"/>
          <c:tx>
            <c:strRef>
              <c:f>treatments!$O$29</c:f>
              <c:strCache>
                <c:ptCount val="1"/>
                <c:pt idx="0">
                  <c:v>i</c:v>
                </c:pt>
              </c:strCache>
            </c:strRef>
          </c:tx>
          <c:spPr>
            <a:ln w="12700">
              <a:solidFill>
                <a:srgbClr val="0000FF"/>
              </a:solidFill>
              <a:prstDash val="solid"/>
            </a:ln>
          </c:spPr>
          <c:marker>
            <c:symbol val="x"/>
            <c:size val="8"/>
            <c:spPr>
              <a:solidFill>
                <a:srgbClr val="0000FF"/>
              </a:solidFill>
              <a:ln>
                <a:solidFill>
                  <a:srgbClr val="0000FF"/>
                </a:solidFill>
                <a:prstDash val="solid"/>
              </a:ln>
            </c:spPr>
          </c:marker>
          <c:errBars>
            <c:errDir val="y"/>
            <c:errBarType val="both"/>
            <c:errValType val="cust"/>
            <c:plus>
              <c:numRef>
                <c:f>treatments!$P$30:$P$36</c:f>
                <c:numCache>
                  <c:formatCode>General</c:formatCode>
                  <c:ptCount val="7"/>
                  <c:pt idx="0">
                    <c:v>1695.51649</c:v>
                  </c:pt>
                  <c:pt idx="1">
                    <c:v>978.04536399999949</c:v>
                  </c:pt>
                  <c:pt idx="2">
                    <c:v>796.09249799999998</c:v>
                  </c:pt>
                  <c:pt idx="3">
                    <c:v>801.58944100000053</c:v>
                  </c:pt>
                  <c:pt idx="4">
                    <c:v>912.014321</c:v>
                  </c:pt>
                  <c:pt idx="5">
                    <c:v>550.69707200000005</c:v>
                  </c:pt>
                  <c:pt idx="6">
                    <c:v>955.65919766666855</c:v>
                  </c:pt>
                </c:numCache>
              </c:numRef>
            </c:plus>
            <c:minus>
              <c:numRef>
                <c:f>treatments!$P$30:$P$36</c:f>
                <c:numCache>
                  <c:formatCode>General</c:formatCode>
                  <c:ptCount val="7"/>
                  <c:pt idx="0">
                    <c:v>1695.51649</c:v>
                  </c:pt>
                  <c:pt idx="1">
                    <c:v>978.04536399999949</c:v>
                  </c:pt>
                  <c:pt idx="2">
                    <c:v>796.09249799999998</c:v>
                  </c:pt>
                  <c:pt idx="3">
                    <c:v>801.58944100000053</c:v>
                  </c:pt>
                  <c:pt idx="4">
                    <c:v>912.014321</c:v>
                  </c:pt>
                  <c:pt idx="5">
                    <c:v>550.69707200000005</c:v>
                  </c:pt>
                  <c:pt idx="6">
                    <c:v>955.65919766666855</c:v>
                  </c:pt>
                </c:numCache>
              </c:numRef>
            </c:minus>
            <c:spPr>
              <a:ln w="12700">
                <a:solidFill>
                  <a:srgbClr val="000000"/>
                </a:solidFill>
                <a:prstDash val="solid"/>
              </a:ln>
            </c:spPr>
          </c:errBars>
          <c:cat>
            <c:numRef>
              <c:f>treatments!$J$30:$J$36</c:f>
              <c:numCache>
                <c:formatCode>General</c:formatCode>
                <c:ptCount val="7"/>
                <c:pt idx="0">
                  <c:v>2003</c:v>
                </c:pt>
                <c:pt idx="1">
                  <c:v>2004</c:v>
                </c:pt>
                <c:pt idx="2">
                  <c:v>2005</c:v>
                </c:pt>
                <c:pt idx="3">
                  <c:v>2006</c:v>
                </c:pt>
                <c:pt idx="4">
                  <c:v>2007</c:v>
                </c:pt>
                <c:pt idx="5">
                  <c:v>2008</c:v>
                </c:pt>
                <c:pt idx="6">
                  <c:v>2009</c:v>
                </c:pt>
              </c:numCache>
            </c:numRef>
          </c:cat>
          <c:val>
            <c:numRef>
              <c:f>treatments!$O$30:$O$36</c:f>
              <c:numCache>
                <c:formatCode>General</c:formatCode>
                <c:ptCount val="7"/>
                <c:pt idx="0">
                  <c:v>15796.0784</c:v>
                </c:pt>
                <c:pt idx="1">
                  <c:v>12144</c:v>
                </c:pt>
                <c:pt idx="2">
                  <c:v>8280</c:v>
                </c:pt>
                <c:pt idx="3">
                  <c:v>6792</c:v>
                </c:pt>
                <c:pt idx="4">
                  <c:v>8192</c:v>
                </c:pt>
                <c:pt idx="5">
                  <c:v>3352</c:v>
                </c:pt>
                <c:pt idx="6">
                  <c:v>6092.6797333333298</c:v>
                </c:pt>
              </c:numCache>
            </c:numRef>
          </c:val>
        </c:ser>
        <c:marker val="1"/>
        <c:axId val="134683648"/>
        <c:axId val="134698112"/>
      </c:lineChart>
      <c:lineChart>
        <c:grouping val="standard"/>
        <c:ser>
          <c:idx val="4"/>
          <c:order val="3"/>
          <c:tx>
            <c:strRef>
              <c:f>treatments!$Q$29</c:f>
              <c:strCache>
                <c:ptCount val="1"/>
                <c:pt idx="0">
                  <c:v>rain</c:v>
                </c:pt>
              </c:strCache>
            </c:strRef>
          </c:tx>
          <c:spPr>
            <a:ln w="19050">
              <a:solidFill>
                <a:schemeClr val="tx1"/>
              </a:solidFill>
              <a:prstDash val="sysDash"/>
            </a:ln>
          </c:spPr>
          <c:marker>
            <c:symbol val="star"/>
            <c:size val="8"/>
            <c:spPr>
              <a:solidFill>
                <a:schemeClr val="tx1"/>
              </a:solidFill>
              <a:ln>
                <a:solidFill>
                  <a:schemeClr val="tx1"/>
                </a:solidFill>
                <a:prstDash val="solid"/>
              </a:ln>
            </c:spPr>
          </c:marker>
          <c:cat>
            <c:numRef>
              <c:f>treatments!$J$30:$J$36</c:f>
              <c:numCache>
                <c:formatCode>General</c:formatCode>
                <c:ptCount val="7"/>
                <c:pt idx="0">
                  <c:v>2003</c:v>
                </c:pt>
                <c:pt idx="1">
                  <c:v>2004</c:v>
                </c:pt>
                <c:pt idx="2">
                  <c:v>2005</c:v>
                </c:pt>
                <c:pt idx="3">
                  <c:v>2006</c:v>
                </c:pt>
                <c:pt idx="4">
                  <c:v>2007</c:v>
                </c:pt>
                <c:pt idx="5">
                  <c:v>2008</c:v>
                </c:pt>
                <c:pt idx="6">
                  <c:v>2009</c:v>
                </c:pt>
              </c:numCache>
            </c:numRef>
          </c:cat>
          <c:val>
            <c:numRef>
              <c:f>treatments!$Q$30:$Q$36</c:f>
              <c:numCache>
                <c:formatCode>General</c:formatCode>
                <c:ptCount val="7"/>
                <c:pt idx="0">
                  <c:v>392</c:v>
                </c:pt>
                <c:pt idx="1">
                  <c:v>267</c:v>
                </c:pt>
                <c:pt idx="2">
                  <c:v>385</c:v>
                </c:pt>
                <c:pt idx="3">
                  <c:v>190</c:v>
                </c:pt>
                <c:pt idx="4">
                  <c:v>270</c:v>
                </c:pt>
                <c:pt idx="5">
                  <c:v>178</c:v>
                </c:pt>
                <c:pt idx="6">
                  <c:v>133</c:v>
                </c:pt>
              </c:numCache>
            </c:numRef>
          </c:val>
        </c:ser>
        <c:marker val="1"/>
        <c:axId val="134699648"/>
        <c:axId val="134705536"/>
      </c:lineChart>
      <c:catAx>
        <c:axId val="134683648"/>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4698112"/>
        <c:crosses val="autoZero"/>
        <c:auto val="1"/>
        <c:lblAlgn val="ctr"/>
        <c:lblOffset val="100"/>
        <c:tickLblSkip val="1"/>
        <c:tickMarkSkip val="1"/>
      </c:catAx>
      <c:valAx>
        <c:axId val="134698112"/>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4683648"/>
        <c:crosses val="autoZero"/>
        <c:crossBetween val="between"/>
      </c:valAx>
      <c:catAx>
        <c:axId val="134699648"/>
        <c:scaling>
          <c:orientation val="minMax"/>
        </c:scaling>
        <c:delete val="1"/>
        <c:axPos val="b"/>
        <c:numFmt formatCode="General" sourceLinked="1"/>
        <c:tickLblPos val="none"/>
        <c:crossAx val="134705536"/>
        <c:crosses val="autoZero"/>
        <c:auto val="1"/>
        <c:lblAlgn val="ctr"/>
        <c:lblOffset val="100"/>
      </c:catAx>
      <c:valAx>
        <c:axId val="134705536"/>
        <c:scaling>
          <c:orientation val="minMax"/>
        </c:scaling>
        <c:axPos val="r"/>
        <c:numFmt formatCode="General"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4699648"/>
        <c:crosses val="max"/>
        <c:crossBetween val="between"/>
      </c:valAx>
      <c:spPr>
        <a:noFill/>
        <a:ln w="3175">
          <a:solidFill>
            <a:srgbClr val="000000"/>
          </a:solidFill>
          <a:prstDash val="solid"/>
        </a:ln>
      </c:spPr>
    </c:plotArea>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NO</a:t>
            </a:r>
            <a:r>
              <a:rPr lang="en-US" baseline="-25000" dirty="0"/>
              <a:t>3</a:t>
            </a:r>
            <a:r>
              <a:rPr lang="en-US" baseline="30000" dirty="0"/>
              <a:t>-</a:t>
            </a:r>
            <a:r>
              <a:rPr lang="en-US" dirty="0"/>
              <a:t> - Control </a:t>
            </a:r>
          </a:p>
        </c:rich>
      </c:tx>
      <c:layout/>
      <c:spPr>
        <a:noFill/>
        <a:ln w="25400">
          <a:noFill/>
        </a:ln>
      </c:spPr>
    </c:title>
    <c:plotArea>
      <c:layout>
        <c:manualLayout>
          <c:layoutTarget val="inner"/>
          <c:xMode val="edge"/>
          <c:yMode val="edge"/>
          <c:x val="0.10648269676175123"/>
          <c:y val="0.18733920547015873"/>
          <c:w val="0.82073586273288368"/>
          <c:h val="0.68450863537173279"/>
        </c:manualLayout>
      </c:layout>
      <c:lineChart>
        <c:grouping val="standard"/>
        <c:ser>
          <c:idx val="0"/>
          <c:order val="0"/>
          <c:tx>
            <c:strRef>
              <c:f>'Average&amp;Stds raw &amp; fixed dta'!$AF$1</c:f>
              <c:strCache>
                <c:ptCount val="1"/>
                <c:pt idx="0">
                  <c:v>Mesic.Med</c:v>
                </c:pt>
              </c:strCache>
            </c:strRef>
          </c:tx>
          <c:spPr>
            <a:ln w="25400">
              <a:solidFill>
                <a:schemeClr val="tx1"/>
              </a:solidFill>
              <a:prstDash val="solid"/>
            </a:ln>
          </c:spPr>
          <c:marker>
            <c:symbol val="triangle"/>
            <c:size val="9"/>
            <c:spPr>
              <a:solidFill>
                <a:schemeClr val="tx1"/>
              </a:solidFill>
              <a:ln>
                <a:solidFill>
                  <a:schemeClr val="tx1"/>
                </a:solidFill>
                <a:prstDash val="solid"/>
              </a:ln>
            </c:spPr>
          </c:marker>
          <c:errBars>
            <c:errDir val="y"/>
            <c:errBarType val="both"/>
            <c:errValType val="cust"/>
            <c:plus>
              <c:numRef>
                <c:f>'Average&amp;Stds raw &amp; fixed dta'!$R$128:$AA$128</c:f>
                <c:numCache>
                  <c:formatCode>General</c:formatCode>
                  <c:ptCount val="10"/>
                  <c:pt idx="0">
                    <c:v>3.0507395438984792</c:v>
                  </c:pt>
                  <c:pt idx="1">
                    <c:v>1.9268749463375983</c:v>
                  </c:pt>
                  <c:pt idx="2">
                    <c:v>5.1304940532827077</c:v>
                  </c:pt>
                  <c:pt idx="3">
                    <c:v>1.5909449652181353</c:v>
                  </c:pt>
                  <c:pt idx="4">
                    <c:v>4.1675913640588345</c:v>
                  </c:pt>
                  <c:pt idx="5">
                    <c:v>4.8907531798963895</c:v>
                  </c:pt>
                  <c:pt idx="6">
                    <c:v>14.450855663965694</c:v>
                  </c:pt>
                  <c:pt idx="7">
                    <c:v>16.773628671012052</c:v>
                  </c:pt>
                  <c:pt idx="8">
                    <c:v>52.286534381223952</c:v>
                  </c:pt>
                  <c:pt idx="9">
                    <c:v>6.6187692233579787</c:v>
                  </c:pt>
                </c:numCache>
              </c:numRef>
            </c:plus>
            <c:minus>
              <c:numRef>
                <c:f>'Average&amp;Stds raw &amp; fixed dta'!$R$128:$AA$128</c:f>
                <c:numCache>
                  <c:formatCode>General</c:formatCode>
                  <c:ptCount val="10"/>
                  <c:pt idx="0">
                    <c:v>3.0507395438984792</c:v>
                  </c:pt>
                  <c:pt idx="1">
                    <c:v>1.9268749463375983</c:v>
                  </c:pt>
                  <c:pt idx="2">
                    <c:v>5.1304940532827077</c:v>
                  </c:pt>
                  <c:pt idx="3">
                    <c:v>1.5909449652181353</c:v>
                  </c:pt>
                  <c:pt idx="4">
                    <c:v>4.1675913640588345</c:v>
                  </c:pt>
                  <c:pt idx="5">
                    <c:v>4.8907531798963895</c:v>
                  </c:pt>
                  <c:pt idx="6">
                    <c:v>14.450855663965694</c:v>
                  </c:pt>
                  <c:pt idx="7">
                    <c:v>16.773628671012052</c:v>
                  </c:pt>
                  <c:pt idx="8">
                    <c:v>52.286534381223952</c:v>
                  </c:pt>
                  <c:pt idx="9">
                    <c:v>6.6187692233579787</c:v>
                  </c:pt>
                </c:numCache>
              </c:numRef>
            </c:minus>
            <c:spPr>
              <a:ln w="3175">
                <a:solidFill>
                  <a:srgbClr val="000000"/>
                </a:solidFill>
                <a:prstDash val="solid"/>
              </a:ln>
            </c:spPr>
          </c:errBars>
          <c:cat>
            <c:numRef>
              <c:f>'Average&amp;Stds raw &amp; fixed dta'!$V$1:$AA$1</c:f>
              <c:numCache>
                <c:formatCode>[$-409]mmm\-yy;@</c:formatCode>
                <c:ptCount val="6"/>
                <c:pt idx="0">
                  <c:v>39326</c:v>
                </c:pt>
                <c:pt idx="1">
                  <c:v>39508</c:v>
                </c:pt>
                <c:pt idx="2">
                  <c:v>39692</c:v>
                </c:pt>
                <c:pt idx="3">
                  <c:v>39873</c:v>
                </c:pt>
                <c:pt idx="4">
                  <c:v>40057</c:v>
                </c:pt>
                <c:pt idx="5">
                  <c:v>40238</c:v>
                </c:pt>
              </c:numCache>
            </c:numRef>
          </c:cat>
          <c:val>
            <c:numRef>
              <c:f>'Average&amp;Stds raw &amp; fixed dta'!$V$108:$AA$108</c:f>
              <c:numCache>
                <c:formatCode>0.000</c:formatCode>
                <c:ptCount val="6"/>
                <c:pt idx="0">
                  <c:v>9.2720000000000002</c:v>
                </c:pt>
                <c:pt idx="1">
                  <c:v>15.34</c:v>
                </c:pt>
                <c:pt idx="2">
                  <c:v>72.378638538128271</c:v>
                </c:pt>
                <c:pt idx="3">
                  <c:v>37.910226442048824</c:v>
                </c:pt>
                <c:pt idx="4">
                  <c:v>108.41847664407813</c:v>
                </c:pt>
                <c:pt idx="5">
                  <c:v>23.495617615937359</c:v>
                </c:pt>
              </c:numCache>
            </c:numRef>
          </c:val>
        </c:ser>
        <c:ser>
          <c:idx val="1"/>
          <c:order val="1"/>
          <c:tx>
            <c:strRef>
              <c:f>'Average&amp;Stds raw &amp; fixed dta'!$AG$1</c:f>
              <c:strCache>
                <c:ptCount val="1"/>
                <c:pt idx="0">
                  <c:v>Med</c:v>
                </c:pt>
              </c:strCache>
            </c:strRef>
          </c:tx>
          <c:spPr>
            <a:ln w="25400">
              <a:solidFill>
                <a:srgbClr val="006600"/>
              </a:solidFill>
              <a:prstDash val="solid"/>
            </a:ln>
          </c:spPr>
          <c:marker>
            <c:symbol val="triangle"/>
            <c:size val="9"/>
            <c:spPr>
              <a:solidFill>
                <a:srgbClr val="006600"/>
              </a:solidFill>
              <a:ln>
                <a:solidFill>
                  <a:srgbClr val="006600"/>
                </a:solidFill>
                <a:prstDash val="solid"/>
              </a:ln>
            </c:spPr>
          </c:marker>
          <c:errBars>
            <c:errDir val="y"/>
            <c:errBarType val="both"/>
            <c:errValType val="cust"/>
            <c:plus>
              <c:numRef>
                <c:f>'Average&amp;Stds raw &amp; fixed dta'!$R$130:$AA$130</c:f>
                <c:numCache>
                  <c:formatCode>General</c:formatCode>
                  <c:ptCount val="10"/>
                  <c:pt idx="0">
                    <c:v>4.9681545869668691</c:v>
                  </c:pt>
                  <c:pt idx="1">
                    <c:v>8.647874649167413</c:v>
                  </c:pt>
                  <c:pt idx="2">
                    <c:v>5.2357336321347319</c:v>
                  </c:pt>
                  <c:pt idx="3">
                    <c:v>8.5548830225440167</c:v>
                  </c:pt>
                  <c:pt idx="4">
                    <c:v>7.7483211084724717</c:v>
                  </c:pt>
                  <c:pt idx="5">
                    <c:v>2.923810299363927</c:v>
                  </c:pt>
                  <c:pt idx="6">
                    <c:v>9.3932220011278709</c:v>
                  </c:pt>
                  <c:pt idx="7">
                    <c:v>14.597578181551292</c:v>
                  </c:pt>
                  <c:pt idx="8">
                    <c:v>8.3748152291699274</c:v>
                  </c:pt>
                  <c:pt idx="9">
                    <c:v>1.4360917758125058</c:v>
                  </c:pt>
                </c:numCache>
              </c:numRef>
            </c:plus>
            <c:minus>
              <c:numRef>
                <c:f>'Average&amp;Stds raw &amp; fixed dta'!$R$130:$AA$130</c:f>
                <c:numCache>
                  <c:formatCode>General</c:formatCode>
                  <c:ptCount val="10"/>
                  <c:pt idx="0">
                    <c:v>4.9681545869668691</c:v>
                  </c:pt>
                  <c:pt idx="1">
                    <c:v>8.647874649167413</c:v>
                  </c:pt>
                  <c:pt idx="2">
                    <c:v>5.2357336321347319</c:v>
                  </c:pt>
                  <c:pt idx="3">
                    <c:v>8.5548830225440167</c:v>
                  </c:pt>
                  <c:pt idx="4">
                    <c:v>7.7483211084724717</c:v>
                  </c:pt>
                  <c:pt idx="5">
                    <c:v>2.923810299363927</c:v>
                  </c:pt>
                  <c:pt idx="6">
                    <c:v>9.3932220011278709</c:v>
                  </c:pt>
                  <c:pt idx="7">
                    <c:v>14.597578181551292</c:v>
                  </c:pt>
                  <c:pt idx="8">
                    <c:v>8.3748152291699274</c:v>
                  </c:pt>
                  <c:pt idx="9">
                    <c:v>1.4360917758125058</c:v>
                  </c:pt>
                </c:numCache>
              </c:numRef>
            </c:minus>
            <c:spPr>
              <a:ln w="3175">
                <a:solidFill>
                  <a:srgbClr val="000000"/>
                </a:solidFill>
                <a:prstDash val="solid"/>
              </a:ln>
            </c:spPr>
          </c:errBars>
          <c:cat>
            <c:numRef>
              <c:f>'Average&amp;Stds raw &amp; fixed dta'!$V$1:$AA$1</c:f>
              <c:numCache>
                <c:formatCode>[$-409]mmm\-yy;@</c:formatCode>
                <c:ptCount val="6"/>
                <c:pt idx="0">
                  <c:v>39326</c:v>
                </c:pt>
                <c:pt idx="1">
                  <c:v>39508</c:v>
                </c:pt>
                <c:pt idx="2">
                  <c:v>39692</c:v>
                </c:pt>
                <c:pt idx="3">
                  <c:v>39873</c:v>
                </c:pt>
                <c:pt idx="4">
                  <c:v>40057</c:v>
                </c:pt>
                <c:pt idx="5">
                  <c:v>40238</c:v>
                </c:pt>
              </c:numCache>
            </c:numRef>
          </c:cat>
          <c:val>
            <c:numRef>
              <c:f>'Average&amp;Stds raw &amp; fixed dta'!$V$110:$AA$110</c:f>
              <c:numCache>
                <c:formatCode>0.000</c:formatCode>
                <c:ptCount val="6"/>
                <c:pt idx="0">
                  <c:v>9.7760000000000016</c:v>
                </c:pt>
                <c:pt idx="1">
                  <c:v>18.190000000000001</c:v>
                </c:pt>
                <c:pt idx="2">
                  <c:v>44.336255157175628</c:v>
                </c:pt>
                <c:pt idx="3">
                  <c:v>41.675530185814203</c:v>
                </c:pt>
                <c:pt idx="4">
                  <c:v>40.605030684899589</c:v>
                </c:pt>
                <c:pt idx="5">
                  <c:v>38.087307638890806</c:v>
                </c:pt>
              </c:numCache>
            </c:numRef>
          </c:val>
        </c:ser>
        <c:ser>
          <c:idx val="3"/>
          <c:order val="2"/>
          <c:tx>
            <c:strRef>
              <c:f>'Average&amp;Stds raw &amp; fixed dta'!$AH$1</c:f>
              <c:strCache>
                <c:ptCount val="1"/>
                <c:pt idx="0">
                  <c:v>Semi Arid</c:v>
                </c:pt>
              </c:strCache>
            </c:strRef>
          </c:tx>
          <c:spPr>
            <a:ln w="25400">
              <a:solidFill>
                <a:srgbClr val="FFC000"/>
              </a:solidFill>
              <a:prstDash val="solid"/>
            </a:ln>
          </c:spPr>
          <c:marker>
            <c:symbol val="triangle"/>
            <c:size val="9"/>
            <c:spPr>
              <a:solidFill>
                <a:srgbClr val="FFC000"/>
              </a:solidFill>
              <a:ln>
                <a:solidFill>
                  <a:srgbClr val="FFFF00"/>
                </a:solidFill>
                <a:prstDash val="solid"/>
              </a:ln>
            </c:spPr>
          </c:marker>
          <c:errBars>
            <c:errDir val="y"/>
            <c:errBarType val="both"/>
            <c:errValType val="cust"/>
            <c:plus>
              <c:numRef>
                <c:f>'Average&amp;Stds raw &amp; fixed dta'!$R$132:$AA$132</c:f>
                <c:numCache>
                  <c:formatCode>General</c:formatCode>
                  <c:ptCount val="10"/>
                  <c:pt idx="0">
                    <c:v>14.7822307743678</c:v>
                  </c:pt>
                  <c:pt idx="1">
                    <c:v>4.7532274553013023</c:v>
                  </c:pt>
                  <c:pt idx="2">
                    <c:v>28.690751943070836</c:v>
                  </c:pt>
                  <c:pt idx="3">
                    <c:v>5.0231089505814746</c:v>
                  </c:pt>
                  <c:pt idx="4">
                    <c:v>2.5099269577685592</c:v>
                  </c:pt>
                  <c:pt idx="5">
                    <c:v>4.5887979544393414</c:v>
                  </c:pt>
                  <c:pt idx="6">
                    <c:v>4.0884355439816495</c:v>
                  </c:pt>
                  <c:pt idx="7">
                    <c:v>4.2434214133214434</c:v>
                  </c:pt>
                  <c:pt idx="8">
                    <c:v>4.2326504063688084</c:v>
                  </c:pt>
                  <c:pt idx="9">
                    <c:v>4.2236736564008561</c:v>
                  </c:pt>
                </c:numCache>
              </c:numRef>
            </c:plus>
            <c:minus>
              <c:numRef>
                <c:f>'Average&amp;Stds raw &amp; fixed dta'!$R$132:$AA$132</c:f>
                <c:numCache>
                  <c:formatCode>General</c:formatCode>
                  <c:ptCount val="10"/>
                  <c:pt idx="0">
                    <c:v>14.7822307743678</c:v>
                  </c:pt>
                  <c:pt idx="1">
                    <c:v>4.7532274553013023</c:v>
                  </c:pt>
                  <c:pt idx="2">
                    <c:v>28.690751943070836</c:v>
                  </c:pt>
                  <c:pt idx="3">
                    <c:v>5.0231089505814746</c:v>
                  </c:pt>
                  <c:pt idx="4">
                    <c:v>2.5099269577685592</c:v>
                  </c:pt>
                  <c:pt idx="5">
                    <c:v>4.5887979544393414</c:v>
                  </c:pt>
                  <c:pt idx="6">
                    <c:v>4.0884355439816495</c:v>
                  </c:pt>
                  <c:pt idx="7">
                    <c:v>4.2434214133214434</c:v>
                  </c:pt>
                  <c:pt idx="8">
                    <c:v>4.2326504063688084</c:v>
                  </c:pt>
                  <c:pt idx="9">
                    <c:v>4.2236736564008561</c:v>
                  </c:pt>
                </c:numCache>
              </c:numRef>
            </c:minus>
            <c:spPr>
              <a:ln w="3175">
                <a:solidFill>
                  <a:srgbClr val="000000"/>
                </a:solidFill>
                <a:prstDash val="solid"/>
              </a:ln>
            </c:spPr>
          </c:errBars>
          <c:cat>
            <c:numRef>
              <c:f>'Average&amp;Stds raw &amp; fixed dta'!$V$1:$AA$1</c:f>
              <c:numCache>
                <c:formatCode>[$-409]mmm\-yy;@</c:formatCode>
                <c:ptCount val="6"/>
                <c:pt idx="0">
                  <c:v>39326</c:v>
                </c:pt>
                <c:pt idx="1">
                  <c:v>39508</c:v>
                </c:pt>
                <c:pt idx="2">
                  <c:v>39692</c:v>
                </c:pt>
                <c:pt idx="3">
                  <c:v>39873</c:v>
                </c:pt>
                <c:pt idx="4">
                  <c:v>40057</c:v>
                </c:pt>
                <c:pt idx="5">
                  <c:v>40238</c:v>
                </c:pt>
              </c:numCache>
            </c:numRef>
          </c:cat>
          <c:val>
            <c:numRef>
              <c:f>'Average&amp;Stds raw &amp; fixed dta'!$V$112:$AA$112</c:f>
              <c:numCache>
                <c:formatCode>0.000</c:formatCode>
                <c:ptCount val="6"/>
                <c:pt idx="0">
                  <c:v>6.7466666666666724</c:v>
                </c:pt>
                <c:pt idx="1">
                  <c:v>9.84</c:v>
                </c:pt>
                <c:pt idx="2">
                  <c:v>29.876290436217101</c:v>
                </c:pt>
                <c:pt idx="3">
                  <c:v>17.760480905005789</c:v>
                </c:pt>
                <c:pt idx="4">
                  <c:v>21.621887678595218</c:v>
                </c:pt>
                <c:pt idx="5">
                  <c:v>9.8341404143774511</c:v>
                </c:pt>
              </c:numCache>
            </c:numRef>
          </c:val>
        </c:ser>
        <c:ser>
          <c:idx val="2"/>
          <c:order val="3"/>
          <c:tx>
            <c:strRef>
              <c:f>'Average&amp;Stds raw &amp; fixed dta'!$AI$1</c:f>
              <c:strCache>
                <c:ptCount val="1"/>
                <c:pt idx="0">
                  <c:v>Arid</c:v>
                </c:pt>
              </c:strCache>
            </c:strRef>
          </c:tx>
          <c:spPr>
            <a:ln w="25400">
              <a:solidFill>
                <a:srgbClr val="FF0000"/>
              </a:solidFill>
              <a:prstDash val="solid"/>
            </a:ln>
          </c:spPr>
          <c:marker>
            <c:spPr>
              <a:solidFill>
                <a:srgbClr val="FF0000"/>
              </a:solidFill>
              <a:ln>
                <a:solidFill>
                  <a:srgbClr val="FF0000"/>
                </a:solidFill>
                <a:prstDash val="solid"/>
              </a:ln>
            </c:spPr>
          </c:marker>
          <c:errBars>
            <c:errDir val="y"/>
            <c:errBarType val="both"/>
            <c:errValType val="cust"/>
            <c:plus>
              <c:numRef>
                <c:f>'Average&amp;Stds raw &amp; fixed dta'!$R$134:$AA$134</c:f>
                <c:numCache>
                  <c:formatCode>General</c:formatCode>
                  <c:ptCount val="10"/>
                  <c:pt idx="0">
                    <c:v>10.962296882550532</c:v>
                  </c:pt>
                  <c:pt idx="1">
                    <c:v>7.5102314525311504</c:v>
                  </c:pt>
                  <c:pt idx="2">
                    <c:v>11.325903677749002</c:v>
                  </c:pt>
                  <c:pt idx="3">
                    <c:v>8.0040971964253735</c:v>
                  </c:pt>
                  <c:pt idx="4">
                    <c:v>1.6098033006136658</c:v>
                  </c:pt>
                  <c:pt idx="5">
                    <c:v>2.2500844428598659</c:v>
                  </c:pt>
                  <c:pt idx="6">
                    <c:v>1.2414762559161494</c:v>
                  </c:pt>
                  <c:pt idx="7">
                    <c:v>3.2832585013423214</c:v>
                  </c:pt>
                  <c:pt idx="8">
                    <c:v>3.1737992774353136</c:v>
                  </c:pt>
                  <c:pt idx="9">
                    <c:v>15.417051258383552</c:v>
                  </c:pt>
                </c:numCache>
              </c:numRef>
            </c:plus>
            <c:minus>
              <c:numRef>
                <c:f>'Average&amp;Stds raw &amp; fixed dta'!$R$134:$AA$134</c:f>
                <c:numCache>
                  <c:formatCode>General</c:formatCode>
                  <c:ptCount val="10"/>
                  <c:pt idx="0">
                    <c:v>10.962296882550532</c:v>
                  </c:pt>
                  <c:pt idx="1">
                    <c:v>7.5102314525311504</c:v>
                  </c:pt>
                  <c:pt idx="2">
                    <c:v>11.325903677749002</c:v>
                  </c:pt>
                  <c:pt idx="3">
                    <c:v>8.0040971964253735</c:v>
                  </c:pt>
                  <c:pt idx="4">
                    <c:v>1.6098033006136658</c:v>
                  </c:pt>
                  <c:pt idx="5">
                    <c:v>2.2500844428598659</c:v>
                  </c:pt>
                  <c:pt idx="6">
                    <c:v>1.2414762559161494</c:v>
                  </c:pt>
                  <c:pt idx="7">
                    <c:v>3.2832585013423214</c:v>
                  </c:pt>
                  <c:pt idx="8">
                    <c:v>3.1737992774353136</c:v>
                  </c:pt>
                  <c:pt idx="9">
                    <c:v>15.417051258383552</c:v>
                  </c:pt>
                </c:numCache>
              </c:numRef>
            </c:minus>
            <c:spPr>
              <a:ln w="3175">
                <a:solidFill>
                  <a:srgbClr val="000000"/>
                </a:solidFill>
                <a:prstDash val="solid"/>
              </a:ln>
            </c:spPr>
          </c:errBars>
          <c:cat>
            <c:numRef>
              <c:f>'Average&amp;Stds raw &amp; fixed dta'!$V$1:$AA$1</c:f>
              <c:numCache>
                <c:formatCode>[$-409]mmm\-yy;@</c:formatCode>
                <c:ptCount val="6"/>
                <c:pt idx="0">
                  <c:v>39326</c:v>
                </c:pt>
                <c:pt idx="1">
                  <c:v>39508</c:v>
                </c:pt>
                <c:pt idx="2">
                  <c:v>39692</c:v>
                </c:pt>
                <c:pt idx="3">
                  <c:v>39873</c:v>
                </c:pt>
                <c:pt idx="4">
                  <c:v>40057</c:v>
                </c:pt>
                <c:pt idx="5">
                  <c:v>40238</c:v>
                </c:pt>
              </c:numCache>
            </c:numRef>
          </c:cat>
          <c:val>
            <c:numRef>
              <c:f>'Average&amp;Stds raw &amp; fixed dta'!$V$114:$AA$114</c:f>
              <c:numCache>
                <c:formatCode>0.000</c:formatCode>
                <c:ptCount val="6"/>
                <c:pt idx="0">
                  <c:v>8.4600000000000026</c:v>
                </c:pt>
                <c:pt idx="1">
                  <c:v>7.6239999999999943</c:v>
                </c:pt>
                <c:pt idx="2">
                  <c:v>12.513679030089905</c:v>
                </c:pt>
                <c:pt idx="3">
                  <c:v>19.335370124004637</c:v>
                </c:pt>
                <c:pt idx="4">
                  <c:v>15.650447874677029</c:v>
                </c:pt>
                <c:pt idx="5">
                  <c:v>22.969788083568918</c:v>
                </c:pt>
              </c:numCache>
            </c:numRef>
          </c:val>
        </c:ser>
        <c:marker val="1"/>
        <c:axId val="83767296"/>
        <c:axId val="83768832"/>
      </c:lineChart>
      <c:dateAx>
        <c:axId val="83767296"/>
        <c:scaling>
          <c:orientation val="minMax"/>
        </c:scaling>
        <c:axPos val="b"/>
        <c:numFmt formatCode="[$-409]mmm-yy;@" sourceLinked="0"/>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3768832"/>
        <c:crosses val="autoZero"/>
        <c:auto val="1"/>
        <c:lblOffset val="100"/>
        <c:majorUnit val="6"/>
        <c:majorTimeUnit val="months"/>
      </c:dateAx>
      <c:valAx>
        <c:axId val="83768832"/>
        <c:scaling>
          <c:orientation val="minMax"/>
          <c:max val="140"/>
          <c:min val="0"/>
        </c:scaling>
        <c:axPos val="l"/>
        <c:title>
          <c:tx>
            <c:rich>
              <a:bodyPr rot="-5400000" vert="horz"/>
              <a:lstStyle/>
              <a:p>
                <a:pPr>
                  <a:defRPr/>
                </a:pPr>
                <a:r>
                  <a:rPr lang="en-US"/>
                  <a:t>mg/kg</a:t>
                </a:r>
              </a:p>
            </c:rich>
          </c:tx>
          <c:layout>
            <c:manualLayout>
              <c:xMode val="edge"/>
              <c:yMode val="edge"/>
              <c:x val="1.3237701722928201E-2"/>
              <c:y val="0.42449668336912516"/>
            </c:manualLayout>
          </c:layout>
          <c:spPr>
            <a:noFill/>
            <a:ln w="25400">
              <a:noFill/>
            </a:ln>
          </c:spPr>
        </c:title>
        <c:numFmt formatCode="0" sourceLinked="0"/>
        <c:tickLblPos val="nextTo"/>
        <c:crossAx val="83767296"/>
        <c:crosses val="autoZero"/>
        <c:crossBetween val="between"/>
        <c:majorUnit val="20"/>
      </c:valAx>
    </c:plotArea>
    <c:plotVisOnly val="1"/>
    <c:dispBlanksAs val="gap"/>
  </c:chart>
  <c:spPr>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7.0991432068543747E-2"/>
          <c:y val="5.4901202093898011E-2"/>
          <c:w val="0.86658558523560858"/>
          <c:h val="0.8386981718697899"/>
        </c:manualLayout>
      </c:layout>
      <c:lineChart>
        <c:grouping val="standard"/>
        <c:ser>
          <c:idx val="1"/>
          <c:order val="0"/>
          <c:tx>
            <c:strRef>
              <c:f>treatments!$K$3</c:f>
              <c:strCache>
                <c:ptCount val="1"/>
                <c:pt idx="0">
                  <c:v>c</c:v>
                </c:pt>
              </c:strCache>
            </c:strRef>
          </c:tx>
          <c:spPr>
            <a:ln w="19050">
              <a:solidFill>
                <a:srgbClr val="00B050"/>
              </a:solidFill>
              <a:prstDash val="solid"/>
            </a:ln>
          </c:spPr>
          <c:marker>
            <c:symbol val="square"/>
            <c:size val="8"/>
            <c:spPr>
              <a:solidFill>
                <a:srgbClr val="008000"/>
              </a:solidFill>
              <a:ln>
                <a:solidFill>
                  <a:srgbClr val="00FF00"/>
                </a:solidFill>
                <a:prstDash val="solid"/>
              </a:ln>
            </c:spPr>
          </c:marker>
          <c:dPt>
            <c:idx val="3"/>
            <c:marker>
              <c:spPr>
                <a:solidFill>
                  <a:srgbClr val="008000"/>
                </a:solidFill>
                <a:ln>
                  <a:solidFill>
                    <a:srgbClr val="008000"/>
                  </a:solidFill>
                  <a:prstDash val="solid"/>
                </a:ln>
              </c:spPr>
            </c:marker>
            <c:spPr>
              <a:ln w="19050">
                <a:solidFill>
                  <a:srgbClr val="008000"/>
                </a:solidFill>
                <a:prstDash val="solid"/>
              </a:ln>
            </c:spPr>
          </c:dPt>
          <c:errBars>
            <c:errDir val="y"/>
            <c:errBarType val="both"/>
            <c:errValType val="cust"/>
            <c:plus>
              <c:numRef>
                <c:f>treatments!$L$4:$L$10</c:f>
                <c:numCache>
                  <c:formatCode>General</c:formatCode>
                  <c:ptCount val="7"/>
                  <c:pt idx="0">
                    <c:v>1707.6156000000001</c:v>
                  </c:pt>
                  <c:pt idx="1">
                    <c:v>1055.8911499999949</c:v>
                  </c:pt>
                  <c:pt idx="2">
                    <c:v>1925.2567500000011</c:v>
                  </c:pt>
                  <c:pt idx="3">
                    <c:v>874.19233899999995</c:v>
                  </c:pt>
                  <c:pt idx="4">
                    <c:v>834.25518499999998</c:v>
                  </c:pt>
                  <c:pt idx="5">
                    <c:v>883.28958400000226</c:v>
                  </c:pt>
                  <c:pt idx="6">
                    <c:v>1213.4167680000048</c:v>
                  </c:pt>
                </c:numCache>
              </c:numRef>
            </c:plus>
            <c:minus>
              <c:numRef>
                <c:f>treatments!$L$4:$L$10</c:f>
                <c:numCache>
                  <c:formatCode>General</c:formatCode>
                  <c:ptCount val="7"/>
                  <c:pt idx="0">
                    <c:v>1707.6156000000001</c:v>
                  </c:pt>
                  <c:pt idx="1">
                    <c:v>1055.8911499999949</c:v>
                  </c:pt>
                  <c:pt idx="2">
                    <c:v>1925.2567500000011</c:v>
                  </c:pt>
                  <c:pt idx="3">
                    <c:v>874.19233899999995</c:v>
                  </c:pt>
                  <c:pt idx="4">
                    <c:v>834.25518499999998</c:v>
                  </c:pt>
                  <c:pt idx="5">
                    <c:v>883.28958400000226</c:v>
                  </c:pt>
                  <c:pt idx="6">
                    <c:v>1213.4167680000048</c:v>
                  </c:pt>
                </c:numCache>
              </c:numRef>
            </c:minus>
            <c:spPr>
              <a:ln w="19050">
                <a:solidFill>
                  <a:srgbClr val="00B050"/>
                </a:solidFill>
                <a:prstDash val="solid"/>
              </a:ln>
            </c:spPr>
          </c:errBars>
          <c:cat>
            <c:numRef>
              <c:f>treatments!$J$4:$J$10</c:f>
              <c:numCache>
                <c:formatCode>General</c:formatCode>
                <c:ptCount val="7"/>
                <c:pt idx="0">
                  <c:v>2003</c:v>
                </c:pt>
                <c:pt idx="1">
                  <c:v>2004</c:v>
                </c:pt>
                <c:pt idx="2">
                  <c:v>2005</c:v>
                </c:pt>
                <c:pt idx="3">
                  <c:v>2006</c:v>
                </c:pt>
                <c:pt idx="4">
                  <c:v>2007</c:v>
                </c:pt>
                <c:pt idx="5">
                  <c:v>2008</c:v>
                </c:pt>
                <c:pt idx="6">
                  <c:v>2009</c:v>
                </c:pt>
              </c:numCache>
            </c:numRef>
          </c:cat>
          <c:val>
            <c:numRef>
              <c:f>treatments!$K$4:$K$10</c:f>
              <c:numCache>
                <c:formatCode>General</c:formatCode>
                <c:ptCount val="7"/>
                <c:pt idx="0">
                  <c:v>12840</c:v>
                </c:pt>
                <c:pt idx="1">
                  <c:v>11440</c:v>
                </c:pt>
                <c:pt idx="2">
                  <c:v>15056</c:v>
                </c:pt>
                <c:pt idx="3">
                  <c:v>9360</c:v>
                </c:pt>
                <c:pt idx="4">
                  <c:v>7736</c:v>
                </c:pt>
                <c:pt idx="5">
                  <c:v>4824</c:v>
                </c:pt>
                <c:pt idx="6">
                  <c:v>10209.333333333327</c:v>
                </c:pt>
              </c:numCache>
            </c:numRef>
          </c:val>
        </c:ser>
        <c:ser>
          <c:idx val="2"/>
          <c:order val="1"/>
          <c:tx>
            <c:strRef>
              <c:f>treatments!$M$3</c:f>
              <c:strCache>
                <c:ptCount val="1"/>
                <c:pt idx="0">
                  <c:v>d</c:v>
                </c:pt>
              </c:strCache>
            </c:strRef>
          </c:tx>
          <c:spPr>
            <a:ln w="19050">
              <a:solidFill>
                <a:srgbClr val="FF0000"/>
              </a:solidFill>
              <a:prstDash val="solid"/>
            </a:ln>
          </c:spPr>
          <c:marker>
            <c:symbol val="triangle"/>
            <c:size val="8"/>
            <c:spPr>
              <a:solidFill>
                <a:srgbClr val="FF0000"/>
              </a:solidFill>
              <a:ln>
                <a:solidFill>
                  <a:srgbClr val="FF0000"/>
                </a:solidFill>
                <a:prstDash val="solid"/>
              </a:ln>
            </c:spPr>
          </c:marker>
          <c:errBars>
            <c:errDir val="y"/>
            <c:errBarType val="both"/>
            <c:errValType val="cust"/>
            <c:plus>
              <c:numRef>
                <c:f>treatments!$N$4:$N$10</c:f>
                <c:numCache>
                  <c:formatCode>General</c:formatCode>
                  <c:ptCount val="7"/>
                  <c:pt idx="0">
                    <c:v>2005.07188</c:v>
                  </c:pt>
                  <c:pt idx="1">
                    <c:v>859.752385</c:v>
                  </c:pt>
                  <c:pt idx="2">
                    <c:v>2129.3719700000106</c:v>
                  </c:pt>
                  <c:pt idx="3">
                    <c:v>836.181017</c:v>
                  </c:pt>
                  <c:pt idx="4">
                    <c:v>771.60717499999998</c:v>
                  </c:pt>
                  <c:pt idx="5">
                    <c:v>1218.9180900000001</c:v>
                  </c:pt>
                  <c:pt idx="6">
                    <c:v>1303.4837528333328</c:v>
                  </c:pt>
                </c:numCache>
              </c:numRef>
            </c:plus>
            <c:minus>
              <c:numRef>
                <c:f>treatments!$N$4:$N$10</c:f>
                <c:numCache>
                  <c:formatCode>General</c:formatCode>
                  <c:ptCount val="7"/>
                  <c:pt idx="0">
                    <c:v>2005.07188</c:v>
                  </c:pt>
                  <c:pt idx="1">
                    <c:v>859.752385</c:v>
                  </c:pt>
                  <c:pt idx="2">
                    <c:v>2129.3719700000106</c:v>
                  </c:pt>
                  <c:pt idx="3">
                    <c:v>836.181017</c:v>
                  </c:pt>
                  <c:pt idx="4">
                    <c:v>771.60717499999998</c:v>
                  </c:pt>
                  <c:pt idx="5">
                    <c:v>1218.9180900000001</c:v>
                  </c:pt>
                  <c:pt idx="6">
                    <c:v>1303.4837528333328</c:v>
                  </c:pt>
                </c:numCache>
              </c:numRef>
            </c:minus>
            <c:spPr>
              <a:ln w="9525">
                <a:solidFill>
                  <a:srgbClr val="000000"/>
                </a:solidFill>
                <a:prstDash val="solid"/>
              </a:ln>
            </c:spPr>
          </c:errBars>
          <c:cat>
            <c:numRef>
              <c:f>treatments!$J$4:$J$10</c:f>
              <c:numCache>
                <c:formatCode>General</c:formatCode>
                <c:ptCount val="7"/>
                <c:pt idx="0">
                  <c:v>2003</c:v>
                </c:pt>
                <c:pt idx="1">
                  <c:v>2004</c:v>
                </c:pt>
                <c:pt idx="2">
                  <c:v>2005</c:v>
                </c:pt>
                <c:pt idx="3">
                  <c:v>2006</c:v>
                </c:pt>
                <c:pt idx="4">
                  <c:v>2007</c:v>
                </c:pt>
                <c:pt idx="5">
                  <c:v>2008</c:v>
                </c:pt>
                <c:pt idx="6">
                  <c:v>2009</c:v>
                </c:pt>
              </c:numCache>
            </c:numRef>
          </c:cat>
          <c:val>
            <c:numRef>
              <c:f>treatments!$M$4:$M$10</c:f>
              <c:numCache>
                <c:formatCode>General</c:formatCode>
                <c:ptCount val="7"/>
                <c:pt idx="0">
                  <c:v>13769.230799999999</c:v>
                </c:pt>
                <c:pt idx="1">
                  <c:v>10117.6471</c:v>
                </c:pt>
                <c:pt idx="2">
                  <c:v>12224</c:v>
                </c:pt>
                <c:pt idx="3">
                  <c:v>7808</c:v>
                </c:pt>
                <c:pt idx="4">
                  <c:v>7264</c:v>
                </c:pt>
                <c:pt idx="5">
                  <c:v>6736</c:v>
                </c:pt>
                <c:pt idx="6">
                  <c:v>9653.1463166666672</c:v>
                </c:pt>
              </c:numCache>
            </c:numRef>
          </c:val>
        </c:ser>
        <c:ser>
          <c:idx val="3"/>
          <c:order val="2"/>
          <c:tx>
            <c:strRef>
              <c:f>treatments!$O$3</c:f>
              <c:strCache>
                <c:ptCount val="1"/>
                <c:pt idx="0">
                  <c:v>i</c:v>
                </c:pt>
              </c:strCache>
            </c:strRef>
          </c:tx>
          <c:spPr>
            <a:ln w="19050">
              <a:solidFill>
                <a:srgbClr val="0000FF"/>
              </a:solidFill>
              <a:prstDash val="solid"/>
            </a:ln>
          </c:spPr>
          <c:marker>
            <c:symbol val="x"/>
            <c:size val="8"/>
            <c:spPr>
              <a:solidFill>
                <a:srgbClr val="0000FF"/>
              </a:solidFill>
              <a:ln w="19050">
                <a:solidFill>
                  <a:srgbClr val="0000FF"/>
                </a:solidFill>
                <a:prstDash val="solid"/>
              </a:ln>
            </c:spPr>
          </c:marker>
          <c:errBars>
            <c:errDir val="y"/>
            <c:errBarType val="both"/>
            <c:errValType val="cust"/>
            <c:plus>
              <c:numRef>
                <c:f>treatments!$P$4:$P$10</c:f>
                <c:numCache>
                  <c:formatCode>General</c:formatCode>
                  <c:ptCount val="7"/>
                  <c:pt idx="0">
                    <c:v>2582.8139100000149</c:v>
                  </c:pt>
                  <c:pt idx="1">
                    <c:v>986.74910499999999</c:v>
                  </c:pt>
                  <c:pt idx="2">
                    <c:v>1270.6412999999998</c:v>
                  </c:pt>
                  <c:pt idx="3">
                    <c:v>1031.8202699999999</c:v>
                  </c:pt>
                  <c:pt idx="4">
                    <c:v>1073.00836</c:v>
                  </c:pt>
                  <c:pt idx="5">
                    <c:v>1230.9271800000001</c:v>
                  </c:pt>
                  <c:pt idx="6">
                    <c:v>1362.6600208333246</c:v>
                  </c:pt>
                </c:numCache>
              </c:numRef>
            </c:plus>
            <c:minus>
              <c:numRef>
                <c:f>treatments!$P$4:$P$10</c:f>
                <c:numCache>
                  <c:formatCode>General</c:formatCode>
                  <c:ptCount val="7"/>
                  <c:pt idx="0">
                    <c:v>2582.8139100000149</c:v>
                  </c:pt>
                  <c:pt idx="1">
                    <c:v>986.74910499999999</c:v>
                  </c:pt>
                  <c:pt idx="2">
                    <c:v>1270.6412999999998</c:v>
                  </c:pt>
                  <c:pt idx="3">
                    <c:v>1031.8202699999999</c:v>
                  </c:pt>
                  <c:pt idx="4">
                    <c:v>1073.00836</c:v>
                  </c:pt>
                  <c:pt idx="5">
                    <c:v>1230.9271800000001</c:v>
                  </c:pt>
                  <c:pt idx="6">
                    <c:v>1362.6600208333246</c:v>
                  </c:pt>
                </c:numCache>
              </c:numRef>
            </c:minus>
            <c:spPr>
              <a:ln w="12700">
                <a:solidFill>
                  <a:srgbClr val="000000"/>
                </a:solidFill>
                <a:prstDash val="solid"/>
              </a:ln>
            </c:spPr>
          </c:errBars>
          <c:cat>
            <c:numRef>
              <c:f>treatments!$J$4:$J$10</c:f>
              <c:numCache>
                <c:formatCode>General</c:formatCode>
                <c:ptCount val="7"/>
                <c:pt idx="0">
                  <c:v>2003</c:v>
                </c:pt>
                <c:pt idx="1">
                  <c:v>2004</c:v>
                </c:pt>
                <c:pt idx="2">
                  <c:v>2005</c:v>
                </c:pt>
                <c:pt idx="3">
                  <c:v>2006</c:v>
                </c:pt>
                <c:pt idx="4">
                  <c:v>2007</c:v>
                </c:pt>
                <c:pt idx="5">
                  <c:v>2008</c:v>
                </c:pt>
                <c:pt idx="6">
                  <c:v>2009</c:v>
                </c:pt>
              </c:numCache>
            </c:numRef>
          </c:cat>
          <c:val>
            <c:numRef>
              <c:f>treatments!$O$4:$O$10</c:f>
              <c:numCache>
                <c:formatCode>General</c:formatCode>
                <c:ptCount val="7"/>
                <c:pt idx="0">
                  <c:v>17512</c:v>
                </c:pt>
                <c:pt idx="1">
                  <c:v>10328</c:v>
                </c:pt>
                <c:pt idx="2">
                  <c:v>10208</c:v>
                </c:pt>
                <c:pt idx="3">
                  <c:v>8120</c:v>
                </c:pt>
                <c:pt idx="4">
                  <c:v>8640</c:v>
                </c:pt>
                <c:pt idx="5">
                  <c:v>7464</c:v>
                </c:pt>
                <c:pt idx="6">
                  <c:v>10378.666666666661</c:v>
                </c:pt>
              </c:numCache>
            </c:numRef>
          </c:val>
        </c:ser>
        <c:marker val="1"/>
        <c:axId val="136219648"/>
        <c:axId val="136242304"/>
      </c:lineChart>
      <c:lineChart>
        <c:grouping val="standard"/>
        <c:ser>
          <c:idx val="4"/>
          <c:order val="3"/>
          <c:tx>
            <c:strRef>
              <c:f>treatments!$Q$3</c:f>
              <c:strCache>
                <c:ptCount val="1"/>
                <c:pt idx="0">
                  <c:v>rain</c:v>
                </c:pt>
              </c:strCache>
            </c:strRef>
          </c:tx>
          <c:spPr>
            <a:ln w="19050">
              <a:solidFill>
                <a:srgbClr val="000000"/>
              </a:solidFill>
              <a:prstDash val="sysDash"/>
            </a:ln>
          </c:spPr>
          <c:marker>
            <c:symbol val="square"/>
            <c:size val="8"/>
            <c:spPr>
              <a:solidFill>
                <a:srgbClr val="000000"/>
              </a:solidFill>
              <a:ln>
                <a:solidFill>
                  <a:srgbClr val="000000"/>
                </a:solidFill>
                <a:prstDash val="solid"/>
              </a:ln>
            </c:spPr>
          </c:marker>
          <c:cat>
            <c:numRef>
              <c:f>treatments!$J$4:$J$10</c:f>
              <c:numCache>
                <c:formatCode>General</c:formatCode>
                <c:ptCount val="7"/>
                <c:pt idx="0">
                  <c:v>2003</c:v>
                </c:pt>
                <c:pt idx="1">
                  <c:v>2004</c:v>
                </c:pt>
                <c:pt idx="2">
                  <c:v>2005</c:v>
                </c:pt>
                <c:pt idx="3">
                  <c:v>2006</c:v>
                </c:pt>
                <c:pt idx="4">
                  <c:v>2007</c:v>
                </c:pt>
                <c:pt idx="5">
                  <c:v>2008</c:v>
                </c:pt>
                <c:pt idx="6">
                  <c:v>2009</c:v>
                </c:pt>
              </c:numCache>
            </c:numRef>
          </c:cat>
          <c:val>
            <c:numRef>
              <c:f>treatments!$Q$4:$Q$10</c:f>
              <c:numCache>
                <c:formatCode>General</c:formatCode>
                <c:ptCount val="7"/>
                <c:pt idx="0">
                  <c:v>795</c:v>
                </c:pt>
                <c:pt idx="1">
                  <c:v>439</c:v>
                </c:pt>
                <c:pt idx="2">
                  <c:v>612</c:v>
                </c:pt>
                <c:pt idx="3">
                  <c:v>554</c:v>
                </c:pt>
                <c:pt idx="4">
                  <c:v>609</c:v>
                </c:pt>
                <c:pt idx="5">
                  <c:v>323</c:v>
                </c:pt>
                <c:pt idx="6">
                  <c:v>413</c:v>
                </c:pt>
              </c:numCache>
            </c:numRef>
          </c:val>
        </c:ser>
        <c:marker val="1"/>
        <c:axId val="136243840"/>
        <c:axId val="135012736"/>
      </c:lineChart>
      <c:catAx>
        <c:axId val="136219648"/>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242304"/>
        <c:crosses val="autoZero"/>
        <c:auto val="1"/>
        <c:lblAlgn val="ctr"/>
        <c:lblOffset val="100"/>
        <c:tickLblSkip val="1"/>
        <c:tickMarkSkip val="1"/>
      </c:catAx>
      <c:valAx>
        <c:axId val="136242304"/>
        <c:scaling>
          <c:orientation val="minMax"/>
          <c:max val="25000"/>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chemeClr val="bg1"/>
                </a:solidFill>
                <a:latin typeface="Arial"/>
                <a:ea typeface="Arial"/>
                <a:cs typeface="Arial"/>
              </a:defRPr>
            </a:pPr>
            <a:endParaRPr lang="en-US"/>
          </a:p>
        </c:txPr>
        <c:crossAx val="136219648"/>
        <c:crosses val="autoZero"/>
        <c:crossBetween val="between"/>
        <c:majorUnit val="5000"/>
      </c:valAx>
      <c:catAx>
        <c:axId val="136243840"/>
        <c:scaling>
          <c:orientation val="minMax"/>
        </c:scaling>
        <c:delete val="1"/>
        <c:axPos val="b"/>
        <c:numFmt formatCode="General" sourceLinked="1"/>
        <c:tickLblPos val="none"/>
        <c:crossAx val="135012736"/>
        <c:crosses val="autoZero"/>
        <c:auto val="1"/>
        <c:lblAlgn val="ctr"/>
        <c:lblOffset val="100"/>
      </c:catAx>
      <c:valAx>
        <c:axId val="135012736"/>
        <c:scaling>
          <c:orientation val="minMax"/>
        </c:scaling>
        <c:axPos val="r"/>
        <c:numFmt formatCode="General"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243840"/>
        <c:crosses val="max"/>
        <c:crossBetween val="between"/>
      </c:valAx>
      <c:spPr>
        <a:noFill/>
        <a:ln w="3175">
          <a:solidFill>
            <a:srgbClr val="000000"/>
          </a:solidFill>
          <a:prstDash val="solid"/>
        </a:ln>
      </c:spPr>
    </c:plotArea>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7.2623419012647933E-2"/>
          <c:y val="6.5989847715736044E-2"/>
          <c:w val="0.86658558523560858"/>
          <c:h val="0.81979797028420764"/>
        </c:manualLayout>
      </c:layout>
      <c:lineChart>
        <c:grouping val="standard"/>
        <c:ser>
          <c:idx val="1"/>
          <c:order val="0"/>
          <c:tx>
            <c:strRef>
              <c:f>treatments!$K$29</c:f>
              <c:strCache>
                <c:ptCount val="1"/>
                <c:pt idx="0">
                  <c:v>c</c:v>
                </c:pt>
              </c:strCache>
            </c:strRef>
          </c:tx>
          <c:spPr>
            <a:ln w="19050">
              <a:solidFill>
                <a:srgbClr val="008000"/>
              </a:solidFill>
              <a:prstDash val="solid"/>
            </a:ln>
          </c:spPr>
          <c:marker>
            <c:symbol val="square"/>
            <c:size val="8"/>
            <c:spPr>
              <a:solidFill>
                <a:srgbClr val="008000"/>
              </a:solidFill>
              <a:ln>
                <a:solidFill>
                  <a:srgbClr val="008000"/>
                </a:solidFill>
                <a:prstDash val="solid"/>
              </a:ln>
            </c:spPr>
          </c:marker>
          <c:errBars>
            <c:errDir val="y"/>
            <c:errBarType val="both"/>
            <c:errValType val="cust"/>
            <c:plus>
              <c:numRef>
                <c:f>treatments!$L$30:$L$35</c:f>
                <c:numCache>
                  <c:formatCode>General</c:formatCode>
                  <c:ptCount val="6"/>
                  <c:pt idx="0">
                    <c:v>1537.4037499999999</c:v>
                  </c:pt>
                  <c:pt idx="1">
                    <c:v>860.779222</c:v>
                  </c:pt>
                  <c:pt idx="2">
                    <c:v>1036.41454</c:v>
                  </c:pt>
                  <c:pt idx="3">
                    <c:v>632.31715099999747</c:v>
                  </c:pt>
                  <c:pt idx="4">
                    <c:v>918.04831899999999</c:v>
                  </c:pt>
                  <c:pt idx="5">
                    <c:v>700.54066599999749</c:v>
                  </c:pt>
                </c:numCache>
              </c:numRef>
            </c:plus>
            <c:minus>
              <c:numRef>
                <c:f>treatments!$L$30:$L$35</c:f>
                <c:numCache>
                  <c:formatCode>General</c:formatCode>
                  <c:ptCount val="6"/>
                  <c:pt idx="0">
                    <c:v>1537.4037499999999</c:v>
                  </c:pt>
                  <c:pt idx="1">
                    <c:v>860.779222</c:v>
                  </c:pt>
                  <c:pt idx="2">
                    <c:v>1036.41454</c:v>
                  </c:pt>
                  <c:pt idx="3">
                    <c:v>632.31715099999747</c:v>
                  </c:pt>
                  <c:pt idx="4">
                    <c:v>918.04831899999999</c:v>
                  </c:pt>
                  <c:pt idx="5">
                    <c:v>700.54066599999749</c:v>
                  </c:pt>
                </c:numCache>
              </c:numRef>
            </c:minus>
            <c:spPr>
              <a:ln w="19050">
                <a:solidFill>
                  <a:srgbClr val="00B050"/>
                </a:solidFill>
                <a:prstDash val="solid"/>
              </a:ln>
            </c:spPr>
          </c:errBars>
          <c:cat>
            <c:numRef>
              <c:f>treatments!$J$30:$J$36</c:f>
              <c:numCache>
                <c:formatCode>General</c:formatCode>
                <c:ptCount val="7"/>
                <c:pt idx="0">
                  <c:v>2003</c:v>
                </c:pt>
                <c:pt idx="1">
                  <c:v>2004</c:v>
                </c:pt>
                <c:pt idx="2">
                  <c:v>2005</c:v>
                </c:pt>
                <c:pt idx="3">
                  <c:v>2006</c:v>
                </c:pt>
                <c:pt idx="4">
                  <c:v>2007</c:v>
                </c:pt>
                <c:pt idx="5">
                  <c:v>2008</c:v>
                </c:pt>
                <c:pt idx="6">
                  <c:v>2009</c:v>
                </c:pt>
              </c:numCache>
            </c:numRef>
          </c:cat>
          <c:val>
            <c:numRef>
              <c:f>treatments!$K$30:$K$35</c:f>
              <c:numCache>
                <c:formatCode>General</c:formatCode>
                <c:ptCount val="6"/>
                <c:pt idx="0">
                  <c:v>16321.568600000001</c:v>
                </c:pt>
                <c:pt idx="1">
                  <c:v>8862.7451000000001</c:v>
                </c:pt>
                <c:pt idx="2">
                  <c:v>9280</c:v>
                </c:pt>
                <c:pt idx="3">
                  <c:v>6576</c:v>
                </c:pt>
                <c:pt idx="4">
                  <c:v>8073.4693900000002</c:v>
                </c:pt>
                <c:pt idx="5">
                  <c:v>3664</c:v>
                </c:pt>
              </c:numCache>
            </c:numRef>
          </c:val>
        </c:ser>
        <c:ser>
          <c:idx val="2"/>
          <c:order val="1"/>
          <c:tx>
            <c:strRef>
              <c:f>treatments!$M$29</c:f>
              <c:strCache>
                <c:ptCount val="1"/>
                <c:pt idx="0">
                  <c:v>d</c:v>
                </c:pt>
              </c:strCache>
            </c:strRef>
          </c:tx>
          <c:spPr>
            <a:ln w="19050">
              <a:solidFill>
                <a:srgbClr val="FF0000"/>
              </a:solidFill>
              <a:prstDash val="solid"/>
            </a:ln>
          </c:spPr>
          <c:marker>
            <c:symbol val="triangle"/>
            <c:size val="8"/>
            <c:spPr>
              <a:solidFill>
                <a:srgbClr val="FF0000"/>
              </a:solidFill>
              <a:ln>
                <a:solidFill>
                  <a:srgbClr val="FF0000"/>
                </a:solidFill>
                <a:prstDash val="solid"/>
              </a:ln>
            </c:spPr>
          </c:marker>
          <c:errBars>
            <c:errDir val="y"/>
            <c:errBarType val="both"/>
            <c:errValType val="cust"/>
            <c:plus>
              <c:numRef>
                <c:f>treatments!$N$30:$N$36</c:f>
                <c:numCache>
                  <c:formatCode>General</c:formatCode>
                  <c:ptCount val="7"/>
                  <c:pt idx="0">
                    <c:v>1787.6963599999999</c:v>
                  </c:pt>
                  <c:pt idx="1">
                    <c:v>896.10567900000001</c:v>
                  </c:pt>
                  <c:pt idx="2">
                    <c:v>961.64756599999748</c:v>
                  </c:pt>
                  <c:pt idx="3">
                    <c:v>965.24011999999948</c:v>
                  </c:pt>
                  <c:pt idx="4">
                    <c:v>994.75648699999999</c:v>
                  </c:pt>
                  <c:pt idx="5">
                    <c:v>987.06143999999949</c:v>
                  </c:pt>
                  <c:pt idx="6">
                    <c:v>1098.7512753333328</c:v>
                  </c:pt>
                </c:numCache>
              </c:numRef>
            </c:plus>
            <c:minus>
              <c:numRef>
                <c:f>treatments!$N$30:$N$36</c:f>
                <c:numCache>
                  <c:formatCode>General</c:formatCode>
                  <c:ptCount val="7"/>
                  <c:pt idx="0">
                    <c:v>1787.6963599999999</c:v>
                  </c:pt>
                  <c:pt idx="1">
                    <c:v>896.10567900000001</c:v>
                  </c:pt>
                  <c:pt idx="2">
                    <c:v>961.64756599999748</c:v>
                  </c:pt>
                  <c:pt idx="3">
                    <c:v>965.24011999999948</c:v>
                  </c:pt>
                  <c:pt idx="4">
                    <c:v>994.75648699999999</c:v>
                  </c:pt>
                  <c:pt idx="5">
                    <c:v>987.06143999999949</c:v>
                  </c:pt>
                  <c:pt idx="6">
                    <c:v>1098.7512753333328</c:v>
                  </c:pt>
                </c:numCache>
              </c:numRef>
            </c:minus>
            <c:spPr>
              <a:ln w="9525">
                <a:solidFill>
                  <a:srgbClr val="000000"/>
                </a:solidFill>
                <a:prstDash val="solid"/>
              </a:ln>
            </c:spPr>
          </c:errBars>
          <c:cat>
            <c:numRef>
              <c:f>treatments!$J$30:$J$36</c:f>
              <c:numCache>
                <c:formatCode>General</c:formatCode>
                <c:ptCount val="7"/>
                <c:pt idx="0">
                  <c:v>2003</c:v>
                </c:pt>
                <c:pt idx="1">
                  <c:v>2004</c:v>
                </c:pt>
                <c:pt idx="2">
                  <c:v>2005</c:v>
                </c:pt>
                <c:pt idx="3">
                  <c:v>2006</c:v>
                </c:pt>
                <c:pt idx="4">
                  <c:v>2007</c:v>
                </c:pt>
                <c:pt idx="5">
                  <c:v>2008</c:v>
                </c:pt>
                <c:pt idx="6">
                  <c:v>2009</c:v>
                </c:pt>
              </c:numCache>
            </c:numRef>
          </c:cat>
          <c:val>
            <c:numRef>
              <c:f>treatments!$M$30:$M$36</c:f>
              <c:numCache>
                <c:formatCode>General</c:formatCode>
                <c:ptCount val="7"/>
                <c:pt idx="0">
                  <c:v>17688</c:v>
                </c:pt>
                <c:pt idx="1">
                  <c:v>8856</c:v>
                </c:pt>
                <c:pt idx="2">
                  <c:v>10208</c:v>
                </c:pt>
                <c:pt idx="3">
                  <c:v>8592</c:v>
                </c:pt>
                <c:pt idx="4">
                  <c:v>9404.0816299999624</c:v>
                </c:pt>
                <c:pt idx="5">
                  <c:v>4824</c:v>
                </c:pt>
                <c:pt idx="6">
                  <c:v>4928.6802716666962</c:v>
                </c:pt>
              </c:numCache>
            </c:numRef>
          </c:val>
        </c:ser>
        <c:ser>
          <c:idx val="3"/>
          <c:order val="2"/>
          <c:tx>
            <c:strRef>
              <c:f>treatments!$O$29</c:f>
              <c:strCache>
                <c:ptCount val="1"/>
                <c:pt idx="0">
                  <c:v>i</c:v>
                </c:pt>
              </c:strCache>
            </c:strRef>
          </c:tx>
          <c:spPr>
            <a:ln w="19050">
              <a:solidFill>
                <a:srgbClr val="0000FF"/>
              </a:solidFill>
              <a:prstDash val="solid"/>
            </a:ln>
          </c:spPr>
          <c:marker>
            <c:symbol val="x"/>
            <c:size val="8"/>
            <c:spPr>
              <a:solidFill>
                <a:srgbClr val="0000FF"/>
              </a:solidFill>
              <a:ln w="19050">
                <a:solidFill>
                  <a:srgbClr val="0000FF"/>
                </a:solidFill>
                <a:prstDash val="solid"/>
              </a:ln>
            </c:spPr>
          </c:marker>
          <c:errBars>
            <c:errDir val="y"/>
            <c:errBarType val="both"/>
            <c:errValType val="cust"/>
            <c:plus>
              <c:numRef>
                <c:f>treatments!$P$30:$P$36</c:f>
                <c:numCache>
                  <c:formatCode>General</c:formatCode>
                  <c:ptCount val="7"/>
                  <c:pt idx="0">
                    <c:v>1695.51649</c:v>
                  </c:pt>
                  <c:pt idx="1">
                    <c:v>978.04536399999949</c:v>
                  </c:pt>
                  <c:pt idx="2">
                    <c:v>796.09249799999998</c:v>
                  </c:pt>
                  <c:pt idx="3">
                    <c:v>801.58944100000053</c:v>
                  </c:pt>
                  <c:pt idx="4">
                    <c:v>912.014321</c:v>
                  </c:pt>
                  <c:pt idx="5">
                    <c:v>550.69707200000005</c:v>
                  </c:pt>
                  <c:pt idx="6">
                    <c:v>955.65919766666855</c:v>
                  </c:pt>
                </c:numCache>
              </c:numRef>
            </c:plus>
            <c:minus>
              <c:numRef>
                <c:f>treatments!$P$30:$P$36</c:f>
                <c:numCache>
                  <c:formatCode>General</c:formatCode>
                  <c:ptCount val="7"/>
                  <c:pt idx="0">
                    <c:v>1695.51649</c:v>
                  </c:pt>
                  <c:pt idx="1">
                    <c:v>978.04536399999949</c:v>
                  </c:pt>
                  <c:pt idx="2">
                    <c:v>796.09249799999998</c:v>
                  </c:pt>
                  <c:pt idx="3">
                    <c:v>801.58944100000053</c:v>
                  </c:pt>
                  <c:pt idx="4">
                    <c:v>912.014321</c:v>
                  </c:pt>
                  <c:pt idx="5">
                    <c:v>550.69707200000005</c:v>
                  </c:pt>
                  <c:pt idx="6">
                    <c:v>955.65919766666855</c:v>
                  </c:pt>
                </c:numCache>
              </c:numRef>
            </c:minus>
            <c:spPr>
              <a:ln w="12700">
                <a:solidFill>
                  <a:srgbClr val="000000"/>
                </a:solidFill>
                <a:prstDash val="solid"/>
              </a:ln>
            </c:spPr>
          </c:errBars>
          <c:cat>
            <c:numRef>
              <c:f>treatments!$J$30:$J$36</c:f>
              <c:numCache>
                <c:formatCode>General</c:formatCode>
                <c:ptCount val="7"/>
                <c:pt idx="0">
                  <c:v>2003</c:v>
                </c:pt>
                <c:pt idx="1">
                  <c:v>2004</c:v>
                </c:pt>
                <c:pt idx="2">
                  <c:v>2005</c:v>
                </c:pt>
                <c:pt idx="3">
                  <c:v>2006</c:v>
                </c:pt>
                <c:pt idx="4">
                  <c:v>2007</c:v>
                </c:pt>
                <c:pt idx="5">
                  <c:v>2008</c:v>
                </c:pt>
                <c:pt idx="6">
                  <c:v>2009</c:v>
                </c:pt>
              </c:numCache>
            </c:numRef>
          </c:cat>
          <c:val>
            <c:numRef>
              <c:f>treatments!$O$30:$O$36</c:f>
              <c:numCache>
                <c:formatCode>General</c:formatCode>
                <c:ptCount val="7"/>
                <c:pt idx="0">
                  <c:v>15796.0784</c:v>
                </c:pt>
                <c:pt idx="1">
                  <c:v>12144</c:v>
                </c:pt>
                <c:pt idx="2">
                  <c:v>8280</c:v>
                </c:pt>
                <c:pt idx="3">
                  <c:v>6792</c:v>
                </c:pt>
                <c:pt idx="4">
                  <c:v>8192</c:v>
                </c:pt>
                <c:pt idx="5">
                  <c:v>3352</c:v>
                </c:pt>
                <c:pt idx="6">
                  <c:v>6092.6797333333298</c:v>
                </c:pt>
              </c:numCache>
            </c:numRef>
          </c:val>
        </c:ser>
        <c:marker val="1"/>
        <c:axId val="136221440"/>
        <c:axId val="136223360"/>
      </c:lineChart>
      <c:lineChart>
        <c:grouping val="standard"/>
        <c:ser>
          <c:idx val="4"/>
          <c:order val="3"/>
          <c:tx>
            <c:strRef>
              <c:f>treatments!$Q$29</c:f>
              <c:strCache>
                <c:ptCount val="1"/>
                <c:pt idx="0">
                  <c:v>rain</c:v>
                </c:pt>
              </c:strCache>
            </c:strRef>
          </c:tx>
          <c:spPr>
            <a:ln w="19050">
              <a:solidFill>
                <a:srgbClr val="000000"/>
              </a:solidFill>
              <a:prstDash val="sysDash"/>
            </a:ln>
          </c:spPr>
          <c:marker>
            <c:symbol val="square"/>
            <c:size val="8"/>
            <c:spPr>
              <a:solidFill>
                <a:srgbClr val="000000"/>
              </a:solidFill>
              <a:ln>
                <a:solidFill>
                  <a:srgbClr val="000000"/>
                </a:solidFill>
                <a:prstDash val="solid"/>
              </a:ln>
            </c:spPr>
          </c:marker>
          <c:cat>
            <c:numRef>
              <c:f>treatments!$J$30:$J$36</c:f>
              <c:numCache>
                <c:formatCode>General</c:formatCode>
                <c:ptCount val="7"/>
                <c:pt idx="0">
                  <c:v>2003</c:v>
                </c:pt>
                <c:pt idx="1">
                  <c:v>2004</c:v>
                </c:pt>
                <c:pt idx="2">
                  <c:v>2005</c:v>
                </c:pt>
                <c:pt idx="3">
                  <c:v>2006</c:v>
                </c:pt>
                <c:pt idx="4">
                  <c:v>2007</c:v>
                </c:pt>
                <c:pt idx="5">
                  <c:v>2008</c:v>
                </c:pt>
                <c:pt idx="6">
                  <c:v>2009</c:v>
                </c:pt>
              </c:numCache>
            </c:numRef>
          </c:cat>
          <c:val>
            <c:numRef>
              <c:f>treatments!$Q$30:$Q$36</c:f>
              <c:numCache>
                <c:formatCode>General</c:formatCode>
                <c:ptCount val="7"/>
                <c:pt idx="0">
                  <c:v>392</c:v>
                </c:pt>
                <c:pt idx="1">
                  <c:v>267</c:v>
                </c:pt>
                <c:pt idx="2">
                  <c:v>385</c:v>
                </c:pt>
                <c:pt idx="3">
                  <c:v>190</c:v>
                </c:pt>
                <c:pt idx="4">
                  <c:v>270</c:v>
                </c:pt>
                <c:pt idx="5">
                  <c:v>178</c:v>
                </c:pt>
                <c:pt idx="6">
                  <c:v>133</c:v>
                </c:pt>
              </c:numCache>
            </c:numRef>
          </c:val>
        </c:ser>
        <c:marker val="1"/>
        <c:axId val="136384896"/>
        <c:axId val="136386432"/>
      </c:lineChart>
      <c:catAx>
        <c:axId val="136221440"/>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223360"/>
        <c:crosses val="autoZero"/>
        <c:auto val="1"/>
        <c:lblAlgn val="ctr"/>
        <c:lblOffset val="100"/>
        <c:tickLblSkip val="1"/>
        <c:tickMarkSkip val="1"/>
      </c:catAx>
      <c:valAx>
        <c:axId val="136223360"/>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221440"/>
        <c:crosses val="autoZero"/>
        <c:crossBetween val="between"/>
      </c:valAx>
      <c:catAx>
        <c:axId val="136384896"/>
        <c:scaling>
          <c:orientation val="minMax"/>
        </c:scaling>
        <c:delete val="1"/>
        <c:axPos val="b"/>
        <c:numFmt formatCode="General" sourceLinked="1"/>
        <c:tickLblPos val="none"/>
        <c:crossAx val="136386432"/>
        <c:crosses val="autoZero"/>
        <c:auto val="1"/>
        <c:lblAlgn val="ctr"/>
        <c:lblOffset val="100"/>
      </c:catAx>
      <c:valAx>
        <c:axId val="136386432"/>
        <c:scaling>
          <c:orientation val="minMax"/>
        </c:scaling>
        <c:axPos val="r"/>
        <c:numFmt formatCode="General"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384896"/>
        <c:crosses val="max"/>
        <c:crossBetween val="between"/>
      </c:valAx>
      <c:spPr>
        <a:noFill/>
        <a:ln w="3175">
          <a:solidFill>
            <a:srgbClr val="000000"/>
          </a:solidFill>
          <a:prstDash val="solid"/>
        </a:ln>
      </c:spPr>
    </c:plotArea>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4.8551611587107302E-2"/>
          <c:y val="6.3569682151589313E-2"/>
          <c:w val="0.88535343118829868"/>
          <c:h val="0.8264068545696136"/>
        </c:manualLayout>
      </c:layout>
      <c:lineChart>
        <c:grouping val="standard"/>
        <c:ser>
          <c:idx val="1"/>
          <c:order val="0"/>
          <c:tx>
            <c:strRef>
              <c:f>'treat. div+rich'!$U$3</c:f>
              <c:strCache>
                <c:ptCount val="1"/>
                <c:pt idx="0">
                  <c:v>c</c:v>
                </c:pt>
              </c:strCache>
            </c:strRef>
          </c:tx>
          <c:spPr>
            <a:ln w="19050">
              <a:solidFill>
                <a:srgbClr val="008000"/>
              </a:solidFill>
              <a:prstDash val="solid"/>
            </a:ln>
          </c:spPr>
          <c:marker>
            <c:symbol val="square"/>
            <c:size val="8"/>
            <c:spPr>
              <a:solidFill>
                <a:srgbClr val="008000"/>
              </a:solidFill>
              <a:ln>
                <a:solidFill>
                  <a:srgbClr val="008000"/>
                </a:solidFill>
                <a:prstDash val="solid"/>
              </a:ln>
            </c:spPr>
          </c:marker>
          <c:errBars>
            <c:errDir val="y"/>
            <c:errBarType val="both"/>
            <c:errValType val="cust"/>
            <c:plus>
              <c:numRef>
                <c:f>'treat. div+rich'!$V$4:$V$10</c:f>
                <c:numCache>
                  <c:formatCode>General</c:formatCode>
                  <c:ptCount val="7"/>
                  <c:pt idx="0">
                    <c:v>1.0934146299999998</c:v>
                  </c:pt>
                  <c:pt idx="1">
                    <c:v>2.6121510899999998</c:v>
                  </c:pt>
                  <c:pt idx="2">
                    <c:v>1.6679994699999998</c:v>
                  </c:pt>
                  <c:pt idx="3">
                    <c:v>1.26885775</c:v>
                  </c:pt>
                  <c:pt idx="4">
                    <c:v>1.38242942</c:v>
                  </c:pt>
                  <c:pt idx="5">
                    <c:v>2.0110804199999968</c:v>
                  </c:pt>
                  <c:pt idx="6">
                    <c:v>1.6726554633333404</c:v>
                  </c:pt>
                </c:numCache>
              </c:numRef>
            </c:plus>
            <c:minus>
              <c:numRef>
                <c:f>'treat. div+rich'!$V$4:$V$10</c:f>
                <c:numCache>
                  <c:formatCode>General</c:formatCode>
                  <c:ptCount val="7"/>
                  <c:pt idx="0">
                    <c:v>1.0934146299999998</c:v>
                  </c:pt>
                  <c:pt idx="1">
                    <c:v>2.6121510899999998</c:v>
                  </c:pt>
                  <c:pt idx="2">
                    <c:v>1.6679994699999998</c:v>
                  </c:pt>
                  <c:pt idx="3">
                    <c:v>1.26885775</c:v>
                  </c:pt>
                  <c:pt idx="4">
                    <c:v>1.38242942</c:v>
                  </c:pt>
                  <c:pt idx="5">
                    <c:v>2.0110804199999968</c:v>
                  </c:pt>
                  <c:pt idx="6">
                    <c:v>1.6726554633333404</c:v>
                  </c:pt>
                </c:numCache>
              </c:numRef>
            </c:minus>
            <c:spPr>
              <a:ln w="12700">
                <a:solidFill>
                  <a:srgbClr val="000000"/>
                </a:solidFill>
                <a:prstDash val="solid"/>
              </a:ln>
            </c:spPr>
          </c:errBars>
          <c:cat>
            <c:numRef>
              <c:f>'treat. div+rich'!$T$4:$T$10</c:f>
              <c:numCache>
                <c:formatCode>General</c:formatCode>
                <c:ptCount val="7"/>
                <c:pt idx="0">
                  <c:v>2003</c:v>
                </c:pt>
                <c:pt idx="1">
                  <c:v>2004</c:v>
                </c:pt>
                <c:pt idx="2">
                  <c:v>2005</c:v>
                </c:pt>
                <c:pt idx="3">
                  <c:v>2006</c:v>
                </c:pt>
                <c:pt idx="4">
                  <c:v>2007</c:v>
                </c:pt>
                <c:pt idx="5">
                  <c:v>2008</c:v>
                </c:pt>
                <c:pt idx="6">
                  <c:v>2009</c:v>
                </c:pt>
              </c:numCache>
            </c:numRef>
          </c:cat>
          <c:val>
            <c:numRef>
              <c:f>'treat. div+rich'!$U$4:$U$10</c:f>
              <c:numCache>
                <c:formatCode>General</c:formatCode>
                <c:ptCount val="7"/>
                <c:pt idx="0">
                  <c:v>35.800000000000004</c:v>
                </c:pt>
                <c:pt idx="1">
                  <c:v>32.300000000000004</c:v>
                </c:pt>
                <c:pt idx="2">
                  <c:v>29.6</c:v>
                </c:pt>
                <c:pt idx="3">
                  <c:v>26.9</c:v>
                </c:pt>
                <c:pt idx="4">
                  <c:v>22</c:v>
                </c:pt>
                <c:pt idx="5">
                  <c:v>20.3333333</c:v>
                </c:pt>
                <c:pt idx="6">
                  <c:v>27.822222216666592</c:v>
                </c:pt>
              </c:numCache>
            </c:numRef>
          </c:val>
        </c:ser>
        <c:ser>
          <c:idx val="2"/>
          <c:order val="1"/>
          <c:tx>
            <c:strRef>
              <c:f>'treat. div+rich'!$W$3</c:f>
              <c:strCache>
                <c:ptCount val="1"/>
                <c:pt idx="0">
                  <c:v>d</c:v>
                </c:pt>
              </c:strCache>
            </c:strRef>
          </c:tx>
          <c:spPr>
            <a:ln w="19050">
              <a:solidFill>
                <a:srgbClr val="FF0000"/>
              </a:solidFill>
              <a:prstDash val="solid"/>
            </a:ln>
          </c:spPr>
          <c:marker>
            <c:symbol val="triangle"/>
            <c:size val="8"/>
            <c:spPr>
              <a:solidFill>
                <a:srgbClr val="FF0000"/>
              </a:solidFill>
              <a:ln>
                <a:solidFill>
                  <a:srgbClr val="FF0000"/>
                </a:solidFill>
                <a:prstDash val="solid"/>
              </a:ln>
            </c:spPr>
          </c:marker>
          <c:errBars>
            <c:errDir val="y"/>
            <c:errBarType val="both"/>
            <c:errValType val="cust"/>
            <c:plus>
              <c:numRef>
                <c:f>'treat. div+rich'!$X$4:$X$10</c:f>
                <c:numCache>
                  <c:formatCode>General</c:formatCode>
                  <c:ptCount val="7"/>
                  <c:pt idx="0">
                    <c:v>1.9891371700000045</c:v>
                  </c:pt>
                  <c:pt idx="1">
                    <c:v>1.749920629999995</c:v>
                  </c:pt>
                  <c:pt idx="2">
                    <c:v>1.4742229600000001</c:v>
                  </c:pt>
                  <c:pt idx="3">
                    <c:v>1.8454147399999998</c:v>
                  </c:pt>
                  <c:pt idx="4">
                    <c:v>1.7767010599999959</c:v>
                  </c:pt>
                  <c:pt idx="5">
                    <c:v>1.6003471800000044</c:v>
                  </c:pt>
                  <c:pt idx="6">
                    <c:v>1.7392906233333332</c:v>
                  </c:pt>
                </c:numCache>
              </c:numRef>
            </c:plus>
            <c:minus>
              <c:numRef>
                <c:f>'treat. div+rich'!$X$4:$X$10</c:f>
                <c:numCache>
                  <c:formatCode>General</c:formatCode>
                  <c:ptCount val="7"/>
                  <c:pt idx="0">
                    <c:v>1.9891371700000045</c:v>
                  </c:pt>
                  <c:pt idx="1">
                    <c:v>1.749920629999995</c:v>
                  </c:pt>
                  <c:pt idx="2">
                    <c:v>1.4742229600000001</c:v>
                  </c:pt>
                  <c:pt idx="3">
                    <c:v>1.8454147399999998</c:v>
                  </c:pt>
                  <c:pt idx="4">
                    <c:v>1.7767010599999959</c:v>
                  </c:pt>
                  <c:pt idx="5">
                    <c:v>1.6003471800000044</c:v>
                  </c:pt>
                  <c:pt idx="6">
                    <c:v>1.7392906233333332</c:v>
                  </c:pt>
                </c:numCache>
              </c:numRef>
            </c:minus>
            <c:spPr>
              <a:ln w="12700">
                <a:solidFill>
                  <a:srgbClr val="000000"/>
                </a:solidFill>
                <a:prstDash val="solid"/>
              </a:ln>
            </c:spPr>
          </c:errBars>
          <c:cat>
            <c:numRef>
              <c:f>'treat. div+rich'!$T$4:$T$10</c:f>
              <c:numCache>
                <c:formatCode>General</c:formatCode>
                <c:ptCount val="7"/>
                <c:pt idx="0">
                  <c:v>2003</c:v>
                </c:pt>
                <c:pt idx="1">
                  <c:v>2004</c:v>
                </c:pt>
                <c:pt idx="2">
                  <c:v>2005</c:v>
                </c:pt>
                <c:pt idx="3">
                  <c:v>2006</c:v>
                </c:pt>
                <c:pt idx="4">
                  <c:v>2007</c:v>
                </c:pt>
                <c:pt idx="5">
                  <c:v>2008</c:v>
                </c:pt>
                <c:pt idx="6">
                  <c:v>2009</c:v>
                </c:pt>
              </c:numCache>
            </c:numRef>
          </c:cat>
          <c:val>
            <c:numRef>
              <c:f>'treat. div+rich'!$W$4:$W$10</c:f>
              <c:numCache>
                <c:formatCode>General</c:formatCode>
                <c:ptCount val="7"/>
                <c:pt idx="0">
                  <c:v>32.700000000000003</c:v>
                </c:pt>
                <c:pt idx="1">
                  <c:v>30.8</c:v>
                </c:pt>
                <c:pt idx="2">
                  <c:v>27.8</c:v>
                </c:pt>
                <c:pt idx="3">
                  <c:v>26.5</c:v>
                </c:pt>
                <c:pt idx="4">
                  <c:v>21.3</c:v>
                </c:pt>
                <c:pt idx="5">
                  <c:v>24.1666667</c:v>
                </c:pt>
                <c:pt idx="6">
                  <c:v>27.211111116666746</c:v>
                </c:pt>
              </c:numCache>
            </c:numRef>
          </c:val>
        </c:ser>
        <c:ser>
          <c:idx val="3"/>
          <c:order val="2"/>
          <c:tx>
            <c:strRef>
              <c:f>'treat. div+rich'!$Y$3</c:f>
              <c:strCache>
                <c:ptCount val="1"/>
                <c:pt idx="0">
                  <c:v>i</c:v>
                </c:pt>
              </c:strCache>
            </c:strRef>
          </c:tx>
          <c:spPr>
            <a:ln w="19050">
              <a:solidFill>
                <a:srgbClr val="0000FF"/>
              </a:solidFill>
              <a:prstDash val="solid"/>
            </a:ln>
          </c:spPr>
          <c:marker>
            <c:symbol val="x"/>
            <c:size val="8"/>
            <c:spPr>
              <a:solidFill>
                <a:srgbClr val="0000FF"/>
              </a:solidFill>
              <a:ln>
                <a:solidFill>
                  <a:srgbClr val="0000FF"/>
                </a:solidFill>
                <a:prstDash val="solid"/>
              </a:ln>
            </c:spPr>
          </c:marker>
          <c:errBars>
            <c:errDir val="y"/>
            <c:errBarType val="both"/>
            <c:errValType val="cust"/>
            <c:plus>
              <c:numRef>
                <c:f>'treat. div+rich'!$Z$4:$Z$10</c:f>
                <c:numCache>
                  <c:formatCode>General</c:formatCode>
                  <c:ptCount val="7"/>
                  <c:pt idx="0">
                    <c:v>2.0947023099999997</c:v>
                  </c:pt>
                  <c:pt idx="1">
                    <c:v>1.7320508100000001</c:v>
                  </c:pt>
                  <c:pt idx="2">
                    <c:v>2.3497044699999998</c:v>
                  </c:pt>
                  <c:pt idx="3">
                    <c:v>1.0974718399999999</c:v>
                  </c:pt>
                  <c:pt idx="4">
                    <c:v>1.2333333299999998</c:v>
                  </c:pt>
                  <c:pt idx="5">
                    <c:v>2.10818511</c:v>
                  </c:pt>
                  <c:pt idx="6">
                    <c:v>1.7692413116666668</c:v>
                  </c:pt>
                </c:numCache>
              </c:numRef>
            </c:plus>
            <c:minus>
              <c:numRef>
                <c:f>'treat. div+rich'!$Z$4:$Z$10</c:f>
                <c:numCache>
                  <c:formatCode>General</c:formatCode>
                  <c:ptCount val="7"/>
                  <c:pt idx="0">
                    <c:v>2.0947023099999997</c:v>
                  </c:pt>
                  <c:pt idx="1">
                    <c:v>1.7320508100000001</c:v>
                  </c:pt>
                  <c:pt idx="2">
                    <c:v>2.3497044699999998</c:v>
                  </c:pt>
                  <c:pt idx="3">
                    <c:v>1.0974718399999999</c:v>
                  </c:pt>
                  <c:pt idx="4">
                    <c:v>1.2333333299999998</c:v>
                  </c:pt>
                  <c:pt idx="5">
                    <c:v>2.10818511</c:v>
                  </c:pt>
                  <c:pt idx="6">
                    <c:v>1.7692413116666668</c:v>
                  </c:pt>
                </c:numCache>
              </c:numRef>
            </c:minus>
            <c:spPr>
              <a:ln w="12700">
                <a:solidFill>
                  <a:srgbClr val="000000"/>
                </a:solidFill>
                <a:prstDash val="solid"/>
              </a:ln>
            </c:spPr>
          </c:errBars>
          <c:cat>
            <c:numRef>
              <c:f>'treat. div+rich'!$T$4:$T$10</c:f>
              <c:numCache>
                <c:formatCode>General</c:formatCode>
                <c:ptCount val="7"/>
                <c:pt idx="0">
                  <c:v>2003</c:v>
                </c:pt>
                <c:pt idx="1">
                  <c:v>2004</c:v>
                </c:pt>
                <c:pt idx="2">
                  <c:v>2005</c:v>
                </c:pt>
                <c:pt idx="3">
                  <c:v>2006</c:v>
                </c:pt>
                <c:pt idx="4">
                  <c:v>2007</c:v>
                </c:pt>
                <c:pt idx="5">
                  <c:v>2008</c:v>
                </c:pt>
                <c:pt idx="6">
                  <c:v>2009</c:v>
                </c:pt>
              </c:numCache>
            </c:numRef>
          </c:cat>
          <c:val>
            <c:numRef>
              <c:f>'treat. div+rich'!$Y$4:$Y$10</c:f>
              <c:numCache>
                <c:formatCode>General</c:formatCode>
                <c:ptCount val="7"/>
                <c:pt idx="0">
                  <c:v>36.1</c:v>
                </c:pt>
                <c:pt idx="1">
                  <c:v>31</c:v>
                </c:pt>
                <c:pt idx="2">
                  <c:v>30.1</c:v>
                </c:pt>
                <c:pt idx="3">
                  <c:v>25.4</c:v>
                </c:pt>
                <c:pt idx="4">
                  <c:v>21.1</c:v>
                </c:pt>
                <c:pt idx="5">
                  <c:v>30.6666667</c:v>
                </c:pt>
                <c:pt idx="6">
                  <c:v>29.061111116666691</c:v>
                </c:pt>
              </c:numCache>
            </c:numRef>
          </c:val>
        </c:ser>
        <c:marker val="1"/>
        <c:axId val="136353664"/>
        <c:axId val="136364032"/>
      </c:lineChart>
      <c:lineChart>
        <c:grouping val="standard"/>
        <c:ser>
          <c:idx val="4"/>
          <c:order val="3"/>
          <c:tx>
            <c:strRef>
              <c:f>'treat. div+rich'!$AA$3</c:f>
              <c:strCache>
                <c:ptCount val="1"/>
                <c:pt idx="0">
                  <c:v>rain</c:v>
                </c:pt>
              </c:strCache>
            </c:strRef>
          </c:tx>
          <c:spPr>
            <a:ln w="19050">
              <a:solidFill>
                <a:schemeClr val="tx1"/>
              </a:solidFill>
              <a:prstDash val="sysDash"/>
            </a:ln>
          </c:spPr>
          <c:marker>
            <c:symbol val="star"/>
            <c:size val="8"/>
            <c:spPr>
              <a:solidFill>
                <a:schemeClr val="tx1"/>
              </a:solidFill>
              <a:ln>
                <a:solidFill>
                  <a:schemeClr val="tx1"/>
                </a:solidFill>
                <a:prstDash val="solid"/>
              </a:ln>
            </c:spPr>
          </c:marker>
          <c:cat>
            <c:numRef>
              <c:f>'treat. div+rich'!$T$4:$T$10</c:f>
              <c:numCache>
                <c:formatCode>General</c:formatCode>
                <c:ptCount val="7"/>
                <c:pt idx="0">
                  <c:v>2003</c:v>
                </c:pt>
                <c:pt idx="1">
                  <c:v>2004</c:v>
                </c:pt>
                <c:pt idx="2">
                  <c:v>2005</c:v>
                </c:pt>
                <c:pt idx="3">
                  <c:v>2006</c:v>
                </c:pt>
                <c:pt idx="4">
                  <c:v>2007</c:v>
                </c:pt>
                <c:pt idx="5">
                  <c:v>2008</c:v>
                </c:pt>
                <c:pt idx="6">
                  <c:v>2009</c:v>
                </c:pt>
              </c:numCache>
            </c:numRef>
          </c:cat>
          <c:val>
            <c:numRef>
              <c:f>'treat. div+rich'!$AA$4:$AA$10</c:f>
              <c:numCache>
                <c:formatCode>General</c:formatCode>
                <c:ptCount val="7"/>
                <c:pt idx="0">
                  <c:v>795</c:v>
                </c:pt>
                <c:pt idx="1">
                  <c:v>439</c:v>
                </c:pt>
                <c:pt idx="2">
                  <c:v>612</c:v>
                </c:pt>
                <c:pt idx="3">
                  <c:v>554</c:v>
                </c:pt>
                <c:pt idx="4">
                  <c:v>609</c:v>
                </c:pt>
                <c:pt idx="5">
                  <c:v>323</c:v>
                </c:pt>
                <c:pt idx="6">
                  <c:v>413</c:v>
                </c:pt>
              </c:numCache>
            </c:numRef>
          </c:val>
        </c:ser>
        <c:marker val="1"/>
        <c:axId val="136365568"/>
        <c:axId val="136367104"/>
      </c:lineChart>
      <c:catAx>
        <c:axId val="136353664"/>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364032"/>
        <c:crosses val="autoZero"/>
        <c:auto val="1"/>
        <c:lblAlgn val="ctr"/>
        <c:lblOffset val="100"/>
        <c:tickLblSkip val="1"/>
        <c:tickMarkSkip val="1"/>
      </c:catAx>
      <c:valAx>
        <c:axId val="136364032"/>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353664"/>
        <c:crosses val="autoZero"/>
        <c:crossBetween val="between"/>
      </c:valAx>
      <c:catAx>
        <c:axId val="136365568"/>
        <c:scaling>
          <c:orientation val="minMax"/>
        </c:scaling>
        <c:delete val="1"/>
        <c:axPos val="b"/>
        <c:numFmt formatCode="General" sourceLinked="1"/>
        <c:tickLblPos val="none"/>
        <c:crossAx val="136367104"/>
        <c:crosses val="autoZero"/>
        <c:auto val="1"/>
        <c:lblAlgn val="ctr"/>
        <c:lblOffset val="100"/>
      </c:catAx>
      <c:valAx>
        <c:axId val="136367104"/>
        <c:scaling>
          <c:orientation val="minMax"/>
        </c:scaling>
        <c:axPos val="r"/>
        <c:numFmt formatCode="General"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365568"/>
        <c:crosses val="max"/>
        <c:crossBetween val="between"/>
      </c:valAx>
      <c:spPr>
        <a:noFill/>
        <a:ln w="3175">
          <a:solidFill>
            <a:srgbClr val="000000"/>
          </a:solid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1815585475316214E-2"/>
          <c:y val="6.3569721516439873E-2"/>
          <c:w val="0.87025755195533239"/>
          <c:h val="0.8264068545696136"/>
        </c:manualLayout>
      </c:layout>
      <c:lineChart>
        <c:grouping val="standard"/>
        <c:ser>
          <c:idx val="1"/>
          <c:order val="0"/>
          <c:tx>
            <c:strRef>
              <c:f>'treat. div+rich'!$L$3</c:f>
              <c:strCache>
                <c:ptCount val="1"/>
                <c:pt idx="0">
                  <c:v>c</c:v>
                </c:pt>
              </c:strCache>
            </c:strRef>
          </c:tx>
          <c:spPr>
            <a:ln w="19050">
              <a:solidFill>
                <a:srgbClr val="008000"/>
              </a:solidFill>
              <a:prstDash val="solid"/>
            </a:ln>
          </c:spPr>
          <c:marker>
            <c:symbol val="square"/>
            <c:size val="7"/>
            <c:spPr>
              <a:solidFill>
                <a:srgbClr val="008000"/>
              </a:solidFill>
              <a:ln>
                <a:solidFill>
                  <a:srgbClr val="008000"/>
                </a:solidFill>
                <a:prstDash val="solid"/>
              </a:ln>
            </c:spPr>
          </c:marker>
          <c:cat>
            <c:numRef>
              <c:f>'treat. div+rich'!$K$4:$K$10</c:f>
              <c:numCache>
                <c:formatCode>General</c:formatCode>
                <c:ptCount val="7"/>
                <c:pt idx="0">
                  <c:v>2003</c:v>
                </c:pt>
                <c:pt idx="1">
                  <c:v>2004</c:v>
                </c:pt>
                <c:pt idx="2">
                  <c:v>2005</c:v>
                </c:pt>
                <c:pt idx="3">
                  <c:v>2006</c:v>
                </c:pt>
                <c:pt idx="4">
                  <c:v>2007</c:v>
                </c:pt>
                <c:pt idx="5">
                  <c:v>2008</c:v>
                </c:pt>
                <c:pt idx="6">
                  <c:v>2009</c:v>
                </c:pt>
              </c:numCache>
            </c:numRef>
          </c:cat>
          <c:val>
            <c:numRef>
              <c:f>'treat. div+rich'!$L$4:$L$10</c:f>
              <c:numCache>
                <c:formatCode>General</c:formatCode>
                <c:ptCount val="7"/>
                <c:pt idx="0">
                  <c:v>2.7242000000000002</c:v>
                </c:pt>
                <c:pt idx="1">
                  <c:v>2.6486999999999998</c:v>
                </c:pt>
                <c:pt idx="2">
                  <c:v>2.4782999999999977</c:v>
                </c:pt>
                <c:pt idx="3">
                  <c:v>2.6046999999999998</c:v>
                </c:pt>
                <c:pt idx="4">
                  <c:v>2.3201999999999998</c:v>
                </c:pt>
                <c:pt idx="5">
                  <c:v>3.4929999999999977</c:v>
                </c:pt>
                <c:pt idx="6">
                  <c:v>2.7115166666666672</c:v>
                </c:pt>
              </c:numCache>
            </c:numRef>
          </c:val>
        </c:ser>
        <c:ser>
          <c:idx val="2"/>
          <c:order val="1"/>
          <c:tx>
            <c:strRef>
              <c:f>'treat. div+rich'!$N$3</c:f>
              <c:strCache>
                <c:ptCount val="1"/>
                <c:pt idx="0">
                  <c:v>d</c:v>
                </c:pt>
              </c:strCache>
            </c:strRef>
          </c:tx>
          <c:spPr>
            <a:ln w="19050">
              <a:solidFill>
                <a:srgbClr val="FF0000"/>
              </a:solidFill>
              <a:prstDash val="solid"/>
            </a:ln>
          </c:spPr>
          <c:marker>
            <c:symbol val="triangle"/>
            <c:size val="8"/>
            <c:spPr>
              <a:solidFill>
                <a:srgbClr val="FF0000"/>
              </a:solidFill>
              <a:ln>
                <a:solidFill>
                  <a:srgbClr val="FF0000"/>
                </a:solidFill>
                <a:prstDash val="solid"/>
              </a:ln>
            </c:spPr>
          </c:marker>
          <c:cat>
            <c:numRef>
              <c:f>'treat. div+rich'!$K$4:$K$10</c:f>
              <c:numCache>
                <c:formatCode>General</c:formatCode>
                <c:ptCount val="7"/>
                <c:pt idx="0">
                  <c:v>2003</c:v>
                </c:pt>
                <c:pt idx="1">
                  <c:v>2004</c:v>
                </c:pt>
                <c:pt idx="2">
                  <c:v>2005</c:v>
                </c:pt>
                <c:pt idx="3">
                  <c:v>2006</c:v>
                </c:pt>
                <c:pt idx="4">
                  <c:v>2007</c:v>
                </c:pt>
                <c:pt idx="5">
                  <c:v>2008</c:v>
                </c:pt>
                <c:pt idx="6">
                  <c:v>2009</c:v>
                </c:pt>
              </c:numCache>
            </c:numRef>
          </c:cat>
          <c:val>
            <c:numRef>
              <c:f>'treat. div+rich'!$N$4:$N$10</c:f>
              <c:numCache>
                <c:formatCode>General</c:formatCode>
                <c:ptCount val="7"/>
                <c:pt idx="0">
                  <c:v>2.7383000000000002</c:v>
                </c:pt>
                <c:pt idx="1">
                  <c:v>2.4865999999999997</c:v>
                </c:pt>
                <c:pt idx="2">
                  <c:v>2.4825999999999997</c:v>
                </c:pt>
                <c:pt idx="3">
                  <c:v>2.6254</c:v>
                </c:pt>
                <c:pt idx="4">
                  <c:v>2.4293</c:v>
                </c:pt>
                <c:pt idx="5">
                  <c:v>3.5401666700000001</c:v>
                </c:pt>
                <c:pt idx="6">
                  <c:v>2.7170611116666672</c:v>
                </c:pt>
              </c:numCache>
            </c:numRef>
          </c:val>
        </c:ser>
        <c:ser>
          <c:idx val="3"/>
          <c:order val="2"/>
          <c:tx>
            <c:strRef>
              <c:f>'treat. div+rich'!$P$3</c:f>
              <c:strCache>
                <c:ptCount val="1"/>
                <c:pt idx="0">
                  <c:v>i</c:v>
                </c:pt>
              </c:strCache>
            </c:strRef>
          </c:tx>
          <c:spPr>
            <a:ln w="19050">
              <a:solidFill>
                <a:srgbClr val="0000FF"/>
              </a:solidFill>
              <a:prstDash val="solid"/>
            </a:ln>
          </c:spPr>
          <c:marker>
            <c:symbol val="x"/>
            <c:size val="8"/>
            <c:spPr>
              <a:solidFill>
                <a:srgbClr val="0000FF"/>
              </a:solidFill>
              <a:ln>
                <a:solidFill>
                  <a:srgbClr val="0000FF"/>
                </a:solidFill>
                <a:prstDash val="solid"/>
              </a:ln>
            </c:spPr>
          </c:marker>
          <c:cat>
            <c:numRef>
              <c:f>'treat. div+rich'!$K$4:$K$10</c:f>
              <c:numCache>
                <c:formatCode>General</c:formatCode>
                <c:ptCount val="7"/>
                <c:pt idx="0">
                  <c:v>2003</c:v>
                </c:pt>
                <c:pt idx="1">
                  <c:v>2004</c:v>
                </c:pt>
                <c:pt idx="2">
                  <c:v>2005</c:v>
                </c:pt>
                <c:pt idx="3">
                  <c:v>2006</c:v>
                </c:pt>
                <c:pt idx="4">
                  <c:v>2007</c:v>
                </c:pt>
                <c:pt idx="5">
                  <c:v>2008</c:v>
                </c:pt>
                <c:pt idx="6">
                  <c:v>2009</c:v>
                </c:pt>
              </c:numCache>
            </c:numRef>
          </c:cat>
          <c:val>
            <c:numRef>
              <c:f>'treat. div+rich'!$P$4:$P$10</c:f>
              <c:numCache>
                <c:formatCode>General</c:formatCode>
                <c:ptCount val="7"/>
                <c:pt idx="0">
                  <c:v>2.6947000000000001</c:v>
                </c:pt>
                <c:pt idx="1">
                  <c:v>2.5957999999999997</c:v>
                </c:pt>
                <c:pt idx="2">
                  <c:v>2.5909</c:v>
                </c:pt>
                <c:pt idx="3">
                  <c:v>2.5725999999999987</c:v>
                </c:pt>
                <c:pt idx="4">
                  <c:v>2.1473000000000084</c:v>
                </c:pt>
                <c:pt idx="5">
                  <c:v>3.9289999999999998</c:v>
                </c:pt>
                <c:pt idx="6">
                  <c:v>2.7550499999999967</c:v>
                </c:pt>
              </c:numCache>
            </c:numRef>
          </c:val>
        </c:ser>
        <c:marker val="1"/>
        <c:axId val="136266880"/>
        <c:axId val="136268800"/>
      </c:lineChart>
      <c:lineChart>
        <c:grouping val="standard"/>
        <c:ser>
          <c:idx val="4"/>
          <c:order val="3"/>
          <c:tx>
            <c:strRef>
              <c:f>'treat. div+rich'!$R$3</c:f>
              <c:strCache>
                <c:ptCount val="1"/>
                <c:pt idx="0">
                  <c:v>rain</c:v>
                </c:pt>
              </c:strCache>
            </c:strRef>
          </c:tx>
          <c:spPr>
            <a:ln w="19050">
              <a:solidFill>
                <a:schemeClr val="tx1"/>
              </a:solidFill>
              <a:prstDash val="sysDash"/>
            </a:ln>
          </c:spPr>
          <c:marker>
            <c:symbol val="square"/>
            <c:size val="8"/>
            <c:spPr>
              <a:solidFill>
                <a:schemeClr val="tx1"/>
              </a:solidFill>
              <a:ln>
                <a:solidFill>
                  <a:schemeClr val="tx1"/>
                </a:solidFill>
                <a:prstDash val="solid"/>
              </a:ln>
            </c:spPr>
          </c:marker>
          <c:cat>
            <c:numRef>
              <c:f>'treat. div+rich'!$K$4:$K$10</c:f>
              <c:numCache>
                <c:formatCode>General</c:formatCode>
                <c:ptCount val="7"/>
                <c:pt idx="0">
                  <c:v>2003</c:v>
                </c:pt>
                <c:pt idx="1">
                  <c:v>2004</c:v>
                </c:pt>
                <c:pt idx="2">
                  <c:v>2005</c:v>
                </c:pt>
                <c:pt idx="3">
                  <c:v>2006</c:v>
                </c:pt>
                <c:pt idx="4">
                  <c:v>2007</c:v>
                </c:pt>
                <c:pt idx="5">
                  <c:v>2008</c:v>
                </c:pt>
                <c:pt idx="6">
                  <c:v>2009</c:v>
                </c:pt>
              </c:numCache>
            </c:numRef>
          </c:cat>
          <c:val>
            <c:numRef>
              <c:f>'treat. div+rich'!$R$4:$R$10</c:f>
              <c:numCache>
                <c:formatCode>General</c:formatCode>
                <c:ptCount val="7"/>
                <c:pt idx="0">
                  <c:v>795</c:v>
                </c:pt>
                <c:pt idx="1">
                  <c:v>439</c:v>
                </c:pt>
                <c:pt idx="2">
                  <c:v>612</c:v>
                </c:pt>
                <c:pt idx="3">
                  <c:v>554</c:v>
                </c:pt>
                <c:pt idx="4">
                  <c:v>609</c:v>
                </c:pt>
                <c:pt idx="5">
                  <c:v>323</c:v>
                </c:pt>
                <c:pt idx="6">
                  <c:v>413</c:v>
                </c:pt>
              </c:numCache>
            </c:numRef>
          </c:val>
        </c:ser>
        <c:marker val="1"/>
        <c:axId val="136291072"/>
        <c:axId val="136292608"/>
      </c:lineChart>
      <c:catAx>
        <c:axId val="136266880"/>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268800"/>
        <c:crosses val="autoZero"/>
        <c:auto val="1"/>
        <c:lblAlgn val="ctr"/>
        <c:lblOffset val="100"/>
        <c:tickLblSkip val="1"/>
        <c:tickMarkSkip val="1"/>
      </c:catAx>
      <c:valAx>
        <c:axId val="136268800"/>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266880"/>
        <c:crosses val="autoZero"/>
        <c:crossBetween val="between"/>
      </c:valAx>
      <c:catAx>
        <c:axId val="136291072"/>
        <c:scaling>
          <c:orientation val="minMax"/>
        </c:scaling>
        <c:delete val="1"/>
        <c:axPos val="b"/>
        <c:numFmt formatCode="General" sourceLinked="1"/>
        <c:tickLblPos val="none"/>
        <c:crossAx val="136292608"/>
        <c:crosses val="autoZero"/>
        <c:auto val="1"/>
        <c:lblAlgn val="ctr"/>
        <c:lblOffset val="100"/>
      </c:catAx>
      <c:valAx>
        <c:axId val="136292608"/>
        <c:scaling>
          <c:orientation val="minMax"/>
        </c:scaling>
        <c:axPos val="r"/>
        <c:numFmt formatCode="General"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291072"/>
        <c:crosses val="max"/>
        <c:crossBetween val="between"/>
      </c:valAx>
      <c:spPr>
        <a:noFill/>
        <a:ln w="3175">
          <a:solidFill>
            <a:srgbClr val="000000"/>
          </a:solid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4.8551611587107302E-2"/>
          <c:y val="6.3569682151589313E-2"/>
          <c:w val="0.88535343118829868"/>
          <c:h val="0.8264068545696136"/>
        </c:manualLayout>
      </c:layout>
      <c:lineChart>
        <c:grouping val="standard"/>
        <c:ser>
          <c:idx val="1"/>
          <c:order val="0"/>
          <c:tx>
            <c:strRef>
              <c:f>'treat. div+rich'!$U$3</c:f>
              <c:strCache>
                <c:ptCount val="1"/>
                <c:pt idx="0">
                  <c:v>c</c:v>
                </c:pt>
              </c:strCache>
            </c:strRef>
          </c:tx>
          <c:spPr>
            <a:ln w="19050">
              <a:solidFill>
                <a:srgbClr val="008000"/>
              </a:solidFill>
              <a:prstDash val="solid"/>
            </a:ln>
          </c:spPr>
          <c:marker>
            <c:symbol val="square"/>
            <c:size val="8"/>
            <c:spPr>
              <a:solidFill>
                <a:srgbClr val="008000"/>
              </a:solidFill>
              <a:ln>
                <a:solidFill>
                  <a:srgbClr val="008000"/>
                </a:solidFill>
                <a:prstDash val="solid"/>
              </a:ln>
            </c:spPr>
          </c:marker>
          <c:errBars>
            <c:errDir val="y"/>
            <c:errBarType val="both"/>
            <c:errValType val="cust"/>
            <c:plus>
              <c:numRef>
                <c:f>'treat. div+rich'!$V$4:$V$10</c:f>
                <c:numCache>
                  <c:formatCode>General</c:formatCode>
                  <c:ptCount val="7"/>
                  <c:pt idx="0">
                    <c:v>1.0934146299999998</c:v>
                  </c:pt>
                  <c:pt idx="1">
                    <c:v>2.6121510899999998</c:v>
                  </c:pt>
                  <c:pt idx="2">
                    <c:v>1.6679994699999998</c:v>
                  </c:pt>
                  <c:pt idx="3">
                    <c:v>1.26885775</c:v>
                  </c:pt>
                  <c:pt idx="4">
                    <c:v>1.38242942</c:v>
                  </c:pt>
                  <c:pt idx="5">
                    <c:v>2.0110804199999968</c:v>
                  </c:pt>
                  <c:pt idx="6">
                    <c:v>1.6726554633333408</c:v>
                  </c:pt>
                </c:numCache>
              </c:numRef>
            </c:plus>
            <c:minus>
              <c:numRef>
                <c:f>'treat. div+rich'!$V$4:$V$10</c:f>
                <c:numCache>
                  <c:formatCode>General</c:formatCode>
                  <c:ptCount val="7"/>
                  <c:pt idx="0">
                    <c:v>1.0934146299999998</c:v>
                  </c:pt>
                  <c:pt idx="1">
                    <c:v>2.6121510899999998</c:v>
                  </c:pt>
                  <c:pt idx="2">
                    <c:v>1.6679994699999998</c:v>
                  </c:pt>
                  <c:pt idx="3">
                    <c:v>1.26885775</c:v>
                  </c:pt>
                  <c:pt idx="4">
                    <c:v>1.38242942</c:v>
                  </c:pt>
                  <c:pt idx="5">
                    <c:v>2.0110804199999968</c:v>
                  </c:pt>
                  <c:pt idx="6">
                    <c:v>1.6726554633333408</c:v>
                  </c:pt>
                </c:numCache>
              </c:numRef>
            </c:minus>
            <c:spPr>
              <a:ln w="12700">
                <a:solidFill>
                  <a:srgbClr val="000000"/>
                </a:solidFill>
                <a:prstDash val="solid"/>
              </a:ln>
            </c:spPr>
          </c:errBars>
          <c:cat>
            <c:numRef>
              <c:f>'treat. div+rich'!$T$4:$T$10</c:f>
              <c:numCache>
                <c:formatCode>General</c:formatCode>
                <c:ptCount val="7"/>
                <c:pt idx="0">
                  <c:v>2003</c:v>
                </c:pt>
                <c:pt idx="1">
                  <c:v>2004</c:v>
                </c:pt>
                <c:pt idx="2">
                  <c:v>2005</c:v>
                </c:pt>
                <c:pt idx="3">
                  <c:v>2006</c:v>
                </c:pt>
                <c:pt idx="4">
                  <c:v>2007</c:v>
                </c:pt>
                <c:pt idx="5">
                  <c:v>2008</c:v>
                </c:pt>
                <c:pt idx="6">
                  <c:v>2009</c:v>
                </c:pt>
              </c:numCache>
            </c:numRef>
          </c:cat>
          <c:val>
            <c:numRef>
              <c:f>'treat. div+rich'!$U$4:$U$10</c:f>
              <c:numCache>
                <c:formatCode>General</c:formatCode>
                <c:ptCount val="7"/>
                <c:pt idx="0">
                  <c:v>35.800000000000004</c:v>
                </c:pt>
                <c:pt idx="1">
                  <c:v>32.300000000000004</c:v>
                </c:pt>
                <c:pt idx="2">
                  <c:v>29.6</c:v>
                </c:pt>
                <c:pt idx="3">
                  <c:v>26.9</c:v>
                </c:pt>
                <c:pt idx="4">
                  <c:v>22</c:v>
                </c:pt>
                <c:pt idx="5">
                  <c:v>20.3333333</c:v>
                </c:pt>
                <c:pt idx="6">
                  <c:v>27.822222216666589</c:v>
                </c:pt>
              </c:numCache>
            </c:numRef>
          </c:val>
        </c:ser>
        <c:ser>
          <c:idx val="2"/>
          <c:order val="1"/>
          <c:tx>
            <c:strRef>
              <c:f>'treat. div+rich'!$W$3</c:f>
              <c:strCache>
                <c:ptCount val="1"/>
                <c:pt idx="0">
                  <c:v>d</c:v>
                </c:pt>
              </c:strCache>
            </c:strRef>
          </c:tx>
          <c:spPr>
            <a:ln w="19050">
              <a:solidFill>
                <a:srgbClr val="FF0000"/>
              </a:solidFill>
              <a:prstDash val="solid"/>
            </a:ln>
          </c:spPr>
          <c:marker>
            <c:symbol val="triangle"/>
            <c:size val="8"/>
            <c:spPr>
              <a:solidFill>
                <a:srgbClr val="FF0000"/>
              </a:solidFill>
              <a:ln>
                <a:solidFill>
                  <a:srgbClr val="FF0000"/>
                </a:solidFill>
                <a:prstDash val="solid"/>
              </a:ln>
            </c:spPr>
          </c:marker>
          <c:errBars>
            <c:errDir val="y"/>
            <c:errBarType val="both"/>
            <c:errValType val="cust"/>
            <c:plus>
              <c:numRef>
                <c:f>'treat. div+rich'!$X$4:$X$10</c:f>
                <c:numCache>
                  <c:formatCode>General</c:formatCode>
                  <c:ptCount val="7"/>
                  <c:pt idx="0">
                    <c:v>1.9891371700000047</c:v>
                  </c:pt>
                  <c:pt idx="1">
                    <c:v>1.7499206299999948</c:v>
                  </c:pt>
                  <c:pt idx="2">
                    <c:v>1.4742229600000001</c:v>
                  </c:pt>
                  <c:pt idx="3">
                    <c:v>1.8454147399999998</c:v>
                  </c:pt>
                  <c:pt idx="4">
                    <c:v>1.7767010599999957</c:v>
                  </c:pt>
                  <c:pt idx="5">
                    <c:v>1.6003471800000046</c:v>
                  </c:pt>
                  <c:pt idx="6">
                    <c:v>1.7392906233333332</c:v>
                  </c:pt>
                </c:numCache>
              </c:numRef>
            </c:plus>
            <c:minus>
              <c:numRef>
                <c:f>'treat. div+rich'!$X$4:$X$10</c:f>
                <c:numCache>
                  <c:formatCode>General</c:formatCode>
                  <c:ptCount val="7"/>
                  <c:pt idx="0">
                    <c:v>1.9891371700000047</c:v>
                  </c:pt>
                  <c:pt idx="1">
                    <c:v>1.7499206299999948</c:v>
                  </c:pt>
                  <c:pt idx="2">
                    <c:v>1.4742229600000001</c:v>
                  </c:pt>
                  <c:pt idx="3">
                    <c:v>1.8454147399999998</c:v>
                  </c:pt>
                  <c:pt idx="4">
                    <c:v>1.7767010599999957</c:v>
                  </c:pt>
                  <c:pt idx="5">
                    <c:v>1.6003471800000046</c:v>
                  </c:pt>
                  <c:pt idx="6">
                    <c:v>1.7392906233333332</c:v>
                  </c:pt>
                </c:numCache>
              </c:numRef>
            </c:minus>
            <c:spPr>
              <a:ln w="12700">
                <a:solidFill>
                  <a:srgbClr val="000000"/>
                </a:solidFill>
                <a:prstDash val="solid"/>
              </a:ln>
            </c:spPr>
          </c:errBars>
          <c:cat>
            <c:numRef>
              <c:f>'treat. div+rich'!$T$4:$T$10</c:f>
              <c:numCache>
                <c:formatCode>General</c:formatCode>
                <c:ptCount val="7"/>
                <c:pt idx="0">
                  <c:v>2003</c:v>
                </c:pt>
                <c:pt idx="1">
                  <c:v>2004</c:v>
                </c:pt>
                <c:pt idx="2">
                  <c:v>2005</c:v>
                </c:pt>
                <c:pt idx="3">
                  <c:v>2006</c:v>
                </c:pt>
                <c:pt idx="4">
                  <c:v>2007</c:v>
                </c:pt>
                <c:pt idx="5">
                  <c:v>2008</c:v>
                </c:pt>
                <c:pt idx="6">
                  <c:v>2009</c:v>
                </c:pt>
              </c:numCache>
            </c:numRef>
          </c:cat>
          <c:val>
            <c:numRef>
              <c:f>'treat. div+rich'!$W$4:$W$10</c:f>
              <c:numCache>
                <c:formatCode>General</c:formatCode>
                <c:ptCount val="7"/>
                <c:pt idx="0">
                  <c:v>32.700000000000003</c:v>
                </c:pt>
                <c:pt idx="1">
                  <c:v>30.8</c:v>
                </c:pt>
                <c:pt idx="2">
                  <c:v>27.8</c:v>
                </c:pt>
                <c:pt idx="3">
                  <c:v>26.5</c:v>
                </c:pt>
                <c:pt idx="4">
                  <c:v>21.3</c:v>
                </c:pt>
                <c:pt idx="5">
                  <c:v>24.1666667</c:v>
                </c:pt>
                <c:pt idx="6">
                  <c:v>27.21111111666675</c:v>
                </c:pt>
              </c:numCache>
            </c:numRef>
          </c:val>
        </c:ser>
        <c:ser>
          <c:idx val="3"/>
          <c:order val="2"/>
          <c:tx>
            <c:strRef>
              <c:f>'treat. div+rich'!$Y$3</c:f>
              <c:strCache>
                <c:ptCount val="1"/>
                <c:pt idx="0">
                  <c:v>i</c:v>
                </c:pt>
              </c:strCache>
            </c:strRef>
          </c:tx>
          <c:spPr>
            <a:ln w="19050">
              <a:solidFill>
                <a:srgbClr val="0000FF"/>
              </a:solidFill>
              <a:prstDash val="solid"/>
            </a:ln>
          </c:spPr>
          <c:marker>
            <c:symbol val="x"/>
            <c:size val="8"/>
            <c:spPr>
              <a:solidFill>
                <a:srgbClr val="0000FF"/>
              </a:solidFill>
              <a:ln>
                <a:solidFill>
                  <a:srgbClr val="0000FF"/>
                </a:solidFill>
                <a:prstDash val="solid"/>
              </a:ln>
            </c:spPr>
          </c:marker>
          <c:errBars>
            <c:errDir val="y"/>
            <c:errBarType val="both"/>
            <c:errValType val="cust"/>
            <c:plus>
              <c:numRef>
                <c:f>'treat. div+rich'!$Z$4:$Z$10</c:f>
                <c:numCache>
                  <c:formatCode>General</c:formatCode>
                  <c:ptCount val="7"/>
                  <c:pt idx="0">
                    <c:v>2.0947023099999997</c:v>
                  </c:pt>
                  <c:pt idx="1">
                    <c:v>1.7320508100000001</c:v>
                  </c:pt>
                  <c:pt idx="2">
                    <c:v>2.3497044699999998</c:v>
                  </c:pt>
                  <c:pt idx="3">
                    <c:v>1.0974718399999999</c:v>
                  </c:pt>
                  <c:pt idx="4">
                    <c:v>1.2333333299999998</c:v>
                  </c:pt>
                  <c:pt idx="5">
                    <c:v>2.10818511</c:v>
                  </c:pt>
                  <c:pt idx="6">
                    <c:v>1.7692413116666668</c:v>
                  </c:pt>
                </c:numCache>
              </c:numRef>
            </c:plus>
            <c:minus>
              <c:numRef>
                <c:f>'treat. div+rich'!$Z$4:$Z$10</c:f>
                <c:numCache>
                  <c:formatCode>General</c:formatCode>
                  <c:ptCount val="7"/>
                  <c:pt idx="0">
                    <c:v>2.0947023099999997</c:v>
                  </c:pt>
                  <c:pt idx="1">
                    <c:v>1.7320508100000001</c:v>
                  </c:pt>
                  <c:pt idx="2">
                    <c:v>2.3497044699999998</c:v>
                  </c:pt>
                  <c:pt idx="3">
                    <c:v>1.0974718399999999</c:v>
                  </c:pt>
                  <c:pt idx="4">
                    <c:v>1.2333333299999998</c:v>
                  </c:pt>
                  <c:pt idx="5">
                    <c:v>2.10818511</c:v>
                  </c:pt>
                  <c:pt idx="6">
                    <c:v>1.7692413116666668</c:v>
                  </c:pt>
                </c:numCache>
              </c:numRef>
            </c:minus>
            <c:spPr>
              <a:ln w="12700">
                <a:solidFill>
                  <a:srgbClr val="000000"/>
                </a:solidFill>
                <a:prstDash val="solid"/>
              </a:ln>
            </c:spPr>
          </c:errBars>
          <c:cat>
            <c:numRef>
              <c:f>'treat. div+rich'!$T$4:$T$10</c:f>
              <c:numCache>
                <c:formatCode>General</c:formatCode>
                <c:ptCount val="7"/>
                <c:pt idx="0">
                  <c:v>2003</c:v>
                </c:pt>
                <c:pt idx="1">
                  <c:v>2004</c:v>
                </c:pt>
                <c:pt idx="2">
                  <c:v>2005</c:v>
                </c:pt>
                <c:pt idx="3">
                  <c:v>2006</c:v>
                </c:pt>
                <c:pt idx="4">
                  <c:v>2007</c:v>
                </c:pt>
                <c:pt idx="5">
                  <c:v>2008</c:v>
                </c:pt>
                <c:pt idx="6">
                  <c:v>2009</c:v>
                </c:pt>
              </c:numCache>
            </c:numRef>
          </c:cat>
          <c:val>
            <c:numRef>
              <c:f>'treat. div+rich'!$Y$4:$Y$10</c:f>
              <c:numCache>
                <c:formatCode>General</c:formatCode>
                <c:ptCount val="7"/>
                <c:pt idx="0">
                  <c:v>36.1</c:v>
                </c:pt>
                <c:pt idx="1">
                  <c:v>31</c:v>
                </c:pt>
                <c:pt idx="2">
                  <c:v>30.1</c:v>
                </c:pt>
                <c:pt idx="3">
                  <c:v>25.4</c:v>
                </c:pt>
                <c:pt idx="4">
                  <c:v>21.1</c:v>
                </c:pt>
                <c:pt idx="5">
                  <c:v>30.6666667</c:v>
                </c:pt>
                <c:pt idx="6">
                  <c:v>29.061111116666691</c:v>
                </c:pt>
              </c:numCache>
            </c:numRef>
          </c:val>
        </c:ser>
        <c:marker val="1"/>
        <c:axId val="136492928"/>
        <c:axId val="136507392"/>
      </c:lineChart>
      <c:lineChart>
        <c:grouping val="standard"/>
        <c:ser>
          <c:idx val="4"/>
          <c:order val="3"/>
          <c:tx>
            <c:strRef>
              <c:f>'treat. div+rich'!$AA$3</c:f>
              <c:strCache>
                <c:ptCount val="1"/>
                <c:pt idx="0">
                  <c:v>rain</c:v>
                </c:pt>
              </c:strCache>
            </c:strRef>
          </c:tx>
          <c:spPr>
            <a:ln w="19050">
              <a:solidFill>
                <a:schemeClr val="tx1"/>
              </a:solidFill>
              <a:prstDash val="sysDash"/>
            </a:ln>
          </c:spPr>
          <c:marker>
            <c:symbol val="star"/>
            <c:size val="8"/>
            <c:spPr>
              <a:solidFill>
                <a:schemeClr val="tx1"/>
              </a:solidFill>
              <a:ln>
                <a:solidFill>
                  <a:schemeClr val="tx1"/>
                </a:solidFill>
                <a:prstDash val="solid"/>
              </a:ln>
            </c:spPr>
          </c:marker>
          <c:cat>
            <c:numRef>
              <c:f>'treat. div+rich'!$T$4:$T$10</c:f>
              <c:numCache>
                <c:formatCode>General</c:formatCode>
                <c:ptCount val="7"/>
                <c:pt idx="0">
                  <c:v>2003</c:v>
                </c:pt>
                <c:pt idx="1">
                  <c:v>2004</c:v>
                </c:pt>
                <c:pt idx="2">
                  <c:v>2005</c:v>
                </c:pt>
                <c:pt idx="3">
                  <c:v>2006</c:v>
                </c:pt>
                <c:pt idx="4">
                  <c:v>2007</c:v>
                </c:pt>
                <c:pt idx="5">
                  <c:v>2008</c:v>
                </c:pt>
                <c:pt idx="6">
                  <c:v>2009</c:v>
                </c:pt>
              </c:numCache>
            </c:numRef>
          </c:cat>
          <c:val>
            <c:numRef>
              <c:f>'treat. div+rich'!$AA$4:$AA$10</c:f>
              <c:numCache>
                <c:formatCode>General</c:formatCode>
                <c:ptCount val="7"/>
                <c:pt idx="0">
                  <c:v>795</c:v>
                </c:pt>
                <c:pt idx="1">
                  <c:v>439</c:v>
                </c:pt>
                <c:pt idx="2">
                  <c:v>612</c:v>
                </c:pt>
                <c:pt idx="3">
                  <c:v>554</c:v>
                </c:pt>
                <c:pt idx="4">
                  <c:v>609</c:v>
                </c:pt>
                <c:pt idx="5">
                  <c:v>323</c:v>
                </c:pt>
                <c:pt idx="6">
                  <c:v>413</c:v>
                </c:pt>
              </c:numCache>
            </c:numRef>
          </c:val>
        </c:ser>
        <c:marker val="1"/>
        <c:axId val="136508928"/>
        <c:axId val="136510464"/>
      </c:lineChart>
      <c:catAx>
        <c:axId val="136492928"/>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507392"/>
        <c:crosses val="autoZero"/>
        <c:auto val="1"/>
        <c:lblAlgn val="ctr"/>
        <c:lblOffset val="100"/>
        <c:tickLblSkip val="1"/>
        <c:tickMarkSkip val="1"/>
      </c:catAx>
      <c:valAx>
        <c:axId val="136507392"/>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492928"/>
        <c:crosses val="autoZero"/>
        <c:crossBetween val="between"/>
      </c:valAx>
      <c:catAx>
        <c:axId val="136508928"/>
        <c:scaling>
          <c:orientation val="minMax"/>
        </c:scaling>
        <c:delete val="1"/>
        <c:axPos val="b"/>
        <c:numFmt formatCode="General" sourceLinked="1"/>
        <c:tickLblPos val="none"/>
        <c:crossAx val="136510464"/>
        <c:crosses val="autoZero"/>
        <c:auto val="1"/>
        <c:lblAlgn val="ctr"/>
        <c:lblOffset val="100"/>
      </c:catAx>
      <c:valAx>
        <c:axId val="136510464"/>
        <c:scaling>
          <c:orientation val="minMax"/>
        </c:scaling>
        <c:axPos val="r"/>
        <c:numFmt formatCode="General"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6508928"/>
        <c:crosses val="max"/>
        <c:crossBetween val="between"/>
      </c:valAx>
      <c:spPr>
        <a:noFill/>
        <a:ln w="3175">
          <a:solidFill>
            <a:srgbClr val="000000"/>
          </a:solid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5.1815585475316214E-2"/>
          <c:y val="6.3569721516439873E-2"/>
          <c:w val="0.87025755195533239"/>
          <c:h val="0.8264068545696136"/>
        </c:manualLayout>
      </c:layout>
      <c:lineChart>
        <c:grouping val="standard"/>
        <c:ser>
          <c:idx val="1"/>
          <c:order val="0"/>
          <c:tx>
            <c:strRef>
              <c:f>'treat. div+rich'!$L$3</c:f>
              <c:strCache>
                <c:ptCount val="1"/>
                <c:pt idx="0">
                  <c:v>c</c:v>
                </c:pt>
              </c:strCache>
            </c:strRef>
          </c:tx>
          <c:spPr>
            <a:ln w="19050">
              <a:solidFill>
                <a:srgbClr val="008000"/>
              </a:solidFill>
              <a:prstDash val="solid"/>
            </a:ln>
          </c:spPr>
          <c:marker>
            <c:symbol val="square"/>
            <c:size val="7"/>
            <c:spPr>
              <a:solidFill>
                <a:srgbClr val="008000"/>
              </a:solidFill>
              <a:ln>
                <a:solidFill>
                  <a:srgbClr val="008000"/>
                </a:solidFill>
                <a:prstDash val="solid"/>
              </a:ln>
            </c:spPr>
          </c:marker>
          <c:cat>
            <c:numRef>
              <c:f>'treat. div+rich'!$K$4:$K$10</c:f>
              <c:numCache>
                <c:formatCode>General</c:formatCode>
                <c:ptCount val="7"/>
                <c:pt idx="0">
                  <c:v>2003</c:v>
                </c:pt>
                <c:pt idx="1">
                  <c:v>2004</c:v>
                </c:pt>
                <c:pt idx="2">
                  <c:v>2005</c:v>
                </c:pt>
                <c:pt idx="3">
                  <c:v>2006</c:v>
                </c:pt>
                <c:pt idx="4">
                  <c:v>2007</c:v>
                </c:pt>
                <c:pt idx="5">
                  <c:v>2008</c:v>
                </c:pt>
                <c:pt idx="6">
                  <c:v>2009</c:v>
                </c:pt>
              </c:numCache>
            </c:numRef>
          </c:cat>
          <c:val>
            <c:numRef>
              <c:f>'treat. div+rich'!$L$4:$L$10</c:f>
              <c:numCache>
                <c:formatCode>General</c:formatCode>
                <c:ptCount val="7"/>
                <c:pt idx="0">
                  <c:v>2.7242000000000002</c:v>
                </c:pt>
                <c:pt idx="1">
                  <c:v>2.6486999999999998</c:v>
                </c:pt>
                <c:pt idx="2">
                  <c:v>2.4782999999999977</c:v>
                </c:pt>
                <c:pt idx="3">
                  <c:v>2.6046999999999998</c:v>
                </c:pt>
                <c:pt idx="4">
                  <c:v>2.3201999999999998</c:v>
                </c:pt>
                <c:pt idx="5">
                  <c:v>3.4929999999999977</c:v>
                </c:pt>
                <c:pt idx="6">
                  <c:v>2.7115166666666672</c:v>
                </c:pt>
              </c:numCache>
            </c:numRef>
          </c:val>
        </c:ser>
        <c:ser>
          <c:idx val="2"/>
          <c:order val="1"/>
          <c:tx>
            <c:strRef>
              <c:f>'treat. div+rich'!$N$3</c:f>
              <c:strCache>
                <c:ptCount val="1"/>
                <c:pt idx="0">
                  <c:v>d</c:v>
                </c:pt>
              </c:strCache>
            </c:strRef>
          </c:tx>
          <c:spPr>
            <a:ln w="19050">
              <a:solidFill>
                <a:srgbClr val="FF0000"/>
              </a:solidFill>
              <a:prstDash val="solid"/>
            </a:ln>
          </c:spPr>
          <c:marker>
            <c:symbol val="triangle"/>
            <c:size val="8"/>
            <c:spPr>
              <a:solidFill>
                <a:srgbClr val="FF0000"/>
              </a:solidFill>
              <a:ln>
                <a:solidFill>
                  <a:srgbClr val="FF0000"/>
                </a:solidFill>
                <a:prstDash val="solid"/>
              </a:ln>
            </c:spPr>
          </c:marker>
          <c:cat>
            <c:numRef>
              <c:f>'treat. div+rich'!$K$4:$K$10</c:f>
              <c:numCache>
                <c:formatCode>General</c:formatCode>
                <c:ptCount val="7"/>
                <c:pt idx="0">
                  <c:v>2003</c:v>
                </c:pt>
                <c:pt idx="1">
                  <c:v>2004</c:v>
                </c:pt>
                <c:pt idx="2">
                  <c:v>2005</c:v>
                </c:pt>
                <c:pt idx="3">
                  <c:v>2006</c:v>
                </c:pt>
                <c:pt idx="4">
                  <c:v>2007</c:v>
                </c:pt>
                <c:pt idx="5">
                  <c:v>2008</c:v>
                </c:pt>
                <c:pt idx="6">
                  <c:v>2009</c:v>
                </c:pt>
              </c:numCache>
            </c:numRef>
          </c:cat>
          <c:val>
            <c:numRef>
              <c:f>'treat. div+rich'!$N$4:$N$10</c:f>
              <c:numCache>
                <c:formatCode>General</c:formatCode>
                <c:ptCount val="7"/>
                <c:pt idx="0">
                  <c:v>2.7383000000000002</c:v>
                </c:pt>
                <c:pt idx="1">
                  <c:v>2.4865999999999997</c:v>
                </c:pt>
                <c:pt idx="2">
                  <c:v>2.4825999999999997</c:v>
                </c:pt>
                <c:pt idx="3">
                  <c:v>2.6254</c:v>
                </c:pt>
                <c:pt idx="4">
                  <c:v>2.4293</c:v>
                </c:pt>
                <c:pt idx="5">
                  <c:v>3.5401666700000001</c:v>
                </c:pt>
                <c:pt idx="6">
                  <c:v>2.7170611116666672</c:v>
                </c:pt>
              </c:numCache>
            </c:numRef>
          </c:val>
        </c:ser>
        <c:ser>
          <c:idx val="3"/>
          <c:order val="2"/>
          <c:tx>
            <c:strRef>
              <c:f>'treat. div+rich'!$P$3</c:f>
              <c:strCache>
                <c:ptCount val="1"/>
                <c:pt idx="0">
                  <c:v>i</c:v>
                </c:pt>
              </c:strCache>
            </c:strRef>
          </c:tx>
          <c:spPr>
            <a:ln w="19050">
              <a:solidFill>
                <a:srgbClr val="0000FF"/>
              </a:solidFill>
              <a:prstDash val="solid"/>
            </a:ln>
          </c:spPr>
          <c:marker>
            <c:symbol val="x"/>
            <c:size val="8"/>
            <c:spPr>
              <a:solidFill>
                <a:srgbClr val="0000FF"/>
              </a:solidFill>
              <a:ln>
                <a:solidFill>
                  <a:srgbClr val="0000FF"/>
                </a:solidFill>
                <a:prstDash val="solid"/>
              </a:ln>
            </c:spPr>
          </c:marker>
          <c:cat>
            <c:numRef>
              <c:f>'treat. div+rich'!$K$4:$K$10</c:f>
              <c:numCache>
                <c:formatCode>General</c:formatCode>
                <c:ptCount val="7"/>
                <c:pt idx="0">
                  <c:v>2003</c:v>
                </c:pt>
                <c:pt idx="1">
                  <c:v>2004</c:v>
                </c:pt>
                <c:pt idx="2">
                  <c:v>2005</c:v>
                </c:pt>
                <c:pt idx="3">
                  <c:v>2006</c:v>
                </c:pt>
                <c:pt idx="4">
                  <c:v>2007</c:v>
                </c:pt>
                <c:pt idx="5">
                  <c:v>2008</c:v>
                </c:pt>
                <c:pt idx="6">
                  <c:v>2009</c:v>
                </c:pt>
              </c:numCache>
            </c:numRef>
          </c:cat>
          <c:val>
            <c:numRef>
              <c:f>'treat. div+rich'!$P$4:$P$10</c:f>
              <c:numCache>
                <c:formatCode>General</c:formatCode>
                <c:ptCount val="7"/>
                <c:pt idx="0">
                  <c:v>2.6947000000000001</c:v>
                </c:pt>
                <c:pt idx="1">
                  <c:v>2.5957999999999997</c:v>
                </c:pt>
                <c:pt idx="2">
                  <c:v>2.5909</c:v>
                </c:pt>
                <c:pt idx="3">
                  <c:v>2.5725999999999987</c:v>
                </c:pt>
                <c:pt idx="4">
                  <c:v>2.1473000000000089</c:v>
                </c:pt>
                <c:pt idx="5">
                  <c:v>3.9289999999999998</c:v>
                </c:pt>
                <c:pt idx="6">
                  <c:v>2.7550499999999967</c:v>
                </c:pt>
              </c:numCache>
            </c:numRef>
          </c:val>
        </c:ser>
        <c:marker val="1"/>
        <c:axId val="137041024"/>
        <c:axId val="137042944"/>
      </c:lineChart>
      <c:lineChart>
        <c:grouping val="standard"/>
        <c:ser>
          <c:idx val="4"/>
          <c:order val="3"/>
          <c:tx>
            <c:strRef>
              <c:f>'treat. div+rich'!$R$3</c:f>
              <c:strCache>
                <c:ptCount val="1"/>
                <c:pt idx="0">
                  <c:v>rain</c:v>
                </c:pt>
              </c:strCache>
            </c:strRef>
          </c:tx>
          <c:spPr>
            <a:ln w="19050">
              <a:solidFill>
                <a:schemeClr val="tx1"/>
              </a:solidFill>
              <a:prstDash val="sysDash"/>
            </a:ln>
          </c:spPr>
          <c:marker>
            <c:symbol val="square"/>
            <c:size val="8"/>
            <c:spPr>
              <a:solidFill>
                <a:schemeClr val="tx1"/>
              </a:solidFill>
              <a:ln>
                <a:solidFill>
                  <a:schemeClr val="tx1"/>
                </a:solidFill>
                <a:prstDash val="solid"/>
              </a:ln>
            </c:spPr>
          </c:marker>
          <c:cat>
            <c:numRef>
              <c:f>'treat. div+rich'!$K$4:$K$10</c:f>
              <c:numCache>
                <c:formatCode>General</c:formatCode>
                <c:ptCount val="7"/>
                <c:pt idx="0">
                  <c:v>2003</c:v>
                </c:pt>
                <c:pt idx="1">
                  <c:v>2004</c:v>
                </c:pt>
                <c:pt idx="2">
                  <c:v>2005</c:v>
                </c:pt>
                <c:pt idx="3">
                  <c:v>2006</c:v>
                </c:pt>
                <c:pt idx="4">
                  <c:v>2007</c:v>
                </c:pt>
                <c:pt idx="5">
                  <c:v>2008</c:v>
                </c:pt>
                <c:pt idx="6">
                  <c:v>2009</c:v>
                </c:pt>
              </c:numCache>
            </c:numRef>
          </c:cat>
          <c:val>
            <c:numRef>
              <c:f>'treat. div+rich'!$R$4:$R$10</c:f>
              <c:numCache>
                <c:formatCode>General</c:formatCode>
                <c:ptCount val="7"/>
                <c:pt idx="0">
                  <c:v>795</c:v>
                </c:pt>
                <c:pt idx="1">
                  <c:v>439</c:v>
                </c:pt>
                <c:pt idx="2">
                  <c:v>612</c:v>
                </c:pt>
                <c:pt idx="3">
                  <c:v>554</c:v>
                </c:pt>
                <c:pt idx="4">
                  <c:v>609</c:v>
                </c:pt>
                <c:pt idx="5">
                  <c:v>323</c:v>
                </c:pt>
                <c:pt idx="6">
                  <c:v>413</c:v>
                </c:pt>
              </c:numCache>
            </c:numRef>
          </c:val>
        </c:ser>
        <c:marker val="1"/>
        <c:axId val="137052928"/>
        <c:axId val="137054464"/>
      </c:lineChart>
      <c:catAx>
        <c:axId val="137041024"/>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7042944"/>
        <c:crosses val="autoZero"/>
        <c:auto val="1"/>
        <c:lblAlgn val="ctr"/>
        <c:lblOffset val="100"/>
        <c:tickLblSkip val="1"/>
        <c:tickMarkSkip val="1"/>
      </c:catAx>
      <c:valAx>
        <c:axId val="137042944"/>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7041024"/>
        <c:crosses val="autoZero"/>
        <c:crossBetween val="between"/>
      </c:valAx>
      <c:catAx>
        <c:axId val="137052928"/>
        <c:scaling>
          <c:orientation val="minMax"/>
        </c:scaling>
        <c:delete val="1"/>
        <c:axPos val="b"/>
        <c:numFmt formatCode="General" sourceLinked="1"/>
        <c:tickLblPos val="none"/>
        <c:crossAx val="137054464"/>
        <c:crosses val="autoZero"/>
        <c:auto val="1"/>
        <c:lblAlgn val="ctr"/>
        <c:lblOffset val="100"/>
      </c:catAx>
      <c:valAx>
        <c:axId val="137054464"/>
        <c:scaling>
          <c:orientation val="minMax"/>
        </c:scaling>
        <c:axPos val="r"/>
        <c:numFmt formatCode="General"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7052928"/>
        <c:crosses val="max"/>
        <c:crossBetween val="between"/>
      </c:valAx>
      <c:spPr>
        <a:noFill/>
        <a:ln w="3175">
          <a:solidFill>
            <a:srgbClr val="000000"/>
          </a:solid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707632456831136"/>
          <c:y val="9.5081967213114682E-2"/>
          <c:w val="0.82478016841984969"/>
          <c:h val="0.76774725602481686"/>
        </c:manualLayout>
      </c:layout>
      <c:lineChart>
        <c:grouping val="standard"/>
        <c:ser>
          <c:idx val="0"/>
          <c:order val="0"/>
          <c:tx>
            <c:strRef>
              <c:f>fungi!$D$5</c:f>
              <c:strCache>
                <c:ptCount val="1"/>
                <c:pt idx="0">
                  <c:v>HM</c:v>
                </c:pt>
              </c:strCache>
            </c:strRef>
          </c:tx>
          <c:spPr>
            <a:ln w="25400">
              <a:solidFill>
                <a:srgbClr val="000000"/>
              </a:solidFill>
              <a:prstDash val="lgDashDot"/>
            </a:ln>
          </c:spPr>
          <c:marker>
            <c:symbol val="diamond"/>
            <c:size val="7"/>
            <c:spPr>
              <a:solidFill>
                <a:srgbClr val="000000"/>
              </a:solidFill>
              <a:ln>
                <a:solidFill>
                  <a:srgbClr val="000000"/>
                </a:solidFill>
                <a:prstDash val="solid"/>
              </a:ln>
            </c:spPr>
          </c:marker>
          <c:cat>
            <c:strRef>
              <c:f>fungi!$E$4:$L$4</c:f>
              <c:strCache>
                <c:ptCount val="8"/>
                <c:pt idx="0">
                  <c:v>Winter'08</c:v>
                </c:pt>
                <c:pt idx="1">
                  <c:v>Spring'08 </c:v>
                </c:pt>
                <c:pt idx="2">
                  <c:v>Summer'08</c:v>
                </c:pt>
                <c:pt idx="3">
                  <c:v>Fall'08  </c:v>
                </c:pt>
                <c:pt idx="4">
                  <c:v>Winter'09</c:v>
                </c:pt>
                <c:pt idx="5">
                  <c:v>Spring'09  </c:v>
                </c:pt>
                <c:pt idx="6">
                  <c:v>Summer'09  </c:v>
                </c:pt>
                <c:pt idx="7">
                  <c:v>Fall'09  </c:v>
                </c:pt>
              </c:strCache>
            </c:strRef>
          </c:cat>
          <c:val>
            <c:numRef>
              <c:f>fungi!$E$5:$L$5</c:f>
              <c:numCache>
                <c:formatCode>General</c:formatCode>
                <c:ptCount val="8"/>
                <c:pt idx="0">
                  <c:v>12</c:v>
                </c:pt>
                <c:pt idx="1">
                  <c:v>15</c:v>
                </c:pt>
                <c:pt idx="2">
                  <c:v>10</c:v>
                </c:pt>
                <c:pt idx="3">
                  <c:v>5</c:v>
                </c:pt>
                <c:pt idx="4">
                  <c:v>14</c:v>
                </c:pt>
                <c:pt idx="5">
                  <c:v>13</c:v>
                </c:pt>
                <c:pt idx="6">
                  <c:v>6</c:v>
                </c:pt>
                <c:pt idx="7">
                  <c:v>15</c:v>
                </c:pt>
              </c:numCache>
            </c:numRef>
          </c:val>
        </c:ser>
        <c:ser>
          <c:idx val="1"/>
          <c:order val="1"/>
          <c:tx>
            <c:strRef>
              <c:f>fungi!$D$6</c:f>
              <c:strCache>
                <c:ptCount val="1"/>
                <c:pt idx="0">
                  <c:v>M</c:v>
                </c:pt>
              </c:strCache>
            </c:strRef>
          </c:tx>
          <c:spPr>
            <a:ln w="25400">
              <a:solidFill>
                <a:srgbClr val="006600"/>
              </a:solidFill>
              <a:prstDash val="solid"/>
            </a:ln>
          </c:spPr>
          <c:marker>
            <c:symbol val="square"/>
            <c:size val="9"/>
            <c:spPr>
              <a:solidFill>
                <a:srgbClr val="006600"/>
              </a:solidFill>
              <a:ln>
                <a:solidFill>
                  <a:srgbClr val="006600"/>
                </a:solidFill>
                <a:prstDash val="solid"/>
              </a:ln>
            </c:spPr>
          </c:marker>
          <c:cat>
            <c:strRef>
              <c:f>fungi!$E$4:$L$4</c:f>
              <c:strCache>
                <c:ptCount val="8"/>
                <c:pt idx="0">
                  <c:v>Winter'08</c:v>
                </c:pt>
                <c:pt idx="1">
                  <c:v>Spring'08 </c:v>
                </c:pt>
                <c:pt idx="2">
                  <c:v>Summer'08</c:v>
                </c:pt>
                <c:pt idx="3">
                  <c:v>Fall'08  </c:v>
                </c:pt>
                <c:pt idx="4">
                  <c:v>Winter'09</c:v>
                </c:pt>
                <c:pt idx="5">
                  <c:v>Spring'09  </c:v>
                </c:pt>
                <c:pt idx="6">
                  <c:v>Summer'09  </c:v>
                </c:pt>
                <c:pt idx="7">
                  <c:v>Fall'09  </c:v>
                </c:pt>
              </c:strCache>
            </c:strRef>
          </c:cat>
          <c:val>
            <c:numRef>
              <c:f>fungi!$E$6:$L$6</c:f>
              <c:numCache>
                <c:formatCode>General</c:formatCode>
                <c:ptCount val="8"/>
                <c:pt idx="0">
                  <c:v>17</c:v>
                </c:pt>
                <c:pt idx="1">
                  <c:v>35</c:v>
                </c:pt>
                <c:pt idx="2">
                  <c:v>35</c:v>
                </c:pt>
                <c:pt idx="3">
                  <c:v>35</c:v>
                </c:pt>
                <c:pt idx="4">
                  <c:v>23</c:v>
                </c:pt>
                <c:pt idx="5">
                  <c:v>36</c:v>
                </c:pt>
                <c:pt idx="6">
                  <c:v>26</c:v>
                </c:pt>
                <c:pt idx="7">
                  <c:v>33</c:v>
                </c:pt>
              </c:numCache>
            </c:numRef>
          </c:val>
        </c:ser>
        <c:ser>
          <c:idx val="2"/>
          <c:order val="2"/>
          <c:tx>
            <c:strRef>
              <c:f>fungi!$D$7</c:f>
              <c:strCache>
                <c:ptCount val="1"/>
                <c:pt idx="0">
                  <c:v>SA</c:v>
                </c:pt>
              </c:strCache>
            </c:strRef>
          </c:tx>
          <c:spPr>
            <a:ln w="25400">
              <a:solidFill>
                <a:srgbClr val="FFC000"/>
              </a:solidFill>
              <a:prstDash val="lgDash"/>
            </a:ln>
          </c:spPr>
          <c:marker>
            <c:symbol val="triangle"/>
            <c:size val="9"/>
            <c:spPr>
              <a:solidFill>
                <a:srgbClr val="FFC000"/>
              </a:solidFill>
              <a:ln>
                <a:solidFill>
                  <a:srgbClr val="FFC000"/>
                </a:solidFill>
                <a:prstDash val="solid"/>
              </a:ln>
            </c:spPr>
          </c:marker>
          <c:cat>
            <c:strRef>
              <c:f>fungi!$E$4:$L$4</c:f>
              <c:strCache>
                <c:ptCount val="8"/>
                <c:pt idx="0">
                  <c:v>Winter'08</c:v>
                </c:pt>
                <c:pt idx="1">
                  <c:v>Spring'08 </c:v>
                </c:pt>
                <c:pt idx="2">
                  <c:v>Summer'08</c:v>
                </c:pt>
                <c:pt idx="3">
                  <c:v>Fall'08  </c:v>
                </c:pt>
                <c:pt idx="4">
                  <c:v>Winter'09</c:v>
                </c:pt>
                <c:pt idx="5">
                  <c:v>Spring'09  </c:v>
                </c:pt>
                <c:pt idx="6">
                  <c:v>Summer'09  </c:v>
                </c:pt>
                <c:pt idx="7">
                  <c:v>Fall'09  </c:v>
                </c:pt>
              </c:strCache>
            </c:strRef>
          </c:cat>
          <c:val>
            <c:numRef>
              <c:f>fungi!$E$7:$L$7</c:f>
              <c:numCache>
                <c:formatCode>General</c:formatCode>
                <c:ptCount val="8"/>
                <c:pt idx="0">
                  <c:v>16</c:v>
                </c:pt>
                <c:pt idx="1">
                  <c:v>36</c:v>
                </c:pt>
                <c:pt idx="2">
                  <c:v>32</c:v>
                </c:pt>
                <c:pt idx="3">
                  <c:v>31</c:v>
                </c:pt>
                <c:pt idx="4">
                  <c:v>34</c:v>
                </c:pt>
                <c:pt idx="5">
                  <c:v>33</c:v>
                </c:pt>
                <c:pt idx="6">
                  <c:v>22</c:v>
                </c:pt>
                <c:pt idx="7">
                  <c:v>28</c:v>
                </c:pt>
              </c:numCache>
            </c:numRef>
          </c:val>
        </c:ser>
        <c:ser>
          <c:idx val="3"/>
          <c:order val="3"/>
          <c:tx>
            <c:strRef>
              <c:f>fungi!$D$8</c:f>
              <c:strCache>
                <c:ptCount val="1"/>
                <c:pt idx="0">
                  <c:v>A</c:v>
                </c:pt>
              </c:strCache>
            </c:strRef>
          </c:tx>
          <c:spPr>
            <a:ln w="25400">
              <a:solidFill>
                <a:srgbClr val="FF0000"/>
              </a:solidFill>
              <a:prstDash val="solid"/>
            </a:ln>
          </c:spPr>
          <c:marker>
            <c:symbol val="diamond"/>
            <c:size val="9"/>
            <c:spPr>
              <a:solidFill>
                <a:srgbClr val="FF0000"/>
              </a:solidFill>
              <a:ln>
                <a:solidFill>
                  <a:srgbClr val="000000"/>
                </a:solidFill>
                <a:prstDash val="solid"/>
              </a:ln>
            </c:spPr>
          </c:marker>
          <c:cat>
            <c:strRef>
              <c:f>fungi!$E$4:$L$4</c:f>
              <c:strCache>
                <c:ptCount val="8"/>
                <c:pt idx="0">
                  <c:v>Winter'08</c:v>
                </c:pt>
                <c:pt idx="1">
                  <c:v>Spring'08 </c:v>
                </c:pt>
                <c:pt idx="2">
                  <c:v>Summer'08</c:v>
                </c:pt>
                <c:pt idx="3">
                  <c:v>Fall'08  </c:v>
                </c:pt>
                <c:pt idx="4">
                  <c:v>Winter'09</c:v>
                </c:pt>
                <c:pt idx="5">
                  <c:v>Spring'09  </c:v>
                </c:pt>
                <c:pt idx="6">
                  <c:v>Summer'09  </c:v>
                </c:pt>
                <c:pt idx="7">
                  <c:v>Fall'09  </c:v>
                </c:pt>
              </c:strCache>
            </c:strRef>
          </c:cat>
          <c:val>
            <c:numRef>
              <c:f>fungi!$E$8:$L$8</c:f>
              <c:numCache>
                <c:formatCode>General</c:formatCode>
                <c:ptCount val="8"/>
                <c:pt idx="0">
                  <c:v>20</c:v>
                </c:pt>
                <c:pt idx="1">
                  <c:v>10</c:v>
                </c:pt>
                <c:pt idx="2">
                  <c:v>7</c:v>
                </c:pt>
                <c:pt idx="3">
                  <c:v>6</c:v>
                </c:pt>
                <c:pt idx="4">
                  <c:v>13</c:v>
                </c:pt>
                <c:pt idx="5">
                  <c:v>9</c:v>
                </c:pt>
                <c:pt idx="6">
                  <c:v>11</c:v>
                </c:pt>
                <c:pt idx="7">
                  <c:v>12</c:v>
                </c:pt>
              </c:numCache>
            </c:numRef>
          </c:val>
        </c:ser>
        <c:marker val="1"/>
        <c:axId val="137194112"/>
        <c:axId val="137200384"/>
      </c:lineChart>
      <c:catAx>
        <c:axId val="137194112"/>
        <c:scaling>
          <c:orientation val="minMax"/>
        </c:scaling>
        <c:axPos val="b"/>
        <c:numFmt formatCode="General" sourceLinked="1"/>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37200384"/>
        <c:crosses val="autoZero"/>
        <c:auto val="1"/>
        <c:lblAlgn val="ctr"/>
        <c:lblOffset val="100"/>
        <c:tickLblSkip val="1"/>
        <c:tickMarkSkip val="1"/>
      </c:catAx>
      <c:valAx>
        <c:axId val="137200384"/>
        <c:scaling>
          <c:orientation val="minMax"/>
        </c:scaling>
        <c:axPos val="l"/>
        <c:title>
          <c:tx>
            <c:rich>
              <a:bodyPr/>
              <a:lstStyle/>
              <a:p>
                <a:pPr>
                  <a:defRPr sz="1600" b="1" i="0" u="none" strike="noStrike" baseline="0">
                    <a:solidFill>
                      <a:srgbClr val="000000"/>
                    </a:solidFill>
                    <a:latin typeface="Arial"/>
                    <a:ea typeface="Arial"/>
                    <a:cs typeface="Arial"/>
                  </a:defRPr>
                </a:pPr>
                <a:r>
                  <a:rPr lang="en-US" sz="1600"/>
                  <a:t>Soil fungi species richness (gr)</a:t>
                </a:r>
              </a:p>
            </c:rich>
          </c:tx>
          <c:layout>
            <c:manualLayout>
              <c:xMode val="edge"/>
              <c:yMode val="edge"/>
              <c:x val="6.4758142815049533E-2"/>
              <c:y val="9.939446212325638E-2"/>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37194112"/>
        <c:crosses val="autoZero"/>
        <c:crossBetween val="between"/>
        <c:majorUnit val="10"/>
      </c:valAx>
      <c:spPr>
        <a:noFill/>
        <a:ln w="25400">
          <a:noFill/>
        </a:ln>
      </c:spPr>
    </c:plotArea>
    <c:plotVisOnly val="1"/>
    <c:dispBlanksAs val="gap"/>
  </c:chart>
  <c:spPr>
    <a:solidFill>
      <a:srgbClr val="FFFFFF"/>
    </a:solidFill>
    <a:ln w="3175">
      <a:no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4.8551611587107302E-2"/>
          <c:y val="6.3569682151589313E-2"/>
          <c:w val="0.86005763355468512"/>
          <c:h val="0.8264068545696136"/>
        </c:manualLayout>
      </c:layout>
      <c:lineChart>
        <c:grouping val="standard"/>
        <c:ser>
          <c:idx val="1"/>
          <c:order val="0"/>
          <c:tx>
            <c:strRef>
              <c:f>'arid+mesic div and rich by habi'!$R$2</c:f>
              <c:strCache>
                <c:ptCount val="1"/>
                <c:pt idx="0">
                  <c:v>shrub</c:v>
                </c:pt>
              </c:strCache>
            </c:strRef>
          </c:tx>
          <c:spPr>
            <a:ln w="19050">
              <a:solidFill>
                <a:srgbClr val="00B050"/>
              </a:solidFill>
              <a:prstDash val="solid"/>
            </a:ln>
          </c:spPr>
          <c:marker>
            <c:symbol val="square"/>
            <c:size val="8"/>
            <c:spPr>
              <a:solidFill>
                <a:srgbClr val="00B050"/>
              </a:solidFill>
              <a:ln>
                <a:solidFill>
                  <a:srgbClr val="00B050"/>
                </a:solidFill>
                <a:prstDash val="solid"/>
              </a:ln>
            </c:spPr>
          </c:marker>
          <c:errBars>
            <c:errDir val="y"/>
            <c:errBarType val="both"/>
            <c:errValType val="cust"/>
            <c:plus>
              <c:numRef>
                <c:f>'arid+mesic div and rich by habi'!$S$3:$S$11</c:f>
                <c:numCache>
                  <c:formatCode>General</c:formatCode>
                  <c:ptCount val="9"/>
                  <c:pt idx="0">
                    <c:v>2.7459060399999999</c:v>
                  </c:pt>
                  <c:pt idx="1">
                    <c:v>1.24096736</c:v>
                  </c:pt>
                  <c:pt idx="2">
                    <c:v>2.5884358199999999</c:v>
                  </c:pt>
                  <c:pt idx="3">
                    <c:v>2.4819347300000012</c:v>
                  </c:pt>
                  <c:pt idx="4">
                    <c:v>1.63095064</c:v>
                  </c:pt>
                  <c:pt idx="5">
                    <c:v>2.0248456699999977</c:v>
                  </c:pt>
                  <c:pt idx="6">
                    <c:v>1.3266499199999999</c:v>
                  </c:pt>
                  <c:pt idx="7">
                    <c:v>1.8559214499999945</c:v>
                  </c:pt>
                  <c:pt idx="8">
                    <c:v>1.8785293699999999</c:v>
                  </c:pt>
                </c:numCache>
              </c:numRef>
            </c:plus>
            <c:minus>
              <c:numRef>
                <c:f>'arid+mesic div and rich by habi'!$S$3:$S$11</c:f>
                <c:numCache>
                  <c:formatCode>General</c:formatCode>
                  <c:ptCount val="9"/>
                  <c:pt idx="0">
                    <c:v>2.7459060399999999</c:v>
                  </c:pt>
                  <c:pt idx="1">
                    <c:v>1.24096736</c:v>
                  </c:pt>
                  <c:pt idx="2">
                    <c:v>2.5884358199999999</c:v>
                  </c:pt>
                  <c:pt idx="3">
                    <c:v>2.4819347300000012</c:v>
                  </c:pt>
                  <c:pt idx="4">
                    <c:v>1.63095064</c:v>
                  </c:pt>
                  <c:pt idx="5">
                    <c:v>2.0248456699999977</c:v>
                  </c:pt>
                  <c:pt idx="6">
                    <c:v>1.3266499199999999</c:v>
                  </c:pt>
                  <c:pt idx="7">
                    <c:v>1.8559214499999945</c:v>
                  </c:pt>
                  <c:pt idx="8">
                    <c:v>1.8785293699999999</c:v>
                  </c:pt>
                </c:numCache>
              </c:numRef>
            </c:minus>
            <c:spPr>
              <a:ln w="9525">
                <a:solidFill>
                  <a:schemeClr val="tx1"/>
                </a:solidFill>
                <a:prstDash val="solid"/>
              </a:ln>
            </c:spPr>
          </c:errBars>
          <c:cat>
            <c:numRef>
              <c:f>'arid+mesic div and rich by habi'!$Q$3:$Q$11</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'arid+mesic div and rich by habi'!$R$3:$R$11</c:f>
              <c:numCache>
                <c:formatCode>General</c:formatCode>
                <c:ptCount val="9"/>
                <c:pt idx="0">
                  <c:v>29.2</c:v>
                </c:pt>
                <c:pt idx="1">
                  <c:v>22.8</c:v>
                </c:pt>
                <c:pt idx="2">
                  <c:v>28</c:v>
                </c:pt>
                <c:pt idx="3">
                  <c:v>27.6</c:v>
                </c:pt>
                <c:pt idx="4">
                  <c:v>16.399999999999999</c:v>
                </c:pt>
                <c:pt idx="5">
                  <c:v>18</c:v>
                </c:pt>
                <c:pt idx="6">
                  <c:v>13.6</c:v>
                </c:pt>
                <c:pt idx="7">
                  <c:v>19.3333333</c:v>
                </c:pt>
                <c:pt idx="8">
                  <c:v>20.819047614285715</c:v>
                </c:pt>
              </c:numCache>
            </c:numRef>
          </c:val>
        </c:ser>
        <c:ser>
          <c:idx val="2"/>
          <c:order val="1"/>
          <c:tx>
            <c:strRef>
              <c:f>'arid+mesic div and rich by habi'!$T$2</c:f>
              <c:strCache>
                <c:ptCount val="1"/>
                <c:pt idx="0">
                  <c:v>open</c:v>
                </c:pt>
              </c:strCache>
            </c:strRef>
          </c:tx>
          <c:spPr>
            <a:ln w="12700">
              <a:solidFill>
                <a:srgbClr val="FF0000"/>
              </a:solidFill>
              <a:prstDash val="solid"/>
            </a:ln>
          </c:spPr>
          <c:marker>
            <c:symbol val="triangle"/>
            <c:size val="8"/>
            <c:spPr>
              <a:solidFill>
                <a:srgbClr val="FF0000"/>
              </a:solidFill>
              <a:ln>
                <a:solidFill>
                  <a:srgbClr val="FF0000"/>
                </a:solidFill>
                <a:prstDash val="solid"/>
              </a:ln>
            </c:spPr>
          </c:marker>
          <c:errBars>
            <c:errDir val="y"/>
            <c:errBarType val="both"/>
            <c:errValType val="cust"/>
            <c:plus>
              <c:numRef>
                <c:f>'arid+mesic div and rich by habi'!$U$3:$U$11</c:f>
                <c:numCache>
                  <c:formatCode>General</c:formatCode>
                  <c:ptCount val="9"/>
                  <c:pt idx="0">
                    <c:v>3.6414282899999999</c:v>
                  </c:pt>
                  <c:pt idx="1">
                    <c:v>1.93907194</c:v>
                  </c:pt>
                  <c:pt idx="2">
                    <c:v>0.86023253</c:v>
                  </c:pt>
                  <c:pt idx="3">
                    <c:v>4.1400483100000001</c:v>
                  </c:pt>
                  <c:pt idx="4">
                    <c:v>1.98997487</c:v>
                  </c:pt>
                  <c:pt idx="5">
                    <c:v>1.6552945399999999</c:v>
                  </c:pt>
                  <c:pt idx="6">
                    <c:v>1.28840987</c:v>
                  </c:pt>
                  <c:pt idx="7">
                    <c:v>1.5275252299999955</c:v>
                  </c:pt>
                  <c:pt idx="8">
                    <c:v>1.9143653271428571</c:v>
                  </c:pt>
                </c:numCache>
              </c:numRef>
            </c:plus>
            <c:minus>
              <c:numRef>
                <c:f>'arid+mesic div and rich by habi'!$U$3:$U$11</c:f>
                <c:numCache>
                  <c:formatCode>General</c:formatCode>
                  <c:ptCount val="9"/>
                  <c:pt idx="0">
                    <c:v>3.6414282899999999</c:v>
                  </c:pt>
                  <c:pt idx="1">
                    <c:v>1.93907194</c:v>
                  </c:pt>
                  <c:pt idx="2">
                    <c:v>0.86023253</c:v>
                  </c:pt>
                  <c:pt idx="3">
                    <c:v>4.1400483100000001</c:v>
                  </c:pt>
                  <c:pt idx="4">
                    <c:v>1.98997487</c:v>
                  </c:pt>
                  <c:pt idx="5">
                    <c:v>1.6552945399999999</c:v>
                  </c:pt>
                  <c:pt idx="6">
                    <c:v>1.28840987</c:v>
                  </c:pt>
                  <c:pt idx="7">
                    <c:v>1.5275252299999955</c:v>
                  </c:pt>
                  <c:pt idx="8">
                    <c:v>1.9143653271428571</c:v>
                  </c:pt>
                </c:numCache>
              </c:numRef>
            </c:minus>
            <c:spPr>
              <a:ln w="12700">
                <a:solidFill>
                  <a:srgbClr val="000000"/>
                </a:solidFill>
                <a:prstDash val="solid"/>
              </a:ln>
            </c:spPr>
          </c:errBars>
          <c:cat>
            <c:numRef>
              <c:f>'arid+mesic div and rich by habi'!$Q$3:$Q$11</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'arid+mesic div and rich by habi'!$T$3:$T$11</c:f>
              <c:numCache>
                <c:formatCode>General</c:formatCode>
                <c:ptCount val="9"/>
                <c:pt idx="0">
                  <c:v>32.4</c:v>
                </c:pt>
                <c:pt idx="1">
                  <c:v>29.6</c:v>
                </c:pt>
                <c:pt idx="2">
                  <c:v>31.2</c:v>
                </c:pt>
                <c:pt idx="3">
                  <c:v>31.2</c:v>
                </c:pt>
                <c:pt idx="4">
                  <c:v>20.399999999999999</c:v>
                </c:pt>
                <c:pt idx="5">
                  <c:v>19.8</c:v>
                </c:pt>
                <c:pt idx="6">
                  <c:v>16.600000000000001</c:v>
                </c:pt>
                <c:pt idx="7">
                  <c:v>10</c:v>
                </c:pt>
                <c:pt idx="8">
                  <c:v>22.685714285714191</c:v>
                </c:pt>
              </c:numCache>
            </c:numRef>
          </c:val>
        </c:ser>
        <c:marker val="1"/>
        <c:axId val="137321856"/>
        <c:axId val="137328128"/>
      </c:lineChart>
      <c:lineChart>
        <c:grouping val="standard"/>
        <c:ser>
          <c:idx val="3"/>
          <c:order val="2"/>
          <c:tx>
            <c:strRef>
              <c:f>'arid+mesic div and rich by habi'!$V$2</c:f>
              <c:strCache>
                <c:ptCount val="1"/>
                <c:pt idx="0">
                  <c:v>rain</c:v>
                </c:pt>
              </c:strCache>
            </c:strRef>
          </c:tx>
          <c:spPr>
            <a:ln w="19050">
              <a:solidFill>
                <a:srgbClr val="0000FF"/>
              </a:solidFill>
              <a:prstDash val="sysDash"/>
            </a:ln>
          </c:spPr>
          <c:marker>
            <c:symbol val="square"/>
            <c:size val="8"/>
            <c:spPr>
              <a:solidFill>
                <a:srgbClr val="0000FF"/>
              </a:solidFill>
              <a:ln>
                <a:solidFill>
                  <a:schemeClr val="tx2"/>
                </a:solidFill>
                <a:prstDash val="solid"/>
              </a:ln>
            </c:spPr>
          </c:marker>
          <c:cat>
            <c:numRef>
              <c:f>'arid+mesic div and rich by habi'!$Q$3:$Q$11</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'arid+mesic div and rich by habi'!$V$3:$V$11</c:f>
              <c:numCache>
                <c:formatCode>General</c:formatCode>
                <c:ptCount val="9"/>
                <c:pt idx="0">
                  <c:v>620</c:v>
                </c:pt>
                <c:pt idx="1">
                  <c:v>870</c:v>
                </c:pt>
                <c:pt idx="2">
                  <c:v>1035</c:v>
                </c:pt>
                <c:pt idx="3">
                  <c:v>858</c:v>
                </c:pt>
                <c:pt idx="4">
                  <c:v>636</c:v>
                </c:pt>
                <c:pt idx="5">
                  <c:v>778</c:v>
                </c:pt>
                <c:pt idx="6">
                  <c:v>795</c:v>
                </c:pt>
                <c:pt idx="7">
                  <c:v>473</c:v>
                </c:pt>
                <c:pt idx="8">
                  <c:v>657</c:v>
                </c:pt>
              </c:numCache>
            </c:numRef>
          </c:val>
        </c:ser>
        <c:marker val="1"/>
        <c:axId val="137329664"/>
        <c:axId val="137339648"/>
      </c:lineChart>
      <c:catAx>
        <c:axId val="137321856"/>
        <c:scaling>
          <c:orientation val="minMax"/>
        </c:scaling>
        <c:axPos val="b"/>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37328128"/>
        <c:crosses val="autoZero"/>
        <c:auto val="1"/>
        <c:lblAlgn val="ctr"/>
        <c:lblOffset val="100"/>
        <c:tickLblSkip val="1"/>
        <c:tickMarkSkip val="1"/>
      </c:catAx>
      <c:valAx>
        <c:axId val="137328128"/>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7321856"/>
        <c:crosses val="autoZero"/>
        <c:crossBetween val="between"/>
      </c:valAx>
      <c:catAx>
        <c:axId val="137329664"/>
        <c:scaling>
          <c:orientation val="minMax"/>
        </c:scaling>
        <c:delete val="1"/>
        <c:axPos val="b"/>
        <c:numFmt formatCode="General" sourceLinked="1"/>
        <c:tickLblPos val="none"/>
        <c:crossAx val="137339648"/>
        <c:crosses val="autoZero"/>
        <c:auto val="1"/>
        <c:lblAlgn val="ctr"/>
        <c:lblOffset val="100"/>
      </c:catAx>
      <c:valAx>
        <c:axId val="137339648"/>
        <c:scaling>
          <c:orientation val="minMax"/>
        </c:scaling>
        <c:axPos val="r"/>
        <c:numFmt formatCode="General"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7329664"/>
        <c:crosses val="max"/>
        <c:crossBetween val="between"/>
      </c:valAx>
      <c:spPr>
        <a:solidFill>
          <a:srgbClr val="FFFFFF"/>
        </a:solidFill>
        <a:ln w="12700">
          <a:solidFill>
            <a:srgbClr val="808080"/>
          </a:solid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0183628523531358E-2"/>
          <c:y val="7.3239537356317899E-2"/>
          <c:w val="0.87433751931559633"/>
          <c:h val="0.80000110035362615"/>
        </c:manualLayout>
      </c:layout>
      <c:lineChart>
        <c:grouping val="standard"/>
        <c:ser>
          <c:idx val="1"/>
          <c:order val="0"/>
          <c:tx>
            <c:strRef>
              <c:f>'arid+mesic div and rich by habi'!$Q$64</c:f>
              <c:strCache>
                <c:ptCount val="1"/>
                <c:pt idx="0">
                  <c:v>shrub</c:v>
                </c:pt>
              </c:strCache>
            </c:strRef>
          </c:tx>
          <c:spPr>
            <a:ln w="19050">
              <a:solidFill>
                <a:srgbClr val="00B050"/>
              </a:solidFill>
              <a:prstDash val="solid"/>
            </a:ln>
          </c:spPr>
          <c:marker>
            <c:symbol val="square"/>
            <c:size val="8"/>
            <c:spPr>
              <a:solidFill>
                <a:srgbClr val="00B050"/>
              </a:solidFill>
              <a:ln>
                <a:solidFill>
                  <a:srgbClr val="00B050"/>
                </a:solidFill>
                <a:prstDash val="solid"/>
              </a:ln>
            </c:spPr>
          </c:marker>
          <c:errBars>
            <c:errDir val="y"/>
            <c:errBarType val="both"/>
            <c:errValType val="cust"/>
            <c:plus>
              <c:numRef>
                <c:f>'arid+mesic div and rich by habi'!$R$65:$R$73</c:f>
                <c:numCache>
                  <c:formatCode>General</c:formatCode>
                  <c:ptCount val="9"/>
                  <c:pt idx="0">
                    <c:v>1.4352700099999998</c:v>
                  </c:pt>
                  <c:pt idx="1">
                    <c:v>1.2083045999999955</c:v>
                  </c:pt>
                  <c:pt idx="2">
                    <c:v>1.16619038</c:v>
                  </c:pt>
                  <c:pt idx="3">
                    <c:v>1.3266499199999999</c:v>
                  </c:pt>
                  <c:pt idx="4">
                    <c:v>0.67823299999999997</c:v>
                  </c:pt>
                  <c:pt idx="5">
                    <c:v>0.60000000000000064</c:v>
                  </c:pt>
                  <c:pt idx="6">
                    <c:v>1.3784048799999999</c:v>
                  </c:pt>
                  <c:pt idx="7">
                    <c:v>0.88191709999999957</c:v>
                  </c:pt>
                  <c:pt idx="8">
                    <c:v>1.0843712362499998</c:v>
                  </c:pt>
                </c:numCache>
              </c:numRef>
            </c:plus>
            <c:minus>
              <c:numRef>
                <c:f>'arid+mesic div and rich by habi'!$R$65:$R$73</c:f>
                <c:numCache>
                  <c:formatCode>General</c:formatCode>
                  <c:ptCount val="9"/>
                  <c:pt idx="0">
                    <c:v>1.4352700099999998</c:v>
                  </c:pt>
                  <c:pt idx="1">
                    <c:v>1.2083045999999955</c:v>
                  </c:pt>
                  <c:pt idx="2">
                    <c:v>1.16619038</c:v>
                  </c:pt>
                  <c:pt idx="3">
                    <c:v>1.3266499199999999</c:v>
                  </c:pt>
                  <c:pt idx="4">
                    <c:v>0.67823299999999997</c:v>
                  </c:pt>
                  <c:pt idx="5">
                    <c:v>0.60000000000000064</c:v>
                  </c:pt>
                  <c:pt idx="6">
                    <c:v>1.3784048799999999</c:v>
                  </c:pt>
                  <c:pt idx="7">
                    <c:v>0.88191709999999957</c:v>
                  </c:pt>
                  <c:pt idx="8">
                    <c:v>1.0843712362499998</c:v>
                  </c:pt>
                </c:numCache>
              </c:numRef>
            </c:minus>
            <c:spPr>
              <a:ln w="9525">
                <a:solidFill>
                  <a:schemeClr val="tx1"/>
                </a:solidFill>
                <a:prstDash val="solid"/>
              </a:ln>
            </c:spPr>
          </c:errBars>
          <c:cat>
            <c:numRef>
              <c:f>'arid+mesic div and rich by habi'!$P$65:$P$73</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'arid+mesic div and rich by habi'!$Q$65:$Q$73</c:f>
              <c:numCache>
                <c:formatCode>General</c:formatCode>
                <c:ptCount val="9"/>
                <c:pt idx="0">
                  <c:v>9.6</c:v>
                </c:pt>
                <c:pt idx="1">
                  <c:v>6.4</c:v>
                </c:pt>
                <c:pt idx="2">
                  <c:v>8.4</c:v>
                </c:pt>
                <c:pt idx="3">
                  <c:v>5.6</c:v>
                </c:pt>
                <c:pt idx="4">
                  <c:v>2.4</c:v>
                </c:pt>
                <c:pt idx="5">
                  <c:v>4.4000000000000004</c:v>
                </c:pt>
                <c:pt idx="6">
                  <c:v>3</c:v>
                </c:pt>
                <c:pt idx="7">
                  <c:v>4.6666666699999855</c:v>
                </c:pt>
                <c:pt idx="8">
                  <c:v>5.5583333337499985</c:v>
                </c:pt>
              </c:numCache>
            </c:numRef>
          </c:val>
        </c:ser>
        <c:ser>
          <c:idx val="2"/>
          <c:order val="1"/>
          <c:tx>
            <c:strRef>
              <c:f>'arid+mesic div and rich by habi'!$S$64</c:f>
              <c:strCache>
                <c:ptCount val="1"/>
                <c:pt idx="0">
                  <c:v>open</c:v>
                </c:pt>
              </c:strCache>
            </c:strRef>
          </c:tx>
          <c:spPr>
            <a:ln w="12700">
              <a:solidFill>
                <a:srgbClr val="FF0000"/>
              </a:solidFill>
              <a:prstDash val="solid"/>
            </a:ln>
          </c:spPr>
          <c:marker>
            <c:symbol val="triangle"/>
            <c:size val="8"/>
            <c:spPr>
              <a:solidFill>
                <a:srgbClr val="FF0000"/>
              </a:solidFill>
              <a:ln>
                <a:solidFill>
                  <a:srgbClr val="FF0000"/>
                </a:solidFill>
                <a:prstDash val="solid"/>
              </a:ln>
            </c:spPr>
          </c:marker>
          <c:errBars>
            <c:errDir val="y"/>
            <c:errBarType val="both"/>
            <c:errValType val="cust"/>
            <c:plus>
              <c:numRef>
                <c:f>'arid+mesic div and rich by habi'!$T$65:$T$72</c:f>
                <c:numCache>
                  <c:formatCode>General</c:formatCode>
                  <c:ptCount val="8"/>
                  <c:pt idx="0">
                    <c:v>1.3038404799999999</c:v>
                  </c:pt>
                  <c:pt idx="1">
                    <c:v>0.50990195000000005</c:v>
                  </c:pt>
                  <c:pt idx="2">
                    <c:v>0.94868330000000001</c:v>
                  </c:pt>
                  <c:pt idx="3">
                    <c:v>0.31622777000000146</c:v>
                  </c:pt>
                  <c:pt idx="4">
                    <c:v>0.37416574000000002</c:v>
                  </c:pt>
                  <c:pt idx="5">
                    <c:v>1.0198038999999948</c:v>
                  </c:pt>
                  <c:pt idx="6">
                    <c:v>0.97979590000000294</c:v>
                  </c:pt>
                  <c:pt idx="7">
                    <c:v>1</c:v>
                  </c:pt>
                </c:numCache>
              </c:numRef>
            </c:plus>
            <c:minus>
              <c:numRef>
                <c:f>'arid+mesic div and rich by habi'!$T$65:$T$72</c:f>
                <c:numCache>
                  <c:formatCode>General</c:formatCode>
                  <c:ptCount val="8"/>
                  <c:pt idx="0">
                    <c:v>1.3038404799999999</c:v>
                  </c:pt>
                  <c:pt idx="1">
                    <c:v>0.50990195000000005</c:v>
                  </c:pt>
                  <c:pt idx="2">
                    <c:v>0.94868330000000001</c:v>
                  </c:pt>
                  <c:pt idx="3">
                    <c:v>0.31622777000000146</c:v>
                  </c:pt>
                  <c:pt idx="4">
                    <c:v>0.37416574000000002</c:v>
                  </c:pt>
                  <c:pt idx="5">
                    <c:v>1.0198038999999948</c:v>
                  </c:pt>
                  <c:pt idx="6">
                    <c:v>0.97979590000000294</c:v>
                  </c:pt>
                  <c:pt idx="7">
                    <c:v>1</c:v>
                  </c:pt>
                </c:numCache>
              </c:numRef>
            </c:minus>
            <c:spPr>
              <a:ln w="12700">
                <a:solidFill>
                  <a:srgbClr val="000000"/>
                </a:solidFill>
                <a:prstDash val="solid"/>
              </a:ln>
            </c:spPr>
          </c:errBars>
          <c:cat>
            <c:numRef>
              <c:f>'arid+mesic div and rich by habi'!$P$65:$P$73</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'arid+mesic div and rich by habi'!$S$65:$S$73</c:f>
              <c:numCache>
                <c:formatCode>General</c:formatCode>
                <c:ptCount val="9"/>
                <c:pt idx="0">
                  <c:v>5</c:v>
                </c:pt>
                <c:pt idx="1">
                  <c:v>3.6</c:v>
                </c:pt>
                <c:pt idx="2">
                  <c:v>4</c:v>
                </c:pt>
                <c:pt idx="3">
                  <c:v>4</c:v>
                </c:pt>
                <c:pt idx="4">
                  <c:v>1.8</c:v>
                </c:pt>
                <c:pt idx="5">
                  <c:v>3.8</c:v>
                </c:pt>
                <c:pt idx="6">
                  <c:v>2.6</c:v>
                </c:pt>
                <c:pt idx="7">
                  <c:v>3</c:v>
                </c:pt>
                <c:pt idx="8">
                  <c:v>3.4749999999999988</c:v>
                </c:pt>
              </c:numCache>
            </c:numRef>
          </c:val>
        </c:ser>
        <c:marker val="1"/>
        <c:axId val="137247360"/>
        <c:axId val="137261824"/>
      </c:lineChart>
      <c:lineChart>
        <c:grouping val="standard"/>
        <c:ser>
          <c:idx val="3"/>
          <c:order val="2"/>
          <c:tx>
            <c:strRef>
              <c:f>'arid+mesic div and rich by habi'!$U$64</c:f>
              <c:strCache>
                <c:ptCount val="1"/>
                <c:pt idx="0">
                  <c:v>rain</c:v>
                </c:pt>
              </c:strCache>
            </c:strRef>
          </c:tx>
          <c:spPr>
            <a:ln w="19050">
              <a:solidFill>
                <a:srgbClr val="0000FF"/>
              </a:solidFill>
              <a:prstDash val="sysDash"/>
            </a:ln>
          </c:spPr>
          <c:marker>
            <c:symbol val="square"/>
            <c:size val="8"/>
            <c:spPr>
              <a:solidFill>
                <a:srgbClr val="0000FF"/>
              </a:solidFill>
              <a:ln>
                <a:solidFill>
                  <a:srgbClr val="002060"/>
                </a:solidFill>
                <a:prstDash val="solid"/>
              </a:ln>
            </c:spPr>
          </c:marker>
          <c:cat>
            <c:numRef>
              <c:f>'arid+mesic div and rich by habi'!$P$65:$P$73</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'arid+mesic div and rich by habi'!$U$65:$U$73</c:f>
              <c:numCache>
                <c:formatCode>General</c:formatCode>
                <c:ptCount val="9"/>
                <c:pt idx="0">
                  <c:v>80</c:v>
                </c:pt>
                <c:pt idx="1">
                  <c:v>99</c:v>
                </c:pt>
                <c:pt idx="2">
                  <c:v>86</c:v>
                </c:pt>
                <c:pt idx="3">
                  <c:v>77</c:v>
                </c:pt>
                <c:pt idx="4">
                  <c:v>93</c:v>
                </c:pt>
                <c:pt idx="5">
                  <c:v>52</c:v>
                </c:pt>
                <c:pt idx="6">
                  <c:v>161</c:v>
                </c:pt>
                <c:pt idx="7">
                  <c:v>70.400000000000006</c:v>
                </c:pt>
                <c:pt idx="8">
                  <c:v>50.1</c:v>
                </c:pt>
              </c:numCache>
            </c:numRef>
          </c:val>
        </c:ser>
        <c:marker val="1"/>
        <c:axId val="137263360"/>
        <c:axId val="137269248"/>
      </c:lineChart>
      <c:catAx>
        <c:axId val="137247360"/>
        <c:scaling>
          <c:orientation val="minMax"/>
        </c:scaling>
        <c:axPos val="b"/>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37261824"/>
        <c:crosses val="autoZero"/>
        <c:auto val="1"/>
        <c:lblAlgn val="ctr"/>
        <c:lblOffset val="100"/>
        <c:tickLblSkip val="1"/>
        <c:tickMarkSkip val="1"/>
      </c:catAx>
      <c:valAx>
        <c:axId val="137261824"/>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7247360"/>
        <c:crosses val="autoZero"/>
        <c:crossBetween val="between"/>
      </c:valAx>
      <c:catAx>
        <c:axId val="137263360"/>
        <c:scaling>
          <c:orientation val="minMax"/>
        </c:scaling>
        <c:delete val="1"/>
        <c:axPos val="b"/>
        <c:numFmt formatCode="General" sourceLinked="1"/>
        <c:tickLblPos val="none"/>
        <c:crossAx val="137269248"/>
        <c:crosses val="autoZero"/>
        <c:auto val="1"/>
        <c:lblAlgn val="ctr"/>
        <c:lblOffset val="100"/>
      </c:catAx>
      <c:valAx>
        <c:axId val="137269248"/>
        <c:scaling>
          <c:orientation val="minMax"/>
        </c:scaling>
        <c:axPos val="r"/>
        <c:numFmt formatCode="General"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7263360"/>
        <c:crosses val="max"/>
        <c:crossBetween val="between"/>
      </c:valAx>
      <c:spPr>
        <a:noFill/>
        <a:ln w="12700">
          <a:solidFill>
            <a:srgbClr val="808080"/>
          </a:solid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N - </a:t>
            </a:r>
            <a:r>
              <a:rPr lang="en-US" dirty="0" smtClean="0"/>
              <a:t>Control</a:t>
            </a:r>
            <a:endParaRPr lang="en-US" dirty="0"/>
          </a:p>
        </c:rich>
      </c:tx>
      <c:layout/>
      <c:spPr>
        <a:noFill/>
        <a:ln w="25400">
          <a:noFill/>
        </a:ln>
      </c:spPr>
    </c:title>
    <c:plotArea>
      <c:layout>
        <c:manualLayout>
          <c:layoutTarget val="inner"/>
          <c:xMode val="edge"/>
          <c:yMode val="edge"/>
          <c:x val="0.10648269676175123"/>
          <c:y val="0.18733920547015873"/>
          <c:w val="0.82073586273288368"/>
          <c:h val="0.68450863537173279"/>
        </c:manualLayout>
      </c:layout>
      <c:lineChart>
        <c:grouping val="standard"/>
        <c:ser>
          <c:idx val="0"/>
          <c:order val="0"/>
          <c:tx>
            <c:strRef>
              <c:f>'Average&amp;Stds raw &amp; fixed dta'!$AF$1</c:f>
              <c:strCache>
                <c:ptCount val="1"/>
                <c:pt idx="0">
                  <c:v>Mesic.Med</c:v>
                </c:pt>
              </c:strCache>
            </c:strRef>
          </c:tx>
          <c:spPr>
            <a:ln w="25400">
              <a:solidFill>
                <a:schemeClr val="tx1"/>
              </a:solidFill>
              <a:prstDash val="solid"/>
            </a:ln>
          </c:spPr>
          <c:marker>
            <c:symbol val="triangle"/>
            <c:size val="9"/>
            <c:spPr>
              <a:solidFill>
                <a:schemeClr val="tx1"/>
              </a:solidFill>
              <a:ln>
                <a:solidFill>
                  <a:schemeClr val="tx1"/>
                </a:solidFill>
                <a:prstDash val="solid"/>
              </a:ln>
            </c:spPr>
          </c:marker>
          <c:errBars>
            <c:errDir val="y"/>
            <c:errBarType val="both"/>
            <c:errValType val="cust"/>
            <c:plus>
              <c:numRef>
                <c:f>'Average&amp;Stds raw &amp; fixed dta'!$V$178:$AA$178</c:f>
                <c:numCache>
                  <c:formatCode>General</c:formatCode>
                  <c:ptCount val="6"/>
                  <c:pt idx="0">
                    <c:v>2.4342208098258888E-2</c:v>
                  </c:pt>
                  <c:pt idx="1">
                    <c:v>0.10991234495774049</c:v>
                  </c:pt>
                  <c:pt idx="2">
                    <c:v>1.9941630828929933E-2</c:v>
                  </c:pt>
                  <c:pt idx="3">
                    <c:v>2.1050875691493692E-2</c:v>
                  </c:pt>
                  <c:pt idx="4">
                    <c:v>6.8867151782075017E-2</c:v>
                  </c:pt>
                  <c:pt idx="5">
                    <c:v>3.9925822893666571E-2</c:v>
                  </c:pt>
                </c:numCache>
              </c:numRef>
            </c:plus>
            <c:minus>
              <c:numRef>
                <c:f>'Average&amp;Stds raw &amp; fixed dta'!$V$178:$AA$178</c:f>
                <c:numCache>
                  <c:formatCode>General</c:formatCode>
                  <c:ptCount val="6"/>
                  <c:pt idx="0">
                    <c:v>2.4342208098258888E-2</c:v>
                  </c:pt>
                  <c:pt idx="1">
                    <c:v>0.10991234495774049</c:v>
                  </c:pt>
                  <c:pt idx="2">
                    <c:v>1.9941630828929933E-2</c:v>
                  </c:pt>
                  <c:pt idx="3">
                    <c:v>2.1050875691493692E-2</c:v>
                  </c:pt>
                  <c:pt idx="4">
                    <c:v>6.8867151782075017E-2</c:v>
                  </c:pt>
                  <c:pt idx="5">
                    <c:v>3.9925822893666571E-2</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dta'!$V$158:$AA$158</c:f>
              <c:numCache>
                <c:formatCode>0.000</c:formatCode>
                <c:ptCount val="6"/>
                <c:pt idx="0">
                  <c:v>0.23336893071730958</c:v>
                </c:pt>
                <c:pt idx="1">
                  <c:v>0.45502811074256932</c:v>
                </c:pt>
                <c:pt idx="2">
                  <c:v>0.43665904800097149</c:v>
                </c:pt>
                <c:pt idx="3">
                  <c:v>0.59777966141700745</c:v>
                </c:pt>
                <c:pt idx="4">
                  <c:v>0.37551886836687809</c:v>
                </c:pt>
                <c:pt idx="5">
                  <c:v>0.30831439296404628</c:v>
                </c:pt>
              </c:numCache>
            </c:numRef>
          </c:val>
        </c:ser>
        <c:ser>
          <c:idx val="1"/>
          <c:order val="1"/>
          <c:tx>
            <c:strRef>
              <c:f>'Average&amp;Stds raw &amp; fixed dta'!$AG$1</c:f>
              <c:strCache>
                <c:ptCount val="1"/>
                <c:pt idx="0">
                  <c:v>Med</c:v>
                </c:pt>
              </c:strCache>
            </c:strRef>
          </c:tx>
          <c:spPr>
            <a:ln w="25400">
              <a:solidFill>
                <a:srgbClr val="006600"/>
              </a:solidFill>
              <a:prstDash val="solid"/>
            </a:ln>
          </c:spPr>
          <c:marker>
            <c:symbol val="triangle"/>
            <c:size val="9"/>
            <c:spPr>
              <a:solidFill>
                <a:srgbClr val="006600"/>
              </a:solidFill>
              <a:ln>
                <a:solidFill>
                  <a:srgbClr val="006600"/>
                </a:solidFill>
                <a:prstDash val="solid"/>
              </a:ln>
            </c:spPr>
          </c:marker>
          <c:errBars>
            <c:errDir val="y"/>
            <c:errBarType val="both"/>
            <c:errValType val="cust"/>
            <c:plus>
              <c:numRef>
                <c:f>'Average&amp;Stds raw &amp; fixed dta'!$I$180:$N$180</c:f>
                <c:numCache>
                  <c:formatCode>General</c:formatCode>
                  <c:ptCount val="6"/>
                  <c:pt idx="0">
                    <c:v>0.15323636223785883</c:v>
                  </c:pt>
                  <c:pt idx="1">
                    <c:v>8.9855816619770768E-3</c:v>
                  </c:pt>
                  <c:pt idx="2">
                    <c:v>5.9931506800576718E-2</c:v>
                  </c:pt>
                  <c:pt idx="3">
                    <c:v>5.8183974492553414E-2</c:v>
                  </c:pt>
                  <c:pt idx="4">
                    <c:v>2.2292890364061402E-2</c:v>
                  </c:pt>
                  <c:pt idx="5">
                    <c:v>3.8347384811154669E-2</c:v>
                  </c:pt>
                </c:numCache>
              </c:numRef>
            </c:plus>
            <c:minus>
              <c:numRef>
                <c:f>'Average&amp;Stds raw &amp; fixed dta'!$I$180:$N$180</c:f>
                <c:numCache>
                  <c:formatCode>General</c:formatCode>
                  <c:ptCount val="6"/>
                  <c:pt idx="0">
                    <c:v>0.15323636223785883</c:v>
                  </c:pt>
                  <c:pt idx="1">
                    <c:v>8.9855816619770768E-3</c:v>
                  </c:pt>
                  <c:pt idx="2">
                    <c:v>5.9931506800576718E-2</c:v>
                  </c:pt>
                  <c:pt idx="3">
                    <c:v>5.8183974492553414E-2</c:v>
                  </c:pt>
                  <c:pt idx="4">
                    <c:v>2.2292890364061402E-2</c:v>
                  </c:pt>
                  <c:pt idx="5">
                    <c:v>3.8347384811154669E-2</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dta'!$V$160:$AA$160</c:f>
              <c:numCache>
                <c:formatCode>0.000</c:formatCode>
                <c:ptCount val="6"/>
                <c:pt idx="0">
                  <c:v>0.24337746575474739</c:v>
                </c:pt>
                <c:pt idx="1">
                  <c:v>0.29185640811920227</c:v>
                </c:pt>
                <c:pt idx="2">
                  <c:v>0.37047474582990098</c:v>
                </c:pt>
                <c:pt idx="3">
                  <c:v>0.28766708970069887</c:v>
                </c:pt>
                <c:pt idx="4">
                  <c:v>0.23002660771210989</c:v>
                </c:pt>
                <c:pt idx="5">
                  <c:v>0.27625469366709426</c:v>
                </c:pt>
              </c:numCache>
            </c:numRef>
          </c:val>
        </c:ser>
        <c:ser>
          <c:idx val="3"/>
          <c:order val="2"/>
          <c:tx>
            <c:strRef>
              <c:f>'Average&amp;Stds raw &amp; fixed dta'!$AH$1</c:f>
              <c:strCache>
                <c:ptCount val="1"/>
                <c:pt idx="0">
                  <c:v>Semi Arid</c:v>
                </c:pt>
              </c:strCache>
            </c:strRef>
          </c:tx>
          <c:spPr>
            <a:ln w="25400">
              <a:solidFill>
                <a:srgbClr val="FFC000"/>
              </a:solidFill>
              <a:prstDash val="solid"/>
            </a:ln>
          </c:spPr>
          <c:marker>
            <c:symbol val="triangle"/>
            <c:size val="9"/>
            <c:spPr>
              <a:solidFill>
                <a:srgbClr val="FFC000"/>
              </a:solidFill>
              <a:ln>
                <a:solidFill>
                  <a:srgbClr val="FFC000"/>
                </a:solidFill>
                <a:prstDash val="solid"/>
              </a:ln>
            </c:spPr>
          </c:marker>
          <c:errBars>
            <c:errDir val="y"/>
            <c:errBarType val="both"/>
            <c:errValType val="cust"/>
            <c:plus>
              <c:numRef>
                <c:f>'Average&amp;Stds raw &amp; fixed dta'!$V$182:$AA$182</c:f>
                <c:numCache>
                  <c:formatCode>General</c:formatCode>
                  <c:ptCount val="6"/>
                  <c:pt idx="0">
                    <c:v>4.8144053777234713E-2</c:v>
                  </c:pt>
                  <c:pt idx="1">
                    <c:v>1.1742457012502682E-2</c:v>
                  </c:pt>
                  <c:pt idx="2">
                    <c:v>3.1063296765310135E-2</c:v>
                  </c:pt>
                  <c:pt idx="3">
                    <c:v>2.0015912134615191E-2</c:v>
                  </c:pt>
                  <c:pt idx="4">
                    <c:v>1.4010204953984652E-2</c:v>
                  </c:pt>
                  <c:pt idx="5">
                    <c:v>3.2070123757716291E-2</c:v>
                  </c:pt>
                </c:numCache>
              </c:numRef>
            </c:plus>
            <c:minus>
              <c:numRef>
                <c:f>'Average&amp;Stds raw &amp; fixed dta'!$V$182:$AA$182</c:f>
                <c:numCache>
                  <c:formatCode>General</c:formatCode>
                  <c:ptCount val="6"/>
                  <c:pt idx="0">
                    <c:v>4.8144053777234713E-2</c:v>
                  </c:pt>
                  <c:pt idx="1">
                    <c:v>1.1742457012502682E-2</c:v>
                  </c:pt>
                  <c:pt idx="2">
                    <c:v>3.1063296765310135E-2</c:v>
                  </c:pt>
                  <c:pt idx="3">
                    <c:v>2.0015912134615191E-2</c:v>
                  </c:pt>
                  <c:pt idx="4">
                    <c:v>1.4010204953984652E-2</c:v>
                  </c:pt>
                  <c:pt idx="5">
                    <c:v>3.2070123757716291E-2</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dta'!$V$162:$AA$162</c:f>
              <c:numCache>
                <c:formatCode>0.000</c:formatCode>
                <c:ptCount val="6"/>
                <c:pt idx="0">
                  <c:v>0.47765164573987362</c:v>
                </c:pt>
                <c:pt idx="1">
                  <c:v>0.12092015519738197</c:v>
                </c:pt>
                <c:pt idx="2">
                  <c:v>0.22011910875638341</c:v>
                </c:pt>
                <c:pt idx="3">
                  <c:v>0.11219415962696076</c:v>
                </c:pt>
                <c:pt idx="4">
                  <c:v>0.12689643601576503</c:v>
                </c:pt>
                <c:pt idx="5">
                  <c:v>0.18166993558406852</c:v>
                </c:pt>
              </c:numCache>
            </c:numRef>
          </c:val>
        </c:ser>
        <c:ser>
          <c:idx val="2"/>
          <c:order val="3"/>
          <c:tx>
            <c:strRef>
              <c:f>'Average&amp;Stds raw &amp; fixed dta'!$AI$1</c:f>
              <c:strCache>
                <c:ptCount val="1"/>
                <c:pt idx="0">
                  <c:v>Arid</c:v>
                </c:pt>
              </c:strCache>
            </c:strRef>
          </c:tx>
          <c:spPr>
            <a:ln w="25400">
              <a:solidFill>
                <a:srgbClr val="FF0000"/>
              </a:solidFill>
              <a:prstDash val="solid"/>
            </a:ln>
          </c:spPr>
          <c:marker>
            <c:symbol val="triangle"/>
            <c:size val="9"/>
            <c:spPr>
              <a:solidFill>
                <a:srgbClr val="FF0000"/>
              </a:solidFill>
              <a:ln>
                <a:solidFill>
                  <a:srgbClr val="FF0000"/>
                </a:solidFill>
                <a:prstDash val="solid"/>
              </a:ln>
            </c:spPr>
          </c:marker>
          <c:errBars>
            <c:errDir val="y"/>
            <c:errBarType val="both"/>
            <c:errValType val="cust"/>
            <c:plus>
              <c:numRef>
                <c:f>'Average&amp;Stds raw &amp; fixed dta'!$V$184:$AA$184</c:f>
                <c:numCache>
                  <c:formatCode>General</c:formatCode>
                  <c:ptCount val="6"/>
                  <c:pt idx="0">
                    <c:v>3.5614492886034198E-3</c:v>
                  </c:pt>
                  <c:pt idx="2">
                    <c:v>1.9097913006817669E-3</c:v>
                  </c:pt>
                  <c:pt idx="3">
                    <c:v>1.6269079857498987E-2</c:v>
                  </c:pt>
                  <c:pt idx="4">
                    <c:v>4.723867750322315E-2</c:v>
                  </c:pt>
                  <c:pt idx="5">
                    <c:v>4.6431342602712249E-3</c:v>
                  </c:pt>
                </c:numCache>
              </c:numRef>
            </c:plus>
            <c:minus>
              <c:numRef>
                <c:f>'Average&amp;Stds raw &amp; fixed dta'!$V$184:$AA$184</c:f>
                <c:numCache>
                  <c:formatCode>General</c:formatCode>
                  <c:ptCount val="6"/>
                  <c:pt idx="0">
                    <c:v>3.5614492886034198E-3</c:v>
                  </c:pt>
                  <c:pt idx="2">
                    <c:v>1.9097913006817669E-3</c:v>
                  </c:pt>
                  <c:pt idx="3">
                    <c:v>1.6269079857498987E-2</c:v>
                  </c:pt>
                  <c:pt idx="4">
                    <c:v>4.723867750322315E-2</c:v>
                  </c:pt>
                  <c:pt idx="5">
                    <c:v>4.6431342602712249E-3</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dta'!$V$164:$AA$164</c:f>
              <c:numCache>
                <c:formatCode>0.000</c:formatCode>
                <c:ptCount val="6"/>
                <c:pt idx="0">
                  <c:v>5.3898273656765694E-2</c:v>
                </c:pt>
                <c:pt idx="1">
                  <c:v>7.5299325709541634E-2</c:v>
                </c:pt>
                <c:pt idx="2">
                  <c:v>9.6700377762317727E-2</c:v>
                </c:pt>
                <c:pt idx="3">
                  <c:v>7.9521358013153076E-2</c:v>
                </c:pt>
                <c:pt idx="4">
                  <c:v>6.2766220420599067E-2</c:v>
                </c:pt>
                <c:pt idx="5">
                  <c:v>7.2082402184605682E-2</c:v>
                </c:pt>
              </c:numCache>
            </c:numRef>
          </c:val>
        </c:ser>
        <c:marker val="1"/>
        <c:axId val="83911424"/>
        <c:axId val="83912960"/>
      </c:lineChart>
      <c:dateAx>
        <c:axId val="83911424"/>
        <c:scaling>
          <c:orientation val="minMax"/>
        </c:scaling>
        <c:axPos val="b"/>
        <c:numFmt formatCode="[$-409]mmm-yy;@" sourceLinked="0"/>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3912960"/>
        <c:crosses val="autoZero"/>
        <c:auto val="1"/>
        <c:lblOffset val="100"/>
        <c:majorUnit val="6"/>
        <c:majorTimeUnit val="months"/>
      </c:dateAx>
      <c:valAx>
        <c:axId val="83912960"/>
        <c:scaling>
          <c:orientation val="minMax"/>
          <c:max val="0.60000000000000064"/>
          <c:min val="0"/>
        </c:scaling>
        <c:axPos val="l"/>
        <c:numFmt formatCode="General" sourceLinked="0"/>
        <c:tickLblPos val="nextTo"/>
        <c:crossAx val="83911424"/>
        <c:crosses val="autoZero"/>
        <c:crossBetween val="between"/>
        <c:majorUnit val="0.1"/>
      </c:valAx>
    </c:plotArea>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OC - </a:t>
            </a:r>
            <a:r>
              <a:rPr lang="en-US" dirty="0" smtClean="0"/>
              <a:t>Control</a:t>
            </a:r>
            <a:endParaRPr lang="en-US" dirty="0"/>
          </a:p>
        </c:rich>
      </c:tx>
      <c:layout/>
      <c:spPr>
        <a:noFill/>
        <a:ln w="25400">
          <a:noFill/>
        </a:ln>
      </c:spPr>
    </c:title>
    <c:plotArea>
      <c:layout>
        <c:manualLayout>
          <c:layoutTarget val="inner"/>
          <c:xMode val="edge"/>
          <c:yMode val="edge"/>
          <c:x val="0.10648269676175123"/>
          <c:y val="0.18733920547015873"/>
          <c:w val="0.82073586273288368"/>
          <c:h val="0.68450863537173279"/>
        </c:manualLayout>
      </c:layout>
      <c:lineChart>
        <c:grouping val="standard"/>
        <c:ser>
          <c:idx val="0"/>
          <c:order val="0"/>
          <c:tx>
            <c:strRef>
              <c:f>'Average&amp;Stds raw &amp; fixed dta'!$AF$1</c:f>
              <c:strCache>
                <c:ptCount val="1"/>
                <c:pt idx="0">
                  <c:v>Mesic.Med</c:v>
                </c:pt>
              </c:strCache>
            </c:strRef>
          </c:tx>
          <c:spPr>
            <a:ln w="25400">
              <a:solidFill>
                <a:schemeClr val="tx1"/>
              </a:solidFill>
              <a:prstDash val="solid"/>
            </a:ln>
          </c:spPr>
          <c:marker>
            <c:symbol val="triangle"/>
            <c:size val="9"/>
            <c:spPr>
              <a:solidFill>
                <a:schemeClr val="tx1"/>
              </a:solidFill>
              <a:ln>
                <a:solidFill>
                  <a:srgbClr val="008000"/>
                </a:solidFill>
                <a:prstDash val="solid"/>
              </a:ln>
            </c:spPr>
          </c:marker>
          <c:errBars>
            <c:errDir val="y"/>
            <c:errBarType val="both"/>
            <c:errValType val="cust"/>
            <c:plus>
              <c:numRef>
                <c:f>'Average&amp;Stds raw &amp; fixed dta'!$V$228:$AA$228</c:f>
                <c:numCache>
                  <c:formatCode>General</c:formatCode>
                  <c:ptCount val="6"/>
                  <c:pt idx="0">
                    <c:v>0.24637437334252221</c:v>
                  </c:pt>
                  <c:pt idx="1">
                    <c:v>0.38656576914875973</c:v>
                  </c:pt>
                  <c:pt idx="2">
                    <c:v>0.58529740169748223</c:v>
                  </c:pt>
                  <c:pt idx="3">
                    <c:v>1.4249777638544519</c:v>
                  </c:pt>
                  <c:pt idx="4">
                    <c:v>0.49788585528073276</c:v>
                  </c:pt>
                  <c:pt idx="5">
                    <c:v>0.2237731863004879</c:v>
                  </c:pt>
                </c:numCache>
              </c:numRef>
            </c:plus>
            <c:minus>
              <c:numRef>
                <c:f>'Average&amp;Stds raw &amp; fixed dta'!$V$228:$AA$228</c:f>
                <c:numCache>
                  <c:formatCode>General</c:formatCode>
                  <c:ptCount val="6"/>
                  <c:pt idx="0">
                    <c:v>0.24637437334252221</c:v>
                  </c:pt>
                  <c:pt idx="1">
                    <c:v>0.38656576914875973</c:v>
                  </c:pt>
                  <c:pt idx="2">
                    <c:v>0.58529740169748223</c:v>
                  </c:pt>
                  <c:pt idx="3">
                    <c:v>1.4249777638544519</c:v>
                  </c:pt>
                  <c:pt idx="4">
                    <c:v>0.49788585528073276</c:v>
                  </c:pt>
                  <c:pt idx="5">
                    <c:v>0.2237731863004879</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dta'!$V$208:$AA$208</c:f>
              <c:numCache>
                <c:formatCode>0.000</c:formatCode>
                <c:ptCount val="6"/>
                <c:pt idx="0">
                  <c:v>1.4588321522783454</c:v>
                </c:pt>
                <c:pt idx="1">
                  <c:v>1.9368918976569498</c:v>
                </c:pt>
                <c:pt idx="2">
                  <c:v>2.429759316974216</c:v>
                </c:pt>
                <c:pt idx="3">
                  <c:v>3.2886813061796292</c:v>
                </c:pt>
                <c:pt idx="4">
                  <c:v>2.3569767517694182</c:v>
                </c:pt>
                <c:pt idx="5">
                  <c:v>1.6928522886207227</c:v>
                </c:pt>
              </c:numCache>
            </c:numRef>
          </c:val>
        </c:ser>
        <c:ser>
          <c:idx val="1"/>
          <c:order val="1"/>
          <c:tx>
            <c:strRef>
              <c:f>'Average&amp;Stds raw &amp; fixed dta'!$AG$1</c:f>
              <c:strCache>
                <c:ptCount val="1"/>
                <c:pt idx="0">
                  <c:v>Med</c:v>
                </c:pt>
              </c:strCache>
            </c:strRef>
          </c:tx>
          <c:spPr>
            <a:ln w="25400">
              <a:solidFill>
                <a:srgbClr val="006600"/>
              </a:solidFill>
              <a:prstDash val="solid"/>
            </a:ln>
          </c:spPr>
          <c:marker>
            <c:symbol val="triangle"/>
            <c:size val="9"/>
            <c:spPr>
              <a:solidFill>
                <a:srgbClr val="006600"/>
              </a:solidFill>
              <a:ln>
                <a:solidFill>
                  <a:srgbClr val="006600"/>
                </a:solidFill>
                <a:prstDash val="solid"/>
              </a:ln>
            </c:spPr>
          </c:marker>
          <c:errBars>
            <c:errDir val="y"/>
            <c:errBarType val="both"/>
            <c:errValType val="cust"/>
            <c:plus>
              <c:numRef>
                <c:f>'Average&amp;Stds raw &amp; fixed dta'!$V$230:$AA$230</c:f>
                <c:numCache>
                  <c:formatCode>General</c:formatCode>
                  <c:ptCount val="6"/>
                  <c:pt idx="0">
                    <c:v>0.36636310353097518</c:v>
                  </c:pt>
                  <c:pt idx="1">
                    <c:v>0.40056040238231316</c:v>
                  </c:pt>
                  <c:pt idx="2">
                    <c:v>0.23878791447602382</c:v>
                  </c:pt>
                  <c:pt idx="3">
                    <c:v>0.33836010995653842</c:v>
                  </c:pt>
                  <c:pt idx="4">
                    <c:v>0.21039665107585098</c:v>
                  </c:pt>
                  <c:pt idx="5">
                    <c:v>0.19304085227534221</c:v>
                  </c:pt>
                </c:numCache>
              </c:numRef>
            </c:plus>
            <c:minus>
              <c:numRef>
                <c:f>'Average&amp;Stds raw &amp; fixed dta'!$V$230:$AA$230</c:f>
                <c:numCache>
                  <c:formatCode>General</c:formatCode>
                  <c:ptCount val="6"/>
                  <c:pt idx="0">
                    <c:v>0.36636310353097518</c:v>
                  </c:pt>
                  <c:pt idx="1">
                    <c:v>0.40056040238231316</c:v>
                  </c:pt>
                  <c:pt idx="2">
                    <c:v>0.23878791447602382</c:v>
                  </c:pt>
                  <c:pt idx="3">
                    <c:v>0.33836010995653842</c:v>
                  </c:pt>
                  <c:pt idx="4">
                    <c:v>0.21039665107585098</c:v>
                  </c:pt>
                  <c:pt idx="5">
                    <c:v>0.19304085227534221</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dta'!$V$210:$AA$210</c:f>
              <c:numCache>
                <c:formatCode>0.000</c:formatCode>
                <c:ptCount val="6"/>
                <c:pt idx="0">
                  <c:v>1.6891310232852441</c:v>
                </c:pt>
                <c:pt idx="1">
                  <c:v>1.1938799801603186</c:v>
                </c:pt>
                <c:pt idx="2">
                  <c:v>1.343682289123536</c:v>
                </c:pt>
                <c:pt idx="3">
                  <c:v>1.12835415336236</c:v>
                </c:pt>
                <c:pt idx="4">
                  <c:v>0.95478571243011012</c:v>
                </c:pt>
                <c:pt idx="5">
                  <c:v>1.0481971300340669</c:v>
                </c:pt>
              </c:numCache>
            </c:numRef>
          </c:val>
        </c:ser>
        <c:ser>
          <c:idx val="3"/>
          <c:order val="2"/>
          <c:tx>
            <c:strRef>
              <c:f>'Average&amp;Stds raw &amp; fixed dta'!$AH$1</c:f>
              <c:strCache>
                <c:ptCount val="1"/>
                <c:pt idx="0">
                  <c:v>Semi Arid</c:v>
                </c:pt>
              </c:strCache>
            </c:strRef>
          </c:tx>
          <c:spPr>
            <a:ln w="25400">
              <a:solidFill>
                <a:srgbClr val="FFC000"/>
              </a:solidFill>
              <a:prstDash val="solid"/>
            </a:ln>
          </c:spPr>
          <c:marker>
            <c:symbol val="triangle"/>
            <c:size val="9"/>
            <c:spPr>
              <a:solidFill>
                <a:srgbClr val="FFC000"/>
              </a:solidFill>
              <a:ln>
                <a:solidFill>
                  <a:srgbClr val="FFC000"/>
                </a:solidFill>
                <a:prstDash val="solid"/>
              </a:ln>
            </c:spPr>
          </c:marker>
          <c:errBars>
            <c:errDir val="y"/>
            <c:errBarType val="both"/>
            <c:errValType val="cust"/>
            <c:plus>
              <c:numRef>
                <c:f>'Average&amp;Stds raw &amp; fixed dta'!$V$232:$AA$232</c:f>
                <c:numCache>
                  <c:formatCode>General</c:formatCode>
                  <c:ptCount val="6"/>
                  <c:pt idx="0">
                    <c:v>0.19699159655553522</c:v>
                  </c:pt>
                  <c:pt idx="1">
                    <c:v>2.9961079505134595E-2</c:v>
                  </c:pt>
                  <c:pt idx="2">
                    <c:v>0.19884331013770781</c:v>
                  </c:pt>
                  <c:pt idx="3">
                    <c:v>0.11670276153865414</c:v>
                  </c:pt>
                  <c:pt idx="4">
                    <c:v>0.10235714717234363</c:v>
                  </c:pt>
                  <c:pt idx="5">
                    <c:v>5.7672818055295172E-2</c:v>
                  </c:pt>
                </c:numCache>
              </c:numRef>
            </c:plus>
            <c:minus>
              <c:numRef>
                <c:f>'Average&amp;Stds raw &amp; fixed dta'!$V$232:$AA$232</c:f>
                <c:numCache>
                  <c:formatCode>General</c:formatCode>
                  <c:ptCount val="6"/>
                  <c:pt idx="0">
                    <c:v>0.19699159655553522</c:v>
                  </c:pt>
                  <c:pt idx="1">
                    <c:v>2.9961079505134595E-2</c:v>
                  </c:pt>
                  <c:pt idx="2">
                    <c:v>0.19884331013770781</c:v>
                  </c:pt>
                  <c:pt idx="3">
                    <c:v>0.11670276153865414</c:v>
                  </c:pt>
                  <c:pt idx="4">
                    <c:v>0.10235714717234363</c:v>
                  </c:pt>
                  <c:pt idx="5">
                    <c:v>5.7672818055295172E-2</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dta'!$V$212:$AA$212</c:f>
              <c:numCache>
                <c:formatCode>0.000</c:formatCode>
                <c:ptCount val="6"/>
                <c:pt idx="0">
                  <c:v>1.607719008408993</c:v>
                </c:pt>
                <c:pt idx="1">
                  <c:v>1.2400749951850438</c:v>
                </c:pt>
                <c:pt idx="2">
                  <c:v>1.3681099613507612</c:v>
                </c:pt>
                <c:pt idx="3">
                  <c:v>1.1742383338884181</c:v>
                </c:pt>
                <c:pt idx="4">
                  <c:v>1.2537254254418013</c:v>
                </c:pt>
                <c:pt idx="5">
                  <c:v>1.3527529781161531</c:v>
                </c:pt>
              </c:numCache>
            </c:numRef>
          </c:val>
        </c:ser>
        <c:ser>
          <c:idx val="2"/>
          <c:order val="3"/>
          <c:tx>
            <c:strRef>
              <c:f>'Average&amp;Stds raw &amp; fixed dta'!$AI$1</c:f>
              <c:strCache>
                <c:ptCount val="1"/>
                <c:pt idx="0">
                  <c:v>Arid</c:v>
                </c:pt>
              </c:strCache>
            </c:strRef>
          </c:tx>
          <c:spPr>
            <a:ln w="25400">
              <a:solidFill>
                <a:srgbClr val="FF0000"/>
              </a:solidFill>
              <a:prstDash val="solid"/>
            </a:ln>
          </c:spPr>
          <c:marker>
            <c:symbol val="triangle"/>
            <c:size val="9"/>
            <c:spPr>
              <a:solidFill>
                <a:srgbClr val="FF0000"/>
              </a:solidFill>
              <a:ln>
                <a:solidFill>
                  <a:srgbClr val="FF0000"/>
                </a:solidFill>
                <a:prstDash val="solid"/>
              </a:ln>
            </c:spPr>
          </c:marker>
          <c:errBars>
            <c:errDir val="y"/>
            <c:errBarType val="both"/>
            <c:errValType val="cust"/>
            <c:plus>
              <c:numRef>
                <c:f>'Average&amp;Stds raw &amp; fixed dta'!$V$234:$AA$234</c:f>
                <c:numCache>
                  <c:formatCode>General</c:formatCode>
                  <c:ptCount val="6"/>
                  <c:pt idx="0">
                    <c:v>1.6904003752872827E-2</c:v>
                  </c:pt>
                  <c:pt idx="2">
                    <c:v>2.2865012359645047E-2</c:v>
                  </c:pt>
                  <c:pt idx="3">
                    <c:v>1.9251476444826703E-2</c:v>
                  </c:pt>
                  <c:pt idx="4">
                    <c:v>2.2769463137877477E-2</c:v>
                  </c:pt>
                  <c:pt idx="5">
                    <c:v>1.7811351624695569E-2</c:v>
                  </c:pt>
                </c:numCache>
              </c:numRef>
            </c:plus>
            <c:minus>
              <c:numRef>
                <c:f>'Average&amp;Stds raw &amp; fixed dta'!$V$234:$AA$234</c:f>
                <c:numCache>
                  <c:formatCode>General</c:formatCode>
                  <c:ptCount val="6"/>
                  <c:pt idx="0">
                    <c:v>1.6904003752872827E-2</c:v>
                  </c:pt>
                  <c:pt idx="2">
                    <c:v>2.2865012359645047E-2</c:v>
                  </c:pt>
                  <c:pt idx="3">
                    <c:v>1.9251476444826703E-2</c:v>
                  </c:pt>
                  <c:pt idx="4">
                    <c:v>2.2769463137877477E-2</c:v>
                  </c:pt>
                  <c:pt idx="5">
                    <c:v>1.7811351624695569E-2</c:v>
                  </c:pt>
                </c:numCache>
              </c:numRef>
            </c:minus>
            <c:spPr>
              <a:ln w="3175">
                <a:solidFill>
                  <a:srgbClr val="000000"/>
                </a:solidFill>
                <a:prstDash val="solid"/>
              </a:ln>
            </c:spPr>
          </c:errBars>
          <c:cat>
            <c:numRef>
              <c:f>'Average&amp;Stds raw &amp; fixed dta'!$I$1:$N$1</c:f>
              <c:numCache>
                <c:formatCode>[$-409]mmm\-yy;@</c:formatCode>
                <c:ptCount val="6"/>
                <c:pt idx="0">
                  <c:v>39326</c:v>
                </c:pt>
                <c:pt idx="1">
                  <c:v>39508</c:v>
                </c:pt>
                <c:pt idx="2">
                  <c:v>39692</c:v>
                </c:pt>
                <c:pt idx="3">
                  <c:v>39873</c:v>
                </c:pt>
                <c:pt idx="4">
                  <c:v>40057</c:v>
                </c:pt>
                <c:pt idx="5">
                  <c:v>40238</c:v>
                </c:pt>
              </c:numCache>
            </c:numRef>
          </c:cat>
          <c:val>
            <c:numRef>
              <c:f>'Average&amp;Stds raw &amp; fixed dta'!$V$214:$AA$214</c:f>
              <c:numCache>
                <c:formatCode>0.000</c:formatCode>
                <c:ptCount val="6"/>
                <c:pt idx="0">
                  <c:v>0.40870667107164294</c:v>
                </c:pt>
                <c:pt idx="1">
                  <c:v>0.37930618528157239</c:v>
                </c:pt>
                <c:pt idx="2">
                  <c:v>0.34990569949150085</c:v>
                </c:pt>
                <c:pt idx="3">
                  <c:v>0.33192103799114125</c:v>
                </c:pt>
                <c:pt idx="4">
                  <c:v>0.3693673382436034</c:v>
                </c:pt>
                <c:pt idx="5">
                  <c:v>0.3482765581098215</c:v>
                </c:pt>
              </c:numCache>
            </c:numRef>
          </c:val>
        </c:ser>
        <c:marker val="1"/>
        <c:axId val="83994112"/>
        <c:axId val="83995648"/>
      </c:lineChart>
      <c:dateAx>
        <c:axId val="83994112"/>
        <c:scaling>
          <c:orientation val="minMax"/>
        </c:scaling>
        <c:axPos val="b"/>
        <c:numFmt formatCode="[$-409]mmm-yy;@" sourceLinked="0"/>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3995648"/>
        <c:crosses val="autoZero"/>
        <c:auto val="1"/>
        <c:lblOffset val="100"/>
        <c:majorUnit val="6"/>
        <c:majorTimeUnit val="months"/>
      </c:dateAx>
      <c:valAx>
        <c:axId val="83995648"/>
        <c:scaling>
          <c:orientation val="minMax"/>
          <c:max val="3.5"/>
          <c:min val="0"/>
        </c:scaling>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en-US" sz="1600"/>
                  <a:t>%</a:t>
                </a:r>
                <a:r>
                  <a:rPr lang="en-US" sz="1600" b="1" i="0" u="none" strike="noStrike" kern="1200" baseline="0">
                    <a:solidFill>
                      <a:sysClr val="windowText" lastClr="000000"/>
                    </a:solidFill>
                    <a:latin typeface="+mn-lt"/>
                    <a:ea typeface="+mn-ea"/>
                    <a:cs typeface="+mn-cs"/>
                  </a:rPr>
                  <a:t>OC</a:t>
                </a: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endParaRPr lang="en-US" sz="1600"/>
              </a:p>
            </c:rich>
          </c:tx>
          <c:layout>
            <c:manualLayout>
              <c:xMode val="edge"/>
              <c:yMode val="edge"/>
              <c:x val="2.1135971864903107E-3"/>
              <c:y val="0.48768542114053931"/>
            </c:manualLayout>
          </c:layout>
          <c:spPr>
            <a:noFill/>
            <a:ln w="25400">
              <a:noFill/>
            </a:ln>
          </c:spPr>
        </c:title>
        <c:numFmt formatCode="General" sourceLinked="0"/>
        <c:tickLblPos val="nextTo"/>
        <c:crossAx val="83994112"/>
        <c:crossesAt val="1292"/>
        <c:crossBetween val="between"/>
        <c:majorUnit val="0.5"/>
      </c:valAx>
    </c:plotArea>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v>Mediterranean</c:v>
          </c:tx>
          <c:spPr>
            <a:ln w="28575">
              <a:noFill/>
            </a:ln>
          </c:spPr>
          <c:marker>
            <c:symbol val="circle"/>
            <c:size val="7"/>
            <c:spPr>
              <a:solidFill>
                <a:srgbClr val="008000"/>
              </a:solidFill>
              <a:ln>
                <a:solidFill>
                  <a:srgbClr val="0070C0"/>
                </a:solidFill>
              </a:ln>
            </c:spPr>
          </c:marker>
          <c:xVal>
            <c:numRef>
              <c:f>Sheet2!$H$9:$H$38</c:f>
              <c:numCache>
                <c:formatCode>General</c:formatCode>
                <c:ptCount val="30"/>
                <c:pt idx="0">
                  <c:v>799</c:v>
                </c:pt>
                <c:pt idx="1">
                  <c:v>634</c:v>
                </c:pt>
                <c:pt idx="2">
                  <c:v>1010</c:v>
                </c:pt>
                <c:pt idx="4">
                  <c:v>459</c:v>
                </c:pt>
                <c:pt idx="5">
                  <c:v>299</c:v>
                </c:pt>
                <c:pt idx="6">
                  <c:v>619</c:v>
                </c:pt>
                <c:pt idx="8">
                  <c:v>436</c:v>
                </c:pt>
                <c:pt idx="9">
                  <c:v>290</c:v>
                </c:pt>
                <c:pt idx="10">
                  <c:v>479</c:v>
                </c:pt>
                <c:pt idx="12">
                  <c:v>581</c:v>
                </c:pt>
                <c:pt idx="13">
                  <c:v>407</c:v>
                </c:pt>
                <c:pt idx="14">
                  <c:v>756</c:v>
                </c:pt>
                <c:pt idx="17">
                  <c:v>421</c:v>
                </c:pt>
                <c:pt idx="18">
                  <c:v>295</c:v>
                </c:pt>
                <c:pt idx="19">
                  <c:v>547</c:v>
                </c:pt>
                <c:pt idx="22">
                  <c:v>411</c:v>
                </c:pt>
                <c:pt idx="23">
                  <c:v>288</c:v>
                </c:pt>
                <c:pt idx="24">
                  <c:v>535</c:v>
                </c:pt>
                <c:pt idx="27">
                  <c:v>506</c:v>
                </c:pt>
                <c:pt idx="28">
                  <c:v>354</c:v>
                </c:pt>
                <c:pt idx="29">
                  <c:v>658</c:v>
                </c:pt>
              </c:numCache>
            </c:numRef>
          </c:xVal>
          <c:yVal>
            <c:numRef>
              <c:f>Sheet2!$I$9:$I$38</c:f>
              <c:numCache>
                <c:formatCode>General</c:formatCode>
                <c:ptCount val="30"/>
                <c:pt idx="0">
                  <c:v>223</c:v>
                </c:pt>
                <c:pt idx="1">
                  <c:v>222</c:v>
                </c:pt>
                <c:pt idx="2">
                  <c:v>301</c:v>
                </c:pt>
                <c:pt idx="4">
                  <c:v>140</c:v>
                </c:pt>
                <c:pt idx="5">
                  <c:v>146</c:v>
                </c:pt>
                <c:pt idx="6">
                  <c:v>240</c:v>
                </c:pt>
                <c:pt idx="8">
                  <c:v>194</c:v>
                </c:pt>
                <c:pt idx="9">
                  <c:v>174</c:v>
                </c:pt>
                <c:pt idx="10">
                  <c:v>157</c:v>
                </c:pt>
                <c:pt idx="12">
                  <c:v>204</c:v>
                </c:pt>
                <c:pt idx="13">
                  <c:v>256</c:v>
                </c:pt>
                <c:pt idx="14">
                  <c:v>185</c:v>
                </c:pt>
                <c:pt idx="17">
                  <c:v>202</c:v>
                </c:pt>
                <c:pt idx="18">
                  <c:v>206</c:v>
                </c:pt>
                <c:pt idx="19">
                  <c:v>210</c:v>
                </c:pt>
                <c:pt idx="22">
                  <c:v>226</c:v>
                </c:pt>
                <c:pt idx="23">
                  <c:v>153</c:v>
                </c:pt>
                <c:pt idx="24">
                  <c:v>261</c:v>
                </c:pt>
                <c:pt idx="27">
                  <c:v>182</c:v>
                </c:pt>
                <c:pt idx="28">
                  <c:v>227</c:v>
                </c:pt>
                <c:pt idx="29">
                  <c:v>219</c:v>
                </c:pt>
              </c:numCache>
            </c:numRef>
          </c:yVal>
        </c:ser>
        <c:ser>
          <c:idx val="1"/>
          <c:order val="1"/>
          <c:tx>
            <c:v>Semi-Arid</c:v>
          </c:tx>
          <c:spPr>
            <a:ln w="28575">
              <a:noFill/>
            </a:ln>
          </c:spPr>
          <c:marker>
            <c:symbol val="circle"/>
            <c:size val="7"/>
            <c:spPr>
              <a:solidFill>
                <a:srgbClr val="FFC000"/>
              </a:solidFill>
              <a:ln>
                <a:solidFill>
                  <a:srgbClr val="FFC000"/>
                </a:solidFill>
              </a:ln>
            </c:spPr>
          </c:marker>
          <c:xVal>
            <c:numRef>
              <c:f>Sheet2!$M$9:$M$38</c:f>
              <c:numCache>
                <c:formatCode>General</c:formatCode>
                <c:ptCount val="30"/>
                <c:pt idx="0">
                  <c:v>336</c:v>
                </c:pt>
                <c:pt idx="1">
                  <c:v>306</c:v>
                </c:pt>
                <c:pt idx="2">
                  <c:v>432</c:v>
                </c:pt>
                <c:pt idx="4">
                  <c:v>235</c:v>
                </c:pt>
                <c:pt idx="5">
                  <c:v>156</c:v>
                </c:pt>
                <c:pt idx="6">
                  <c:v>358</c:v>
                </c:pt>
                <c:pt idx="8">
                  <c:v>166</c:v>
                </c:pt>
                <c:pt idx="9">
                  <c:v>122</c:v>
                </c:pt>
                <c:pt idx="10">
                  <c:v>202</c:v>
                </c:pt>
                <c:pt idx="12">
                  <c:v>257</c:v>
                </c:pt>
                <c:pt idx="13">
                  <c:v>180</c:v>
                </c:pt>
                <c:pt idx="14">
                  <c:v>334</c:v>
                </c:pt>
                <c:pt idx="17">
                  <c:v>182</c:v>
                </c:pt>
                <c:pt idx="18">
                  <c:v>125</c:v>
                </c:pt>
                <c:pt idx="19">
                  <c:v>232</c:v>
                </c:pt>
                <c:pt idx="22">
                  <c:v>132</c:v>
                </c:pt>
                <c:pt idx="23">
                  <c:v>93</c:v>
                </c:pt>
                <c:pt idx="24">
                  <c:v>172</c:v>
                </c:pt>
                <c:pt idx="27">
                  <c:v>248</c:v>
                </c:pt>
                <c:pt idx="28">
                  <c:v>175</c:v>
                </c:pt>
                <c:pt idx="29">
                  <c:v>326</c:v>
                </c:pt>
              </c:numCache>
            </c:numRef>
          </c:xVal>
          <c:yVal>
            <c:numRef>
              <c:f>Sheet2!$N$9:$N$38</c:f>
              <c:numCache>
                <c:formatCode>General</c:formatCode>
                <c:ptCount val="30"/>
                <c:pt idx="0">
                  <c:v>159</c:v>
                </c:pt>
                <c:pt idx="1">
                  <c:v>154</c:v>
                </c:pt>
                <c:pt idx="2">
                  <c:v>203</c:v>
                </c:pt>
                <c:pt idx="4">
                  <c:v>86</c:v>
                </c:pt>
                <c:pt idx="5">
                  <c:v>85</c:v>
                </c:pt>
                <c:pt idx="6">
                  <c:v>131</c:v>
                </c:pt>
                <c:pt idx="8">
                  <c:v>80</c:v>
                </c:pt>
                <c:pt idx="9">
                  <c:v>82</c:v>
                </c:pt>
                <c:pt idx="10">
                  <c:v>129</c:v>
                </c:pt>
                <c:pt idx="12">
                  <c:v>115</c:v>
                </c:pt>
                <c:pt idx="13">
                  <c:v>137</c:v>
                </c:pt>
                <c:pt idx="14">
                  <c:v>185</c:v>
                </c:pt>
                <c:pt idx="17">
                  <c:v>75</c:v>
                </c:pt>
                <c:pt idx="18">
                  <c:v>78</c:v>
                </c:pt>
                <c:pt idx="19">
                  <c:v>172</c:v>
                </c:pt>
                <c:pt idx="22">
                  <c:v>46</c:v>
                </c:pt>
                <c:pt idx="23">
                  <c:v>39</c:v>
                </c:pt>
                <c:pt idx="24">
                  <c:v>77</c:v>
                </c:pt>
                <c:pt idx="27">
                  <c:v>81</c:v>
                </c:pt>
                <c:pt idx="28">
                  <c:v>77</c:v>
                </c:pt>
                <c:pt idx="29">
                  <c:v>186</c:v>
                </c:pt>
              </c:numCache>
            </c:numRef>
          </c:yVal>
        </c:ser>
        <c:ser>
          <c:idx val="2"/>
          <c:order val="2"/>
          <c:tx>
            <c:v>mesic-Mediterr</c:v>
          </c:tx>
          <c:spPr>
            <a:ln w="28575">
              <a:noFill/>
            </a:ln>
          </c:spPr>
          <c:marker>
            <c:symbol val="circle"/>
            <c:size val="7"/>
            <c:spPr>
              <a:solidFill>
                <a:schemeClr val="tx1"/>
              </a:solidFill>
              <a:ln>
                <a:solidFill>
                  <a:srgbClr val="92D050"/>
                </a:solidFill>
              </a:ln>
            </c:spPr>
          </c:marker>
          <c:xVal>
            <c:numRef>
              <c:f>Sheet2!$E$9:$E$36</c:f>
              <c:numCache>
                <c:formatCode>General</c:formatCode>
                <c:ptCount val="28"/>
                <c:pt idx="0">
                  <c:v>959</c:v>
                </c:pt>
                <c:pt idx="4">
                  <c:v>767</c:v>
                </c:pt>
                <c:pt idx="17">
                  <c:v>482</c:v>
                </c:pt>
                <c:pt idx="27">
                  <c:v>710</c:v>
                </c:pt>
              </c:numCache>
            </c:numRef>
          </c:xVal>
          <c:yVal>
            <c:numRef>
              <c:f>Sheet2!$F$9:$F$36</c:f>
              <c:numCache>
                <c:formatCode>General</c:formatCode>
                <c:ptCount val="28"/>
                <c:pt idx="0">
                  <c:v>306</c:v>
                </c:pt>
                <c:pt idx="4">
                  <c:v>248</c:v>
                </c:pt>
                <c:pt idx="17">
                  <c:v>201</c:v>
                </c:pt>
                <c:pt idx="27">
                  <c:v>193</c:v>
                </c:pt>
              </c:numCache>
            </c:numRef>
          </c:yVal>
        </c:ser>
        <c:ser>
          <c:idx val="3"/>
          <c:order val="3"/>
          <c:tx>
            <c:v>Arid</c:v>
          </c:tx>
          <c:spPr>
            <a:ln w="28575">
              <a:noFill/>
            </a:ln>
          </c:spPr>
          <c:marker>
            <c:symbol val="circle"/>
            <c:size val="7"/>
            <c:spPr>
              <a:solidFill>
                <a:srgbClr val="FF0000"/>
              </a:solidFill>
              <a:ln>
                <a:solidFill>
                  <a:srgbClr val="FF0000"/>
                </a:solidFill>
              </a:ln>
            </c:spPr>
          </c:marker>
          <c:xVal>
            <c:numRef>
              <c:f>Sheet2!$S$9:$S$36</c:f>
              <c:numCache>
                <c:formatCode>General</c:formatCode>
                <c:ptCount val="28"/>
                <c:pt idx="0">
                  <c:v>71</c:v>
                </c:pt>
                <c:pt idx="4">
                  <c:v>63</c:v>
                </c:pt>
                <c:pt idx="8">
                  <c:v>43</c:v>
                </c:pt>
                <c:pt idx="12">
                  <c:v>113</c:v>
                </c:pt>
                <c:pt idx="17">
                  <c:v>70</c:v>
                </c:pt>
                <c:pt idx="22">
                  <c:v>50</c:v>
                </c:pt>
                <c:pt idx="27">
                  <c:v>139</c:v>
                </c:pt>
              </c:numCache>
            </c:numRef>
          </c:xVal>
          <c:yVal>
            <c:numRef>
              <c:f>Sheet2!$T$9:$T$36</c:f>
              <c:numCache>
                <c:formatCode>General</c:formatCode>
                <c:ptCount val="28"/>
                <c:pt idx="0">
                  <c:v>4</c:v>
                </c:pt>
                <c:pt idx="4">
                  <c:v>8</c:v>
                </c:pt>
                <c:pt idx="8">
                  <c:v>2</c:v>
                </c:pt>
                <c:pt idx="12">
                  <c:v>45</c:v>
                </c:pt>
                <c:pt idx="17">
                  <c:v>17</c:v>
                </c:pt>
                <c:pt idx="22">
                  <c:v>2</c:v>
                </c:pt>
                <c:pt idx="27">
                  <c:v>16</c:v>
                </c:pt>
              </c:numCache>
            </c:numRef>
          </c:yVal>
        </c:ser>
        <c:axId val="83857792"/>
        <c:axId val="83860096"/>
      </c:scatterChart>
      <c:valAx>
        <c:axId val="83857792"/>
        <c:scaling>
          <c:orientation val="minMax"/>
        </c:scaling>
        <c:axPos val="b"/>
        <c:title>
          <c:tx>
            <c:rich>
              <a:bodyPr/>
              <a:lstStyle/>
              <a:p>
                <a:pPr>
                  <a:defRPr sz="1800"/>
                </a:pPr>
                <a:r>
                  <a:rPr lang="en-US" sz="1800"/>
                  <a:t>Rainfall (mm/yr)</a:t>
                </a:r>
              </a:p>
            </c:rich>
          </c:tx>
          <c:layout/>
        </c:title>
        <c:numFmt formatCode="General" sourceLinked="1"/>
        <c:tickLblPos val="nextTo"/>
        <c:txPr>
          <a:bodyPr/>
          <a:lstStyle/>
          <a:p>
            <a:pPr>
              <a:defRPr sz="1400"/>
            </a:pPr>
            <a:endParaRPr lang="en-US"/>
          </a:p>
        </c:txPr>
        <c:crossAx val="83860096"/>
        <c:crosses val="autoZero"/>
        <c:crossBetween val="midCat"/>
      </c:valAx>
      <c:valAx>
        <c:axId val="83860096"/>
        <c:scaling>
          <c:orientation val="minMax"/>
        </c:scaling>
        <c:axPos val="l"/>
        <c:title>
          <c:tx>
            <c:rich>
              <a:bodyPr/>
              <a:lstStyle/>
              <a:p>
                <a:pPr>
                  <a:defRPr sz="1800"/>
                </a:pPr>
                <a:r>
                  <a:rPr lang="en-US" sz="1800" dirty="0"/>
                  <a:t>g/m</a:t>
                </a:r>
                <a:r>
                  <a:rPr lang="en-US" sz="1800" baseline="30000" dirty="0"/>
                  <a:t>2</a:t>
                </a:r>
              </a:p>
            </c:rich>
          </c:tx>
          <c:layout/>
        </c:title>
        <c:numFmt formatCode="General" sourceLinked="1"/>
        <c:tickLblPos val="nextTo"/>
        <c:txPr>
          <a:bodyPr/>
          <a:lstStyle/>
          <a:p>
            <a:pPr>
              <a:defRPr sz="1400"/>
            </a:pPr>
            <a:endParaRPr lang="en-US"/>
          </a:p>
        </c:txPr>
        <c:crossAx val="83857792"/>
        <c:crosses val="autoZero"/>
        <c:crossBetween val="midCat"/>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4"/>
          <c:order val="4"/>
          <c:tx>
            <c:v>EJ-C-2002-2010-Open</c:v>
          </c:tx>
          <c:spPr>
            <a:ln w="25400">
              <a:solidFill>
                <a:schemeClr val="tx1"/>
              </a:solidFill>
              <a:prstDash val="solid"/>
            </a:ln>
          </c:spPr>
          <c:errBars>
            <c:errDir val="y"/>
            <c:errBarType val="plus"/>
            <c:errValType val="cust"/>
            <c:plus>
              <c:numRef>
                <c:f>'[1]8-Data(Rain-Johanes)+Bargraf'!$P$10:$P$18</c:f>
                <c:numCache>
                  <c:formatCode>General</c:formatCode>
                  <c:ptCount val="9"/>
                  <c:pt idx="0">
                    <c:v>3.0099833886584881</c:v>
                  </c:pt>
                  <c:pt idx="1">
                    <c:v>3.714835124201342</c:v>
                  </c:pt>
                  <c:pt idx="2">
                    <c:v>2.9393876913398067</c:v>
                  </c:pt>
                  <c:pt idx="3">
                    <c:v>0</c:v>
                  </c:pt>
                  <c:pt idx="4">
                    <c:v>3.2155870381627012</c:v>
                  </c:pt>
                  <c:pt idx="5">
                    <c:v>3.2465366161495792</c:v>
                  </c:pt>
                  <c:pt idx="6">
                    <c:v>2.4779023386727661</c:v>
                  </c:pt>
                  <c:pt idx="7">
                    <c:v>3.6110940170535542</c:v>
                  </c:pt>
                  <c:pt idx="8">
                    <c:v>1.2409673645990709</c:v>
                  </c:pt>
                </c:numCache>
              </c:numRef>
            </c:plus>
            <c:spPr>
              <a:ln w="12700">
                <a:solidFill>
                  <a:srgbClr val="000000"/>
                </a:solidFill>
                <a:prstDash val="solid"/>
              </a:ln>
            </c:spPr>
          </c:errBars>
          <c:xVal>
            <c:numRef>
              <c:f>'[1]8-Data(Rain-Johanes)+Bargraf'!$C$10:$C$18</c:f>
              <c:numCache>
                <c:formatCode>General</c:formatCode>
                <c:ptCount val="9"/>
                <c:pt idx="0">
                  <c:v>1</c:v>
                </c:pt>
                <c:pt idx="1">
                  <c:v>2</c:v>
                </c:pt>
                <c:pt idx="2">
                  <c:v>3</c:v>
                </c:pt>
                <c:pt idx="3">
                  <c:v>4</c:v>
                </c:pt>
                <c:pt idx="4">
                  <c:v>5</c:v>
                </c:pt>
                <c:pt idx="5">
                  <c:v>6</c:v>
                </c:pt>
                <c:pt idx="6">
                  <c:v>7</c:v>
                </c:pt>
                <c:pt idx="7">
                  <c:v>8</c:v>
                </c:pt>
                <c:pt idx="8">
                  <c:v>9</c:v>
                </c:pt>
              </c:numCache>
            </c:numRef>
          </c:xVal>
          <c:yVal>
            <c:numRef>
              <c:f>'[1]8-Data(Rain-Johanes)+Bargraf'!$O$10:$O$18</c:f>
              <c:numCache>
                <c:formatCode>General</c:formatCode>
                <c:ptCount val="9"/>
                <c:pt idx="0">
                  <c:v>52.6</c:v>
                </c:pt>
                <c:pt idx="1">
                  <c:v>54</c:v>
                </c:pt>
                <c:pt idx="2">
                  <c:v>52.2</c:v>
                </c:pt>
                <c:pt idx="4">
                  <c:v>59.2</c:v>
                </c:pt>
                <c:pt idx="5">
                  <c:v>59.2</c:v>
                </c:pt>
                <c:pt idx="6">
                  <c:v>50.2</c:v>
                </c:pt>
                <c:pt idx="7">
                  <c:v>60.8</c:v>
                </c:pt>
                <c:pt idx="8">
                  <c:v>47.2</c:v>
                </c:pt>
              </c:numCache>
            </c:numRef>
          </c:yVal>
        </c:ser>
        <c:ser>
          <c:idx val="5"/>
          <c:order val="5"/>
          <c:tx>
            <c:v>M -C-2002-2010</c:v>
          </c:tx>
          <c:spPr>
            <a:ln w="25400">
              <a:solidFill>
                <a:srgbClr val="006600"/>
              </a:solidFill>
              <a:prstDash val="solid"/>
            </a:ln>
          </c:spPr>
          <c:errBars>
            <c:errDir val="y"/>
            <c:errBarType val="plus"/>
            <c:errValType val="cust"/>
            <c:plus>
              <c:numRef>
                <c:f>'[1]8-Data(Rain-Johanes)+Bargraf'!$P$20:$P$28</c:f>
                <c:numCache>
                  <c:formatCode>General</c:formatCode>
                  <c:ptCount val="9"/>
                  <c:pt idx="0">
                    <c:v>3.0561413579872192</c:v>
                  </c:pt>
                  <c:pt idx="1">
                    <c:v>2.6570660511172912</c:v>
                  </c:pt>
                  <c:pt idx="2">
                    <c:v>3.2954514106568187</c:v>
                  </c:pt>
                  <c:pt idx="3">
                    <c:v>0</c:v>
                  </c:pt>
                  <c:pt idx="4">
                    <c:v>2.7856776554368312</c:v>
                  </c:pt>
                  <c:pt idx="5">
                    <c:v>5.2497618993626922</c:v>
                  </c:pt>
                  <c:pt idx="6">
                    <c:v>6.3827893588931754</c:v>
                  </c:pt>
                  <c:pt idx="7">
                    <c:v>2.1071307505705481</c:v>
                  </c:pt>
                  <c:pt idx="8">
                    <c:v>2.8879058156387227</c:v>
                  </c:pt>
                </c:numCache>
              </c:numRef>
            </c:plus>
            <c:spPr>
              <a:ln w="12700">
                <a:solidFill>
                  <a:srgbClr val="000000"/>
                </a:solidFill>
                <a:prstDash val="solid"/>
              </a:ln>
            </c:spPr>
          </c:errBars>
          <c:xVal>
            <c:numRef>
              <c:f>'[1]8-Data(Rain-Johanes)+Bargraf'!$C$20:$C$28</c:f>
              <c:numCache>
                <c:formatCode>General</c:formatCode>
                <c:ptCount val="9"/>
                <c:pt idx="0">
                  <c:v>1</c:v>
                </c:pt>
                <c:pt idx="1">
                  <c:v>2</c:v>
                </c:pt>
                <c:pt idx="2">
                  <c:v>3</c:v>
                </c:pt>
                <c:pt idx="3">
                  <c:v>4</c:v>
                </c:pt>
                <c:pt idx="4">
                  <c:v>5</c:v>
                </c:pt>
                <c:pt idx="5">
                  <c:v>6</c:v>
                </c:pt>
                <c:pt idx="6">
                  <c:v>7</c:v>
                </c:pt>
                <c:pt idx="7">
                  <c:v>8</c:v>
                </c:pt>
                <c:pt idx="8">
                  <c:v>9</c:v>
                </c:pt>
              </c:numCache>
            </c:numRef>
          </c:xVal>
          <c:yVal>
            <c:numRef>
              <c:f>'[1]8-Data(Rain-Johanes)+Bargraf'!$O$20:$O$28</c:f>
              <c:numCache>
                <c:formatCode>General</c:formatCode>
                <c:ptCount val="9"/>
                <c:pt idx="0">
                  <c:v>59.8</c:v>
                </c:pt>
                <c:pt idx="1">
                  <c:v>67.599999999999994</c:v>
                </c:pt>
                <c:pt idx="2">
                  <c:v>62.4</c:v>
                </c:pt>
                <c:pt idx="4">
                  <c:v>60.4</c:v>
                </c:pt>
                <c:pt idx="5">
                  <c:v>61.4</c:v>
                </c:pt>
                <c:pt idx="6">
                  <c:v>61.2</c:v>
                </c:pt>
                <c:pt idx="7">
                  <c:v>53.2</c:v>
                </c:pt>
                <c:pt idx="8">
                  <c:v>54.2</c:v>
                </c:pt>
              </c:numCache>
            </c:numRef>
          </c:yVal>
        </c:ser>
        <c:ser>
          <c:idx val="6"/>
          <c:order val="6"/>
          <c:tx>
            <c:v>Esh-C-2002-2010</c:v>
          </c:tx>
          <c:spPr>
            <a:ln w="25400">
              <a:solidFill>
                <a:srgbClr val="FF9900"/>
              </a:solidFill>
              <a:prstDash val="solid"/>
            </a:ln>
          </c:spPr>
          <c:errBars>
            <c:errDir val="y"/>
            <c:errBarType val="plus"/>
            <c:errValType val="cust"/>
            <c:plus>
              <c:numRef>
                <c:f>'[1]8-Data(Rain-Johanes)+Bargraf'!$P$30:$P$38</c:f>
                <c:numCache>
                  <c:formatCode>General</c:formatCode>
                  <c:ptCount val="9"/>
                  <c:pt idx="0">
                    <c:v>2.0099751242241757</c:v>
                  </c:pt>
                  <c:pt idx="1">
                    <c:v>2.5298221281346995</c:v>
                  </c:pt>
                  <c:pt idx="2">
                    <c:v>2.6907248094147436</c:v>
                  </c:pt>
                  <c:pt idx="3">
                    <c:v>0</c:v>
                  </c:pt>
                  <c:pt idx="4">
                    <c:v>1.3190905958272954</c:v>
                  </c:pt>
                  <c:pt idx="5">
                    <c:v>2.2494443758404072</c:v>
                  </c:pt>
                  <c:pt idx="6">
                    <c:v>2.2494443758403992</c:v>
                  </c:pt>
                  <c:pt idx="7">
                    <c:v>2.3108440016582641</c:v>
                  </c:pt>
                  <c:pt idx="8">
                    <c:v>1.4352700094407291</c:v>
                  </c:pt>
                </c:numCache>
              </c:numRef>
            </c:plus>
            <c:spPr>
              <a:ln w="12700">
                <a:solidFill>
                  <a:srgbClr val="000000"/>
                </a:solidFill>
                <a:prstDash val="solid"/>
              </a:ln>
            </c:spPr>
          </c:errBars>
          <c:xVal>
            <c:numRef>
              <c:f>'[1]8-Data(Rain-Johanes)+Bargraf'!$C$30:$C$38</c:f>
              <c:numCache>
                <c:formatCode>General</c:formatCode>
                <c:ptCount val="9"/>
                <c:pt idx="0">
                  <c:v>1</c:v>
                </c:pt>
                <c:pt idx="1">
                  <c:v>2</c:v>
                </c:pt>
                <c:pt idx="2">
                  <c:v>3</c:v>
                </c:pt>
                <c:pt idx="3">
                  <c:v>4</c:v>
                </c:pt>
                <c:pt idx="4">
                  <c:v>5</c:v>
                </c:pt>
                <c:pt idx="5">
                  <c:v>6</c:v>
                </c:pt>
                <c:pt idx="6">
                  <c:v>7</c:v>
                </c:pt>
                <c:pt idx="7">
                  <c:v>8</c:v>
                </c:pt>
                <c:pt idx="8">
                  <c:v>9</c:v>
                </c:pt>
              </c:numCache>
            </c:numRef>
          </c:xVal>
          <c:yVal>
            <c:numRef>
              <c:f>'[1]8-Data(Rain-Johanes)+Bargraf'!$O$30:$O$38</c:f>
              <c:numCache>
                <c:formatCode>General</c:formatCode>
                <c:ptCount val="9"/>
                <c:pt idx="0">
                  <c:v>27.8</c:v>
                </c:pt>
                <c:pt idx="1">
                  <c:v>45</c:v>
                </c:pt>
                <c:pt idx="2">
                  <c:v>34.200000000000003</c:v>
                </c:pt>
                <c:pt idx="4">
                  <c:v>29.2</c:v>
                </c:pt>
                <c:pt idx="5">
                  <c:v>42.6</c:v>
                </c:pt>
                <c:pt idx="6">
                  <c:v>24.6</c:v>
                </c:pt>
                <c:pt idx="7">
                  <c:v>24.2</c:v>
                </c:pt>
                <c:pt idx="8">
                  <c:v>23.4</c:v>
                </c:pt>
              </c:numCache>
            </c:numRef>
          </c:yVal>
        </c:ser>
        <c:ser>
          <c:idx val="7"/>
          <c:order val="7"/>
          <c:tx>
            <c:v>SB-C-2002-2010</c:v>
          </c:tx>
          <c:spPr>
            <a:ln w="25400">
              <a:solidFill>
                <a:srgbClr val="FF0000"/>
              </a:solidFill>
              <a:prstDash val="solid"/>
            </a:ln>
          </c:spPr>
          <c:errBars>
            <c:errDir val="y"/>
            <c:errBarType val="plus"/>
            <c:errValType val="cust"/>
            <c:plus>
              <c:numRef>
                <c:f>'[1]8-Data(Rain-Johanes)+Bargraf'!$P$40:$P$48</c:f>
                <c:numCache>
                  <c:formatCode>General</c:formatCode>
                  <c:ptCount val="9"/>
                  <c:pt idx="0">
                    <c:v>0.87177978870813533</c:v>
                  </c:pt>
                  <c:pt idx="1">
                    <c:v>1.4696938456699036</c:v>
                  </c:pt>
                  <c:pt idx="2">
                    <c:v>0.8602325267042602</c:v>
                  </c:pt>
                  <c:pt idx="3">
                    <c:v>0</c:v>
                  </c:pt>
                  <c:pt idx="4">
                    <c:v>0.92736184954957168</c:v>
                  </c:pt>
                  <c:pt idx="5">
                    <c:v>0.60000000000000264</c:v>
                  </c:pt>
                  <c:pt idx="6">
                    <c:v>0.66332495807108172</c:v>
                  </c:pt>
                  <c:pt idx="7">
                    <c:v>0.63245553203367788</c:v>
                  </c:pt>
                  <c:pt idx="8">
                    <c:v>1.1575836902790198</c:v>
                  </c:pt>
                </c:numCache>
              </c:numRef>
            </c:plus>
            <c:spPr>
              <a:ln w="12700">
                <a:solidFill>
                  <a:srgbClr val="000000"/>
                </a:solidFill>
                <a:prstDash val="solid"/>
              </a:ln>
            </c:spPr>
          </c:errBars>
          <c:xVal>
            <c:numRef>
              <c:f>'[1]8-Data(Rain-Johanes)+Bargraf'!$C$40:$C$48</c:f>
              <c:numCache>
                <c:formatCode>General</c:formatCode>
                <c:ptCount val="9"/>
                <c:pt idx="0">
                  <c:v>1</c:v>
                </c:pt>
                <c:pt idx="1">
                  <c:v>2</c:v>
                </c:pt>
                <c:pt idx="2">
                  <c:v>3</c:v>
                </c:pt>
                <c:pt idx="3">
                  <c:v>4</c:v>
                </c:pt>
                <c:pt idx="4">
                  <c:v>5</c:v>
                </c:pt>
                <c:pt idx="5">
                  <c:v>6</c:v>
                </c:pt>
                <c:pt idx="6">
                  <c:v>7</c:v>
                </c:pt>
                <c:pt idx="7">
                  <c:v>8</c:v>
                </c:pt>
                <c:pt idx="8">
                  <c:v>9</c:v>
                </c:pt>
              </c:numCache>
            </c:numRef>
          </c:xVal>
          <c:yVal>
            <c:numRef>
              <c:f>'[1]8-Data(Rain-Johanes)+Bargraf'!$O$40:$O$48</c:f>
              <c:numCache>
                <c:formatCode>General</c:formatCode>
                <c:ptCount val="9"/>
                <c:pt idx="0">
                  <c:v>7.6</c:v>
                </c:pt>
                <c:pt idx="1">
                  <c:v>8.6</c:v>
                </c:pt>
                <c:pt idx="2">
                  <c:v>11.2</c:v>
                </c:pt>
                <c:pt idx="4">
                  <c:v>3.4</c:v>
                </c:pt>
                <c:pt idx="5">
                  <c:v>12.6</c:v>
                </c:pt>
                <c:pt idx="6">
                  <c:v>8.8000000000000007</c:v>
                </c:pt>
                <c:pt idx="7">
                  <c:v>3</c:v>
                </c:pt>
                <c:pt idx="8">
                  <c:v>11.8</c:v>
                </c:pt>
              </c:numCache>
            </c:numRef>
          </c:yVal>
        </c:ser>
        <c:ser>
          <c:idx val="3"/>
          <c:order val="0"/>
          <c:tx>
            <c:v>EJ-C-2002-2010-Open</c:v>
          </c:tx>
          <c:spPr>
            <a:ln w="25400">
              <a:solidFill>
                <a:schemeClr val="tx1"/>
              </a:solidFill>
              <a:prstDash val="solid"/>
            </a:ln>
          </c:spPr>
          <c:marker>
            <c:symbol val="circle"/>
            <c:size val="9"/>
            <c:spPr>
              <a:solidFill>
                <a:schemeClr val="tx1"/>
              </a:solidFill>
              <a:ln>
                <a:solidFill>
                  <a:srgbClr val="339966"/>
                </a:solidFill>
                <a:prstDash val="solid"/>
              </a:ln>
            </c:spPr>
          </c:marker>
          <c:errBars>
            <c:errDir val="y"/>
            <c:errBarType val="plus"/>
            <c:errValType val="cust"/>
            <c:plus>
              <c:numRef>
                <c:f>'[1]8-Data(Rain-Johanes)+Bargraf'!$P$10:$P$18</c:f>
                <c:numCache>
                  <c:formatCode>General</c:formatCode>
                  <c:ptCount val="9"/>
                  <c:pt idx="0">
                    <c:v>3.0099833886584881</c:v>
                  </c:pt>
                  <c:pt idx="1">
                    <c:v>3.714835124201342</c:v>
                  </c:pt>
                  <c:pt idx="2">
                    <c:v>2.9393876913398067</c:v>
                  </c:pt>
                  <c:pt idx="3">
                    <c:v>0</c:v>
                  </c:pt>
                  <c:pt idx="4">
                    <c:v>3.2155870381627012</c:v>
                  </c:pt>
                  <c:pt idx="5">
                    <c:v>3.2465366161495792</c:v>
                  </c:pt>
                  <c:pt idx="6">
                    <c:v>2.4779023386727661</c:v>
                  </c:pt>
                  <c:pt idx="7">
                    <c:v>3.6110940170535542</c:v>
                  </c:pt>
                  <c:pt idx="8">
                    <c:v>1.2409673645990709</c:v>
                  </c:pt>
                </c:numCache>
              </c:numRef>
            </c:plus>
            <c:spPr>
              <a:ln w="12700">
                <a:solidFill>
                  <a:srgbClr val="000000"/>
                </a:solidFill>
                <a:prstDash val="solid"/>
              </a:ln>
            </c:spPr>
          </c:errBars>
          <c:xVal>
            <c:numRef>
              <c:f>'[1]8-Data(Rain-Johanes)+Bargraf'!$C$10:$C$18</c:f>
              <c:numCache>
                <c:formatCode>General</c:formatCode>
                <c:ptCount val="9"/>
                <c:pt idx="0">
                  <c:v>1</c:v>
                </c:pt>
                <c:pt idx="1">
                  <c:v>2</c:v>
                </c:pt>
                <c:pt idx="2">
                  <c:v>3</c:v>
                </c:pt>
                <c:pt idx="3">
                  <c:v>4</c:v>
                </c:pt>
                <c:pt idx="4">
                  <c:v>5</c:v>
                </c:pt>
                <c:pt idx="5">
                  <c:v>6</c:v>
                </c:pt>
                <c:pt idx="6">
                  <c:v>7</c:v>
                </c:pt>
                <c:pt idx="7">
                  <c:v>8</c:v>
                </c:pt>
                <c:pt idx="8">
                  <c:v>9</c:v>
                </c:pt>
              </c:numCache>
            </c:numRef>
          </c:xVal>
          <c:yVal>
            <c:numRef>
              <c:f>'[1]8-Data(Rain-Johanes)+Bargraf'!$O$10:$O$18</c:f>
              <c:numCache>
                <c:formatCode>General</c:formatCode>
                <c:ptCount val="9"/>
                <c:pt idx="0">
                  <c:v>52.6</c:v>
                </c:pt>
                <c:pt idx="1">
                  <c:v>54</c:v>
                </c:pt>
                <c:pt idx="2">
                  <c:v>52.2</c:v>
                </c:pt>
                <c:pt idx="4">
                  <c:v>59.2</c:v>
                </c:pt>
                <c:pt idx="5">
                  <c:v>59.2</c:v>
                </c:pt>
                <c:pt idx="6">
                  <c:v>50.2</c:v>
                </c:pt>
                <c:pt idx="7">
                  <c:v>60.8</c:v>
                </c:pt>
                <c:pt idx="8">
                  <c:v>47.2</c:v>
                </c:pt>
              </c:numCache>
            </c:numRef>
          </c:yVal>
        </c:ser>
        <c:ser>
          <c:idx val="0"/>
          <c:order val="1"/>
          <c:tx>
            <c:v>M -C-2002-2010</c:v>
          </c:tx>
          <c:spPr>
            <a:ln w="25400">
              <a:solidFill>
                <a:srgbClr val="006600"/>
              </a:solidFill>
              <a:prstDash val="solid"/>
            </a:ln>
          </c:spPr>
          <c:marker>
            <c:symbol val="circle"/>
            <c:size val="9"/>
            <c:spPr>
              <a:solidFill>
                <a:srgbClr val="006600"/>
              </a:solidFill>
              <a:ln>
                <a:solidFill>
                  <a:srgbClr val="006600"/>
                </a:solidFill>
                <a:prstDash val="solid"/>
              </a:ln>
            </c:spPr>
          </c:marker>
          <c:errBars>
            <c:errDir val="y"/>
            <c:errBarType val="plus"/>
            <c:errValType val="cust"/>
            <c:plus>
              <c:numRef>
                <c:f>'[1]8-Data(Rain-Johanes)+Bargraf'!$P$20:$P$28</c:f>
                <c:numCache>
                  <c:formatCode>General</c:formatCode>
                  <c:ptCount val="9"/>
                  <c:pt idx="0">
                    <c:v>3.0561413579872192</c:v>
                  </c:pt>
                  <c:pt idx="1">
                    <c:v>2.6570660511172912</c:v>
                  </c:pt>
                  <c:pt idx="2">
                    <c:v>3.2954514106568187</c:v>
                  </c:pt>
                  <c:pt idx="3">
                    <c:v>0</c:v>
                  </c:pt>
                  <c:pt idx="4">
                    <c:v>2.7856776554368312</c:v>
                  </c:pt>
                  <c:pt idx="5">
                    <c:v>5.2497618993626922</c:v>
                  </c:pt>
                  <c:pt idx="6">
                    <c:v>6.3827893588931754</c:v>
                  </c:pt>
                  <c:pt idx="7">
                    <c:v>2.1071307505705481</c:v>
                  </c:pt>
                  <c:pt idx="8">
                    <c:v>2.8879058156387227</c:v>
                  </c:pt>
                </c:numCache>
              </c:numRef>
            </c:plus>
            <c:spPr>
              <a:ln w="12700">
                <a:solidFill>
                  <a:srgbClr val="000000"/>
                </a:solidFill>
                <a:prstDash val="solid"/>
              </a:ln>
            </c:spPr>
          </c:errBars>
          <c:xVal>
            <c:numRef>
              <c:f>'[1]8-Data(Rain-Johanes)+Bargraf'!$C$20:$C$28</c:f>
              <c:numCache>
                <c:formatCode>General</c:formatCode>
                <c:ptCount val="9"/>
                <c:pt idx="0">
                  <c:v>1</c:v>
                </c:pt>
                <c:pt idx="1">
                  <c:v>2</c:v>
                </c:pt>
                <c:pt idx="2">
                  <c:v>3</c:v>
                </c:pt>
                <c:pt idx="3">
                  <c:v>4</c:v>
                </c:pt>
                <c:pt idx="4">
                  <c:v>5</c:v>
                </c:pt>
                <c:pt idx="5">
                  <c:v>6</c:v>
                </c:pt>
                <c:pt idx="6">
                  <c:v>7</c:v>
                </c:pt>
                <c:pt idx="7">
                  <c:v>8</c:v>
                </c:pt>
                <c:pt idx="8">
                  <c:v>9</c:v>
                </c:pt>
              </c:numCache>
            </c:numRef>
          </c:xVal>
          <c:yVal>
            <c:numRef>
              <c:f>'[1]8-Data(Rain-Johanes)+Bargraf'!$O$20:$O$28</c:f>
              <c:numCache>
                <c:formatCode>General</c:formatCode>
                <c:ptCount val="9"/>
                <c:pt idx="0">
                  <c:v>59.8</c:v>
                </c:pt>
                <c:pt idx="1">
                  <c:v>67.599999999999994</c:v>
                </c:pt>
                <c:pt idx="2">
                  <c:v>62.4</c:v>
                </c:pt>
                <c:pt idx="4">
                  <c:v>60.4</c:v>
                </c:pt>
                <c:pt idx="5">
                  <c:v>61.4</c:v>
                </c:pt>
                <c:pt idx="6">
                  <c:v>61.2</c:v>
                </c:pt>
                <c:pt idx="7">
                  <c:v>53.2</c:v>
                </c:pt>
                <c:pt idx="8">
                  <c:v>54.2</c:v>
                </c:pt>
              </c:numCache>
            </c:numRef>
          </c:yVal>
        </c:ser>
        <c:ser>
          <c:idx val="1"/>
          <c:order val="2"/>
          <c:tx>
            <c:v>Esh-C-2002-2010</c:v>
          </c:tx>
          <c:spPr>
            <a:ln w="25400">
              <a:solidFill>
                <a:srgbClr val="FF9900"/>
              </a:solidFill>
              <a:prstDash val="solid"/>
            </a:ln>
          </c:spPr>
          <c:marker>
            <c:symbol val="circle"/>
            <c:size val="9"/>
            <c:spPr>
              <a:solidFill>
                <a:srgbClr val="FF9900"/>
              </a:solidFill>
              <a:ln>
                <a:solidFill>
                  <a:srgbClr val="FF9900"/>
                </a:solidFill>
                <a:prstDash val="solid"/>
              </a:ln>
            </c:spPr>
          </c:marker>
          <c:errBars>
            <c:errDir val="y"/>
            <c:errBarType val="plus"/>
            <c:errValType val="cust"/>
            <c:plus>
              <c:numRef>
                <c:f>'[1]8-Data(Rain-Johanes)+Bargraf'!$P$30:$P$38</c:f>
                <c:numCache>
                  <c:formatCode>General</c:formatCode>
                  <c:ptCount val="9"/>
                  <c:pt idx="0">
                    <c:v>2.0099751242241757</c:v>
                  </c:pt>
                  <c:pt idx="1">
                    <c:v>2.5298221281346995</c:v>
                  </c:pt>
                  <c:pt idx="2">
                    <c:v>2.6907248094147436</c:v>
                  </c:pt>
                  <c:pt idx="3">
                    <c:v>0</c:v>
                  </c:pt>
                  <c:pt idx="4">
                    <c:v>1.3190905958272954</c:v>
                  </c:pt>
                  <c:pt idx="5">
                    <c:v>2.2494443758404072</c:v>
                  </c:pt>
                  <c:pt idx="6">
                    <c:v>2.2494443758403992</c:v>
                  </c:pt>
                  <c:pt idx="7">
                    <c:v>2.3108440016582641</c:v>
                  </c:pt>
                  <c:pt idx="8">
                    <c:v>1.4352700094407291</c:v>
                  </c:pt>
                </c:numCache>
              </c:numRef>
            </c:plus>
            <c:spPr>
              <a:ln w="12700">
                <a:solidFill>
                  <a:srgbClr val="000000"/>
                </a:solidFill>
                <a:prstDash val="solid"/>
              </a:ln>
            </c:spPr>
          </c:errBars>
          <c:xVal>
            <c:numRef>
              <c:f>'[1]8-Data(Rain-Johanes)+Bargraf'!$C$30:$C$38</c:f>
              <c:numCache>
                <c:formatCode>General</c:formatCode>
                <c:ptCount val="9"/>
                <c:pt idx="0">
                  <c:v>1</c:v>
                </c:pt>
                <c:pt idx="1">
                  <c:v>2</c:v>
                </c:pt>
                <c:pt idx="2">
                  <c:v>3</c:v>
                </c:pt>
                <c:pt idx="3">
                  <c:v>4</c:v>
                </c:pt>
                <c:pt idx="4">
                  <c:v>5</c:v>
                </c:pt>
                <c:pt idx="5">
                  <c:v>6</c:v>
                </c:pt>
                <c:pt idx="6">
                  <c:v>7</c:v>
                </c:pt>
                <c:pt idx="7">
                  <c:v>8</c:v>
                </c:pt>
                <c:pt idx="8">
                  <c:v>9</c:v>
                </c:pt>
              </c:numCache>
            </c:numRef>
          </c:xVal>
          <c:yVal>
            <c:numRef>
              <c:f>'[1]8-Data(Rain-Johanes)+Bargraf'!$O$30:$O$38</c:f>
              <c:numCache>
                <c:formatCode>General</c:formatCode>
                <c:ptCount val="9"/>
                <c:pt idx="0">
                  <c:v>27.8</c:v>
                </c:pt>
                <c:pt idx="1">
                  <c:v>45</c:v>
                </c:pt>
                <c:pt idx="2">
                  <c:v>34.200000000000003</c:v>
                </c:pt>
                <c:pt idx="4">
                  <c:v>29.2</c:v>
                </c:pt>
                <c:pt idx="5">
                  <c:v>42.6</c:v>
                </c:pt>
                <c:pt idx="6">
                  <c:v>24.6</c:v>
                </c:pt>
                <c:pt idx="7">
                  <c:v>24.2</c:v>
                </c:pt>
                <c:pt idx="8">
                  <c:v>23.4</c:v>
                </c:pt>
              </c:numCache>
            </c:numRef>
          </c:yVal>
        </c:ser>
        <c:ser>
          <c:idx val="2"/>
          <c:order val="3"/>
          <c:tx>
            <c:v>SB-C-2002-2010</c:v>
          </c:tx>
          <c:spPr>
            <a:ln w="25400">
              <a:solidFill>
                <a:srgbClr val="FF0000"/>
              </a:solidFill>
              <a:prstDash val="solid"/>
            </a:ln>
          </c:spPr>
          <c:marker>
            <c:symbol val="circle"/>
            <c:size val="9"/>
            <c:spPr>
              <a:solidFill>
                <a:srgbClr val="FF0000"/>
              </a:solidFill>
              <a:ln>
                <a:solidFill>
                  <a:srgbClr val="FF0000"/>
                </a:solidFill>
                <a:prstDash val="solid"/>
              </a:ln>
            </c:spPr>
          </c:marker>
          <c:errBars>
            <c:errDir val="y"/>
            <c:errBarType val="plus"/>
            <c:errValType val="cust"/>
            <c:plus>
              <c:numRef>
                <c:f>'[1]8-Data(Rain-Johanes)+Bargraf'!$P$40:$P$48</c:f>
                <c:numCache>
                  <c:formatCode>General</c:formatCode>
                  <c:ptCount val="9"/>
                  <c:pt idx="0">
                    <c:v>0.87177978870813533</c:v>
                  </c:pt>
                  <c:pt idx="1">
                    <c:v>1.4696938456699036</c:v>
                  </c:pt>
                  <c:pt idx="2">
                    <c:v>0.8602325267042602</c:v>
                  </c:pt>
                  <c:pt idx="3">
                    <c:v>0</c:v>
                  </c:pt>
                  <c:pt idx="4">
                    <c:v>0.92736184954957168</c:v>
                  </c:pt>
                  <c:pt idx="5">
                    <c:v>0.60000000000000264</c:v>
                  </c:pt>
                  <c:pt idx="6">
                    <c:v>0.66332495807108172</c:v>
                  </c:pt>
                  <c:pt idx="7">
                    <c:v>0.63245553203367788</c:v>
                  </c:pt>
                  <c:pt idx="8">
                    <c:v>1.1575836902790198</c:v>
                  </c:pt>
                </c:numCache>
              </c:numRef>
            </c:plus>
            <c:spPr>
              <a:ln w="12700">
                <a:solidFill>
                  <a:srgbClr val="000000"/>
                </a:solidFill>
                <a:prstDash val="solid"/>
              </a:ln>
            </c:spPr>
          </c:errBars>
          <c:xVal>
            <c:numRef>
              <c:f>'[1]8-Data(Rain-Johanes)+Bargraf'!$C$40:$C$48</c:f>
              <c:numCache>
                <c:formatCode>General</c:formatCode>
                <c:ptCount val="9"/>
                <c:pt idx="0">
                  <c:v>1</c:v>
                </c:pt>
                <c:pt idx="1">
                  <c:v>2</c:v>
                </c:pt>
                <c:pt idx="2">
                  <c:v>3</c:v>
                </c:pt>
                <c:pt idx="3">
                  <c:v>4</c:v>
                </c:pt>
                <c:pt idx="4">
                  <c:v>5</c:v>
                </c:pt>
                <c:pt idx="5">
                  <c:v>6</c:v>
                </c:pt>
                <c:pt idx="6">
                  <c:v>7</c:v>
                </c:pt>
                <c:pt idx="7">
                  <c:v>8</c:v>
                </c:pt>
                <c:pt idx="8">
                  <c:v>9</c:v>
                </c:pt>
              </c:numCache>
            </c:numRef>
          </c:xVal>
          <c:yVal>
            <c:numRef>
              <c:f>'[1]8-Data(Rain-Johanes)+Bargraf'!$O$40:$O$48</c:f>
              <c:numCache>
                <c:formatCode>General</c:formatCode>
                <c:ptCount val="9"/>
                <c:pt idx="0">
                  <c:v>7.6</c:v>
                </c:pt>
                <c:pt idx="1">
                  <c:v>8.6</c:v>
                </c:pt>
                <c:pt idx="2">
                  <c:v>11.2</c:v>
                </c:pt>
                <c:pt idx="4">
                  <c:v>3.4</c:v>
                </c:pt>
                <c:pt idx="5">
                  <c:v>12.6</c:v>
                </c:pt>
                <c:pt idx="6">
                  <c:v>8.8000000000000007</c:v>
                </c:pt>
                <c:pt idx="7">
                  <c:v>3</c:v>
                </c:pt>
                <c:pt idx="8">
                  <c:v>11.8</c:v>
                </c:pt>
              </c:numCache>
            </c:numRef>
          </c:yVal>
        </c:ser>
        <c:axId val="85304832"/>
        <c:axId val="85306368"/>
      </c:scatterChart>
      <c:valAx>
        <c:axId val="85304832"/>
        <c:scaling>
          <c:orientation val="minMax"/>
          <c:max val="10"/>
        </c:scaling>
        <c:axPos val="b"/>
        <c:numFmt formatCode="0" sourceLinked="0"/>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85306368"/>
        <c:crosses val="autoZero"/>
        <c:crossBetween val="midCat"/>
        <c:majorUnit val="1"/>
        <c:minorUnit val="1"/>
      </c:valAx>
      <c:valAx>
        <c:axId val="85306368"/>
        <c:scaling>
          <c:orientation val="minMax"/>
          <c:max val="70"/>
        </c:scaling>
        <c:axPos val="l"/>
        <c:title>
          <c:tx>
            <c:rich>
              <a:bodyPr/>
              <a:lstStyle/>
              <a:p>
                <a:pPr>
                  <a:defRPr sz="1400" b="1" i="0" u="none" strike="noStrike" baseline="0">
                    <a:solidFill>
                      <a:srgbClr val="000000"/>
                    </a:solidFill>
                    <a:latin typeface="Arial"/>
                    <a:ea typeface="Arial"/>
                    <a:cs typeface="Arial"/>
                  </a:defRPr>
                </a:pPr>
                <a:r>
                  <a:rPr lang="en-US" sz="1400" b="1" i="0" u="none" strike="noStrike" baseline="0">
                    <a:solidFill>
                      <a:srgbClr val="000000"/>
                    </a:solidFill>
                    <a:latin typeface="Arial"/>
                    <a:cs typeface="Arial"/>
                  </a:rPr>
                  <a:t>Species richness (20 x 20 cm)</a:t>
                </a:r>
              </a:p>
            </c:rich>
          </c:tx>
          <c:layout>
            <c:manualLayout>
              <c:xMode val="edge"/>
              <c:yMode val="edge"/>
              <c:x val="1.6447368421052631E-2"/>
              <c:y val="9.2595338065968535E-2"/>
            </c:manualLayout>
          </c:layout>
          <c:spPr>
            <a:noFill/>
            <a:ln w="25400">
              <a:noFill/>
            </a:ln>
          </c:spPr>
        </c:title>
        <c:numFmt formatCode="0" sourceLinked="0"/>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5304832"/>
        <c:crosses val="autoZero"/>
        <c:crossBetween val="midCat"/>
        <c:majorUnit val="10"/>
        <c:minorUnit val="2"/>
      </c:valAx>
      <c:spPr>
        <a:solidFill>
          <a:srgbClr val="FFFFFF"/>
        </a:solidFill>
        <a:ln w="12700">
          <a:solidFill>
            <a:srgbClr val="000000"/>
          </a:solid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72969156242238"/>
          <c:y val="5.1181967830901454E-2"/>
          <c:w val="0.80452310854349562"/>
          <c:h val="0.79959582390427664"/>
        </c:manualLayout>
      </c:layout>
      <c:scatterChart>
        <c:scatterStyle val="lineMarker"/>
        <c:ser>
          <c:idx val="5"/>
          <c:order val="0"/>
          <c:tx>
            <c:v>C-2002,03,04,06,07,08,09,10</c:v>
          </c:tx>
          <c:spPr>
            <a:ln w="28575">
              <a:noFill/>
            </a:ln>
          </c:spPr>
          <c:marker>
            <c:symbol val="circle"/>
            <c:size val="11"/>
            <c:spPr>
              <a:solidFill>
                <a:srgbClr val="FFFFFF"/>
              </a:solidFill>
              <a:ln>
                <a:solidFill>
                  <a:srgbClr val="000000"/>
                </a:solidFill>
                <a:prstDash val="solid"/>
              </a:ln>
            </c:spPr>
          </c:marker>
          <c:trendline>
            <c:spPr>
              <a:ln w="25400">
                <a:solidFill>
                  <a:srgbClr val="000000"/>
                </a:solidFill>
                <a:prstDash val="solid"/>
              </a:ln>
            </c:spPr>
            <c:trendlineType val="poly"/>
            <c:order val="2"/>
            <c:dispRSqr val="1"/>
            <c:dispEq val="1"/>
            <c:trendlineLbl>
              <c:layout>
                <c:manualLayout>
                  <c:x val="0.11759506880187934"/>
                  <c:y val="0.31546710626226987"/>
                </c:manualLayout>
              </c:layout>
              <c:tx>
                <c:rich>
                  <a:bodyPr/>
                  <a:lstStyle/>
                  <a:p>
                    <a:pPr>
                      <a:defRPr sz="1100" b="1" i="0" u="none" strike="noStrike" baseline="0">
                        <a:solidFill>
                          <a:srgbClr val="000000"/>
                        </a:solidFill>
                        <a:latin typeface="Arial"/>
                        <a:ea typeface="Arial"/>
                        <a:cs typeface="Arial"/>
                      </a:defRPr>
                    </a:pPr>
                    <a:r>
                      <a:rPr lang="en-US" sz="1100" b="1" i="0" u="none" strike="noStrike" baseline="0">
                        <a:solidFill>
                          <a:srgbClr val="000000"/>
                        </a:solidFill>
                        <a:latin typeface="Arial"/>
                        <a:cs typeface="Arial"/>
                      </a:rPr>
                      <a:t>2010 y = -0.0001x</a:t>
                    </a:r>
                    <a:r>
                      <a:rPr lang="en-US" sz="1100" b="1" i="0" u="none" strike="noStrike" baseline="30000">
                        <a:solidFill>
                          <a:srgbClr val="000000"/>
                        </a:solidFill>
                        <a:latin typeface="Arial"/>
                        <a:cs typeface="Arial"/>
                      </a:rPr>
                      <a:t>2</a:t>
                    </a:r>
                    <a:r>
                      <a:rPr lang="en-US" sz="1100" b="1" i="0" u="none" strike="noStrike" baseline="0">
                        <a:solidFill>
                          <a:srgbClr val="000000"/>
                        </a:solidFill>
                        <a:latin typeface="Arial"/>
                        <a:cs typeface="Arial"/>
                      </a:rPr>
                      <a:t> + 0.1973x - 5.1043</a:t>
                    </a:r>
                  </a:p>
                  <a:p>
                    <a:pPr>
                      <a:defRPr sz="1100" b="1" i="0" u="none" strike="noStrike" baseline="0">
                        <a:solidFill>
                          <a:srgbClr val="000000"/>
                        </a:solidFill>
                        <a:latin typeface="Arial"/>
                        <a:ea typeface="Arial"/>
                        <a:cs typeface="Arial"/>
                      </a:defRPr>
                    </a:pPr>
                    <a:r>
                      <a:rPr lang="en-US" sz="1100" b="1" i="0" u="none" strike="noStrike" baseline="0">
                        <a:solidFill>
                          <a:srgbClr val="000000"/>
                        </a:solidFill>
                        <a:latin typeface="Arial"/>
                        <a:cs typeface="Arial"/>
                      </a:rPr>
                      <a:t>R</a:t>
                    </a:r>
                    <a:r>
                      <a:rPr lang="en-US" sz="1100" b="1" i="0" u="none" strike="noStrike" baseline="30000">
                        <a:solidFill>
                          <a:srgbClr val="000000"/>
                        </a:solidFill>
                        <a:latin typeface="Arial"/>
                        <a:cs typeface="Arial"/>
                      </a:rPr>
                      <a:t>2</a:t>
                    </a:r>
                    <a:r>
                      <a:rPr lang="en-US" sz="1100" b="1" i="0" u="none" strike="noStrike" baseline="0">
                        <a:solidFill>
                          <a:srgbClr val="000000"/>
                        </a:solidFill>
                        <a:latin typeface="Arial"/>
                        <a:cs typeface="Arial"/>
                      </a:rPr>
                      <a:t> = 0.926  R = 0.96228</a:t>
                    </a:r>
                  </a:p>
                </c:rich>
              </c:tx>
              <c:numFmt formatCode="General" sourceLinked="0"/>
              <c:spPr>
                <a:noFill/>
                <a:ln w="25400">
                  <a:noFill/>
                </a:ln>
              </c:spPr>
            </c:trendlineLbl>
          </c:trendline>
          <c:errBars>
            <c:errDir val="y"/>
            <c:errBarType val="plus"/>
            <c:errValType val="cust"/>
            <c:plus>
              <c:numRef>
                <c:f>'[1]8-Data (2)'!$P$93:$P$124</c:f>
                <c:numCache>
                  <c:formatCode>General</c:formatCode>
                  <c:ptCount val="32"/>
                  <c:pt idx="0">
                    <c:v>3.0099833886584881</c:v>
                  </c:pt>
                  <c:pt idx="1">
                    <c:v>3.0561413579872192</c:v>
                  </c:pt>
                  <c:pt idx="2">
                    <c:v>2.0099751242241739</c:v>
                  </c:pt>
                  <c:pt idx="3">
                    <c:v>0.87177978870813566</c:v>
                  </c:pt>
                  <c:pt idx="4">
                    <c:v>3.714835124201342</c:v>
                  </c:pt>
                  <c:pt idx="5">
                    <c:v>2.6570660511172912</c:v>
                  </c:pt>
                  <c:pt idx="6">
                    <c:v>2.5298221281346982</c:v>
                  </c:pt>
                  <c:pt idx="7">
                    <c:v>1.4696938456699027</c:v>
                  </c:pt>
                  <c:pt idx="8">
                    <c:v>2.9393876913398067</c:v>
                  </c:pt>
                  <c:pt idx="9">
                    <c:v>3.2954514106568187</c:v>
                  </c:pt>
                  <c:pt idx="10">
                    <c:v>2.6907248094147436</c:v>
                  </c:pt>
                  <c:pt idx="11">
                    <c:v>0.86023252670425987</c:v>
                  </c:pt>
                  <c:pt idx="12">
                    <c:v>3.2155870381627012</c:v>
                  </c:pt>
                  <c:pt idx="13">
                    <c:v>2.7856776554368312</c:v>
                  </c:pt>
                  <c:pt idx="14">
                    <c:v>1.3190905958272954</c:v>
                  </c:pt>
                  <c:pt idx="15">
                    <c:v>0.92736184954957201</c:v>
                  </c:pt>
                  <c:pt idx="16">
                    <c:v>3.2465366161495792</c:v>
                  </c:pt>
                  <c:pt idx="17">
                    <c:v>5.2497618993626958</c:v>
                  </c:pt>
                  <c:pt idx="18">
                    <c:v>2.2494443758404072</c:v>
                  </c:pt>
                  <c:pt idx="19">
                    <c:v>0.60000000000000264</c:v>
                  </c:pt>
                  <c:pt idx="20">
                    <c:v>2.4779023386727661</c:v>
                  </c:pt>
                  <c:pt idx="21">
                    <c:v>6.3827893588931754</c:v>
                  </c:pt>
                  <c:pt idx="22">
                    <c:v>2.2494443758403992</c:v>
                  </c:pt>
                  <c:pt idx="23">
                    <c:v>0.66332495807108205</c:v>
                  </c:pt>
                  <c:pt idx="24">
                    <c:v>3.6110940170535542</c:v>
                  </c:pt>
                  <c:pt idx="25">
                    <c:v>2.1071307505705508</c:v>
                  </c:pt>
                  <c:pt idx="26">
                    <c:v>2.3108440016582619</c:v>
                  </c:pt>
                  <c:pt idx="27">
                    <c:v>0.63245553203367855</c:v>
                  </c:pt>
                  <c:pt idx="28">
                    <c:v>1.2409673645990709</c:v>
                  </c:pt>
                  <c:pt idx="29">
                    <c:v>2.8879058156387227</c:v>
                  </c:pt>
                  <c:pt idx="30">
                    <c:v>1.4352700094407291</c:v>
                  </c:pt>
                  <c:pt idx="31">
                    <c:v>1.1575836902790198</c:v>
                  </c:pt>
                </c:numCache>
              </c:numRef>
            </c:plus>
            <c:spPr>
              <a:ln w="12700">
                <a:solidFill>
                  <a:srgbClr val="000000"/>
                </a:solidFill>
                <a:prstDash val="solid"/>
              </a:ln>
            </c:spPr>
          </c:errBars>
          <c:xVal>
            <c:numRef>
              <c:f>'[1]8-Data (2)'!$AM$93:$AM$124</c:f>
              <c:numCache>
                <c:formatCode>General</c:formatCode>
                <c:ptCount val="32"/>
                <c:pt idx="0">
                  <c:v>830.77000000000055</c:v>
                </c:pt>
                <c:pt idx="1">
                  <c:v>560.6</c:v>
                </c:pt>
                <c:pt idx="2">
                  <c:v>281.81</c:v>
                </c:pt>
                <c:pt idx="3">
                  <c:v>85.2</c:v>
                </c:pt>
                <c:pt idx="4">
                  <c:v>958.6</c:v>
                </c:pt>
                <c:pt idx="5">
                  <c:v>761.4</c:v>
                </c:pt>
                <c:pt idx="6">
                  <c:v>336.3</c:v>
                </c:pt>
                <c:pt idx="7">
                  <c:v>70.7</c:v>
                </c:pt>
                <c:pt idx="8">
                  <c:v>767.8</c:v>
                </c:pt>
                <c:pt idx="9">
                  <c:v>459.2</c:v>
                </c:pt>
                <c:pt idx="10">
                  <c:v>234.7</c:v>
                </c:pt>
                <c:pt idx="11">
                  <c:v>63.4</c:v>
                </c:pt>
                <c:pt idx="12">
                  <c:v>598.9</c:v>
                </c:pt>
                <c:pt idx="13">
                  <c:v>435.81</c:v>
                </c:pt>
                <c:pt idx="14">
                  <c:v>165.9</c:v>
                </c:pt>
                <c:pt idx="15">
                  <c:v>42.7</c:v>
                </c:pt>
                <c:pt idx="16">
                  <c:v>650</c:v>
                </c:pt>
                <c:pt idx="17">
                  <c:v>581.5</c:v>
                </c:pt>
                <c:pt idx="18">
                  <c:v>256.60000000000002</c:v>
                </c:pt>
                <c:pt idx="19">
                  <c:v>113.9</c:v>
                </c:pt>
                <c:pt idx="20">
                  <c:v>474.3</c:v>
                </c:pt>
                <c:pt idx="21">
                  <c:v>420.7</c:v>
                </c:pt>
                <c:pt idx="22">
                  <c:v>178.6</c:v>
                </c:pt>
                <c:pt idx="23">
                  <c:v>70.400000000000006</c:v>
                </c:pt>
                <c:pt idx="24">
                  <c:v>656.5</c:v>
                </c:pt>
                <c:pt idx="25">
                  <c:v>411.5</c:v>
                </c:pt>
                <c:pt idx="26">
                  <c:v>132.30000000000001</c:v>
                </c:pt>
                <c:pt idx="27">
                  <c:v>50.1</c:v>
                </c:pt>
                <c:pt idx="28">
                  <c:v>710.2</c:v>
                </c:pt>
                <c:pt idx="29">
                  <c:v>506.3</c:v>
                </c:pt>
                <c:pt idx="30">
                  <c:v>248</c:v>
                </c:pt>
                <c:pt idx="31">
                  <c:v>138.583</c:v>
                </c:pt>
              </c:numCache>
            </c:numRef>
          </c:xVal>
          <c:yVal>
            <c:numRef>
              <c:f>'[1]8-Data (2)'!$O$93:$O$124</c:f>
              <c:numCache>
                <c:formatCode>General</c:formatCode>
                <c:ptCount val="32"/>
                <c:pt idx="0">
                  <c:v>52.6</c:v>
                </c:pt>
                <c:pt idx="1">
                  <c:v>59.8</c:v>
                </c:pt>
                <c:pt idx="2">
                  <c:v>27.8</c:v>
                </c:pt>
                <c:pt idx="3">
                  <c:v>7.6</c:v>
                </c:pt>
                <c:pt idx="4">
                  <c:v>54</c:v>
                </c:pt>
                <c:pt idx="5">
                  <c:v>67.599999999999994</c:v>
                </c:pt>
                <c:pt idx="6">
                  <c:v>45</c:v>
                </c:pt>
                <c:pt idx="7">
                  <c:v>8.6</c:v>
                </c:pt>
                <c:pt idx="8">
                  <c:v>52.2</c:v>
                </c:pt>
                <c:pt idx="9">
                  <c:v>62.4</c:v>
                </c:pt>
                <c:pt idx="10">
                  <c:v>34.200000000000003</c:v>
                </c:pt>
                <c:pt idx="11">
                  <c:v>11.2</c:v>
                </c:pt>
                <c:pt idx="12">
                  <c:v>59.2</c:v>
                </c:pt>
                <c:pt idx="13">
                  <c:v>60.4</c:v>
                </c:pt>
                <c:pt idx="14">
                  <c:v>29.2</c:v>
                </c:pt>
                <c:pt idx="15">
                  <c:v>3.4</c:v>
                </c:pt>
                <c:pt idx="16">
                  <c:v>59.2</c:v>
                </c:pt>
                <c:pt idx="17">
                  <c:v>61.4</c:v>
                </c:pt>
                <c:pt idx="18">
                  <c:v>42.6</c:v>
                </c:pt>
                <c:pt idx="19">
                  <c:v>12.6</c:v>
                </c:pt>
                <c:pt idx="20">
                  <c:v>50.2</c:v>
                </c:pt>
                <c:pt idx="21">
                  <c:v>61.2</c:v>
                </c:pt>
                <c:pt idx="22">
                  <c:v>24.6</c:v>
                </c:pt>
                <c:pt idx="23">
                  <c:v>8.8000000000000007</c:v>
                </c:pt>
                <c:pt idx="24">
                  <c:v>60.8</c:v>
                </c:pt>
                <c:pt idx="25">
                  <c:v>53.2</c:v>
                </c:pt>
                <c:pt idx="26">
                  <c:v>24.2</c:v>
                </c:pt>
                <c:pt idx="27">
                  <c:v>3</c:v>
                </c:pt>
                <c:pt idx="28">
                  <c:v>47.2</c:v>
                </c:pt>
                <c:pt idx="29">
                  <c:v>54.2</c:v>
                </c:pt>
                <c:pt idx="30">
                  <c:v>23.4</c:v>
                </c:pt>
                <c:pt idx="31">
                  <c:v>11.8</c:v>
                </c:pt>
              </c:numCache>
            </c:numRef>
          </c:yVal>
        </c:ser>
        <c:ser>
          <c:idx val="0"/>
          <c:order val="1"/>
          <c:tx>
            <c:v>EJ-2002-2010</c:v>
          </c:tx>
          <c:spPr>
            <a:ln w="28575">
              <a:noFill/>
            </a:ln>
          </c:spPr>
          <c:marker>
            <c:symbol val="circle"/>
            <c:size val="7"/>
            <c:spPr>
              <a:solidFill>
                <a:schemeClr val="tx1"/>
              </a:solidFill>
              <a:ln>
                <a:solidFill>
                  <a:srgbClr val="0000FF"/>
                </a:solidFill>
                <a:prstDash val="solid"/>
              </a:ln>
            </c:spPr>
          </c:marker>
          <c:errBars>
            <c:errDir val="y"/>
            <c:errBarType val="plus"/>
            <c:errValType val="cust"/>
            <c:plus>
              <c:numRef>
                <c:f>'[1]8-Data (2)'!$P$193:$P$200</c:f>
                <c:numCache>
                  <c:formatCode>General</c:formatCode>
                  <c:ptCount val="8"/>
                  <c:pt idx="0">
                    <c:v>3.0099833886584881</c:v>
                  </c:pt>
                  <c:pt idx="1">
                    <c:v>3.714835124201342</c:v>
                  </c:pt>
                  <c:pt idx="2">
                    <c:v>2.9393876913398067</c:v>
                  </c:pt>
                  <c:pt idx="3">
                    <c:v>3.2155870381627012</c:v>
                  </c:pt>
                  <c:pt idx="4">
                    <c:v>3.2465366161495792</c:v>
                  </c:pt>
                  <c:pt idx="5">
                    <c:v>2.4779023386727661</c:v>
                  </c:pt>
                  <c:pt idx="6">
                    <c:v>3.6110940170535542</c:v>
                  </c:pt>
                  <c:pt idx="7">
                    <c:v>1.2409673645990709</c:v>
                  </c:pt>
                </c:numCache>
              </c:numRef>
            </c:plus>
            <c:spPr>
              <a:ln w="12700">
                <a:solidFill>
                  <a:srgbClr val="000000"/>
                </a:solidFill>
                <a:prstDash val="solid"/>
              </a:ln>
            </c:spPr>
          </c:errBars>
          <c:xVal>
            <c:numRef>
              <c:f>'[1]8-Data (2)'!$AM$193:$AM$200</c:f>
              <c:numCache>
                <c:formatCode>General</c:formatCode>
                <c:ptCount val="8"/>
                <c:pt idx="0">
                  <c:v>830.77000000000055</c:v>
                </c:pt>
                <c:pt idx="1">
                  <c:v>958.6</c:v>
                </c:pt>
                <c:pt idx="2">
                  <c:v>767.8</c:v>
                </c:pt>
                <c:pt idx="3">
                  <c:v>598.9</c:v>
                </c:pt>
                <c:pt idx="4">
                  <c:v>650</c:v>
                </c:pt>
                <c:pt idx="5">
                  <c:v>474.3</c:v>
                </c:pt>
                <c:pt idx="6">
                  <c:v>656.5</c:v>
                </c:pt>
                <c:pt idx="7">
                  <c:v>710.2</c:v>
                </c:pt>
              </c:numCache>
            </c:numRef>
          </c:xVal>
          <c:yVal>
            <c:numRef>
              <c:f>'[1]8-Data (2)'!$O$193:$O$200</c:f>
              <c:numCache>
                <c:formatCode>General</c:formatCode>
                <c:ptCount val="8"/>
                <c:pt idx="0">
                  <c:v>52.6</c:v>
                </c:pt>
                <c:pt idx="1">
                  <c:v>54</c:v>
                </c:pt>
                <c:pt idx="2">
                  <c:v>52.2</c:v>
                </c:pt>
                <c:pt idx="3">
                  <c:v>59.2</c:v>
                </c:pt>
                <c:pt idx="4">
                  <c:v>59.2</c:v>
                </c:pt>
                <c:pt idx="5">
                  <c:v>50.2</c:v>
                </c:pt>
                <c:pt idx="6">
                  <c:v>60.8</c:v>
                </c:pt>
                <c:pt idx="7">
                  <c:v>47.2</c:v>
                </c:pt>
              </c:numCache>
            </c:numRef>
          </c:yVal>
        </c:ser>
        <c:ser>
          <c:idx val="1"/>
          <c:order val="2"/>
          <c:tx>
            <c:v>M-2002-2010</c:v>
          </c:tx>
          <c:spPr>
            <a:ln w="28575">
              <a:noFill/>
            </a:ln>
          </c:spPr>
          <c:marker>
            <c:symbol val="circle"/>
            <c:size val="7"/>
            <c:spPr>
              <a:solidFill>
                <a:srgbClr val="008000"/>
              </a:solidFill>
              <a:ln>
                <a:solidFill>
                  <a:srgbClr val="99CC00"/>
                </a:solidFill>
                <a:prstDash val="solid"/>
              </a:ln>
            </c:spPr>
          </c:marker>
          <c:errBars>
            <c:errDir val="y"/>
            <c:errBarType val="plus"/>
            <c:errValType val="cust"/>
            <c:plus>
              <c:numRef>
                <c:f>'[1]8-Data (2)'!$P$203:$P$210</c:f>
                <c:numCache>
                  <c:formatCode>General</c:formatCode>
                  <c:ptCount val="8"/>
                  <c:pt idx="0">
                    <c:v>3.0561413579872192</c:v>
                  </c:pt>
                  <c:pt idx="1">
                    <c:v>2.6570660511172912</c:v>
                  </c:pt>
                  <c:pt idx="2">
                    <c:v>3.2954514106568187</c:v>
                  </c:pt>
                  <c:pt idx="3">
                    <c:v>2.7856776554368312</c:v>
                  </c:pt>
                  <c:pt idx="4">
                    <c:v>5.2497618993626958</c:v>
                  </c:pt>
                  <c:pt idx="5">
                    <c:v>6.3827893588931754</c:v>
                  </c:pt>
                  <c:pt idx="6">
                    <c:v>2.1071307505705508</c:v>
                  </c:pt>
                  <c:pt idx="7">
                    <c:v>2.8879058156387227</c:v>
                  </c:pt>
                </c:numCache>
              </c:numRef>
            </c:plus>
            <c:spPr>
              <a:ln w="12700">
                <a:solidFill>
                  <a:srgbClr val="000000"/>
                </a:solidFill>
                <a:prstDash val="solid"/>
              </a:ln>
            </c:spPr>
          </c:errBars>
          <c:xVal>
            <c:numRef>
              <c:f>'[1]8-Data (2)'!$AM$203:$AM$210</c:f>
              <c:numCache>
                <c:formatCode>General</c:formatCode>
                <c:ptCount val="8"/>
                <c:pt idx="0">
                  <c:v>560.6</c:v>
                </c:pt>
                <c:pt idx="1">
                  <c:v>761.4</c:v>
                </c:pt>
                <c:pt idx="2">
                  <c:v>459.2</c:v>
                </c:pt>
                <c:pt idx="3">
                  <c:v>435.81</c:v>
                </c:pt>
                <c:pt idx="4">
                  <c:v>581.5</c:v>
                </c:pt>
                <c:pt idx="5">
                  <c:v>420.7</c:v>
                </c:pt>
                <c:pt idx="6">
                  <c:v>411.5</c:v>
                </c:pt>
                <c:pt idx="7">
                  <c:v>506.3</c:v>
                </c:pt>
              </c:numCache>
            </c:numRef>
          </c:xVal>
          <c:yVal>
            <c:numRef>
              <c:f>'[1]8-Data (2)'!$O$203:$O$210</c:f>
              <c:numCache>
                <c:formatCode>General</c:formatCode>
                <c:ptCount val="8"/>
                <c:pt idx="0">
                  <c:v>59.8</c:v>
                </c:pt>
                <c:pt idx="1">
                  <c:v>67.599999999999994</c:v>
                </c:pt>
                <c:pt idx="2">
                  <c:v>62.4</c:v>
                </c:pt>
                <c:pt idx="3">
                  <c:v>60.4</c:v>
                </c:pt>
                <c:pt idx="4">
                  <c:v>61.4</c:v>
                </c:pt>
                <c:pt idx="5">
                  <c:v>61.2</c:v>
                </c:pt>
                <c:pt idx="6">
                  <c:v>53.2</c:v>
                </c:pt>
                <c:pt idx="7">
                  <c:v>54.2</c:v>
                </c:pt>
              </c:numCache>
            </c:numRef>
          </c:yVal>
        </c:ser>
        <c:ser>
          <c:idx val="2"/>
          <c:order val="3"/>
          <c:tx>
            <c:v>L-2002-2010</c:v>
          </c:tx>
          <c:spPr>
            <a:ln w="28575">
              <a:noFill/>
            </a:ln>
          </c:spPr>
          <c:marker>
            <c:symbol val="circle"/>
            <c:size val="7"/>
            <c:spPr>
              <a:solidFill>
                <a:srgbClr val="FFC000"/>
              </a:solidFill>
              <a:ln>
                <a:solidFill>
                  <a:srgbClr val="FF9900"/>
                </a:solidFill>
                <a:prstDash val="solid"/>
              </a:ln>
            </c:spPr>
          </c:marker>
          <c:errBars>
            <c:errDir val="y"/>
            <c:errBarType val="plus"/>
            <c:errValType val="cust"/>
            <c:plus>
              <c:numRef>
                <c:f>'[1]8-Data (2)'!$P$213:$P$220</c:f>
                <c:numCache>
                  <c:formatCode>General</c:formatCode>
                  <c:ptCount val="8"/>
                  <c:pt idx="0">
                    <c:v>2.0099751242241739</c:v>
                  </c:pt>
                  <c:pt idx="1">
                    <c:v>2.5298221281346982</c:v>
                  </c:pt>
                  <c:pt idx="2">
                    <c:v>2.6907248094147436</c:v>
                  </c:pt>
                  <c:pt idx="3">
                    <c:v>1.3190905958272954</c:v>
                  </c:pt>
                  <c:pt idx="4">
                    <c:v>2.2494443758404072</c:v>
                  </c:pt>
                  <c:pt idx="5">
                    <c:v>2.2494443758403992</c:v>
                  </c:pt>
                  <c:pt idx="6">
                    <c:v>2.3108440016582619</c:v>
                  </c:pt>
                  <c:pt idx="7">
                    <c:v>1.4352700094407291</c:v>
                  </c:pt>
                </c:numCache>
              </c:numRef>
            </c:plus>
            <c:spPr>
              <a:ln w="12700">
                <a:solidFill>
                  <a:srgbClr val="000000"/>
                </a:solidFill>
                <a:prstDash val="solid"/>
              </a:ln>
            </c:spPr>
          </c:errBars>
          <c:xVal>
            <c:numRef>
              <c:f>'[1]8-Data (2)'!$AM$213:$AM$220</c:f>
              <c:numCache>
                <c:formatCode>General</c:formatCode>
                <c:ptCount val="8"/>
                <c:pt idx="0">
                  <c:v>281.81</c:v>
                </c:pt>
                <c:pt idx="1">
                  <c:v>336.3</c:v>
                </c:pt>
                <c:pt idx="2">
                  <c:v>234.7</c:v>
                </c:pt>
                <c:pt idx="3">
                  <c:v>165.9</c:v>
                </c:pt>
                <c:pt idx="4">
                  <c:v>256.60000000000002</c:v>
                </c:pt>
                <c:pt idx="5">
                  <c:v>178.6</c:v>
                </c:pt>
                <c:pt idx="6">
                  <c:v>132.30000000000001</c:v>
                </c:pt>
                <c:pt idx="7">
                  <c:v>248</c:v>
                </c:pt>
              </c:numCache>
            </c:numRef>
          </c:xVal>
          <c:yVal>
            <c:numRef>
              <c:f>'[1]8-Data (2)'!$O$213:$O$220</c:f>
              <c:numCache>
                <c:formatCode>General</c:formatCode>
                <c:ptCount val="8"/>
                <c:pt idx="0">
                  <c:v>27.8</c:v>
                </c:pt>
                <c:pt idx="1">
                  <c:v>45</c:v>
                </c:pt>
                <c:pt idx="2">
                  <c:v>34.200000000000003</c:v>
                </c:pt>
                <c:pt idx="3">
                  <c:v>29.2</c:v>
                </c:pt>
                <c:pt idx="4">
                  <c:v>42.6</c:v>
                </c:pt>
                <c:pt idx="5">
                  <c:v>24.6</c:v>
                </c:pt>
                <c:pt idx="6">
                  <c:v>24.2</c:v>
                </c:pt>
                <c:pt idx="7">
                  <c:v>23.4</c:v>
                </c:pt>
              </c:numCache>
            </c:numRef>
          </c:yVal>
        </c:ser>
        <c:ser>
          <c:idx val="3"/>
          <c:order val="4"/>
          <c:tx>
            <c:v>SB-2002-2010</c:v>
          </c:tx>
          <c:spPr>
            <a:ln w="28575">
              <a:noFill/>
            </a:ln>
          </c:spPr>
          <c:marker>
            <c:symbol val="circle"/>
            <c:size val="7"/>
            <c:spPr>
              <a:solidFill>
                <a:srgbClr val="FF0000"/>
              </a:solidFill>
              <a:ln>
                <a:solidFill>
                  <a:srgbClr val="FF0000"/>
                </a:solidFill>
                <a:prstDash val="solid"/>
              </a:ln>
            </c:spPr>
          </c:marker>
          <c:errBars>
            <c:errDir val="y"/>
            <c:errBarType val="plus"/>
            <c:errValType val="cust"/>
            <c:plus>
              <c:numRef>
                <c:f>'[1]8-Data (2)'!$P$223:$P$230</c:f>
                <c:numCache>
                  <c:formatCode>General</c:formatCode>
                  <c:ptCount val="8"/>
                  <c:pt idx="0">
                    <c:v>0.87177978870813566</c:v>
                  </c:pt>
                  <c:pt idx="1">
                    <c:v>1.4696938456699027</c:v>
                  </c:pt>
                  <c:pt idx="2">
                    <c:v>0.86023252670425987</c:v>
                  </c:pt>
                  <c:pt idx="3">
                    <c:v>0.92736184954957201</c:v>
                  </c:pt>
                  <c:pt idx="4">
                    <c:v>0.60000000000000264</c:v>
                  </c:pt>
                  <c:pt idx="5">
                    <c:v>0.66332495807108205</c:v>
                  </c:pt>
                  <c:pt idx="6">
                    <c:v>0.63245553203367855</c:v>
                  </c:pt>
                  <c:pt idx="7">
                    <c:v>1.1575836902790198</c:v>
                  </c:pt>
                </c:numCache>
              </c:numRef>
            </c:plus>
            <c:spPr>
              <a:ln w="12700">
                <a:solidFill>
                  <a:srgbClr val="000000"/>
                </a:solidFill>
                <a:prstDash val="solid"/>
              </a:ln>
            </c:spPr>
          </c:errBars>
          <c:xVal>
            <c:numRef>
              <c:f>'[1]8-Data (2)'!$AM$223:$AM$230</c:f>
              <c:numCache>
                <c:formatCode>General</c:formatCode>
                <c:ptCount val="8"/>
                <c:pt idx="0">
                  <c:v>85.2</c:v>
                </c:pt>
                <c:pt idx="1">
                  <c:v>70.7</c:v>
                </c:pt>
                <c:pt idx="2">
                  <c:v>63.4</c:v>
                </c:pt>
                <c:pt idx="3">
                  <c:v>42.7</c:v>
                </c:pt>
                <c:pt idx="4">
                  <c:v>113.9</c:v>
                </c:pt>
                <c:pt idx="5">
                  <c:v>70.400000000000006</c:v>
                </c:pt>
                <c:pt idx="6">
                  <c:v>50.1</c:v>
                </c:pt>
                <c:pt idx="7">
                  <c:v>138.583</c:v>
                </c:pt>
              </c:numCache>
            </c:numRef>
          </c:xVal>
          <c:yVal>
            <c:numRef>
              <c:f>'[1]8-Data (2)'!$O$223:$O$230</c:f>
              <c:numCache>
                <c:formatCode>General</c:formatCode>
                <c:ptCount val="8"/>
                <c:pt idx="0">
                  <c:v>7.6</c:v>
                </c:pt>
                <c:pt idx="1">
                  <c:v>8.6</c:v>
                </c:pt>
                <c:pt idx="2">
                  <c:v>11.2</c:v>
                </c:pt>
                <c:pt idx="3">
                  <c:v>3.4</c:v>
                </c:pt>
                <c:pt idx="4">
                  <c:v>12.6</c:v>
                </c:pt>
                <c:pt idx="5">
                  <c:v>8.8000000000000007</c:v>
                </c:pt>
                <c:pt idx="6">
                  <c:v>3</c:v>
                </c:pt>
                <c:pt idx="7">
                  <c:v>11.8</c:v>
                </c:pt>
              </c:numCache>
            </c:numRef>
          </c:yVal>
        </c:ser>
        <c:axId val="85540864"/>
        <c:axId val="85542784"/>
      </c:scatterChart>
      <c:valAx>
        <c:axId val="85540864"/>
        <c:scaling>
          <c:orientation val="minMax"/>
          <c:max val="1200"/>
        </c:scaling>
        <c:axPos val="b"/>
        <c:title>
          <c:tx>
            <c:rich>
              <a:bodyPr/>
              <a:lstStyle/>
              <a:p>
                <a:pPr>
                  <a:defRPr sz="1800" b="1" i="0" u="none" strike="noStrike" baseline="0">
                    <a:solidFill>
                      <a:srgbClr val="000000"/>
                    </a:solidFill>
                    <a:latin typeface="Arial"/>
                    <a:ea typeface="Arial"/>
                    <a:cs typeface="Arial"/>
                  </a:defRPr>
                </a:pPr>
                <a:r>
                  <a:rPr lang="en-US" sz="1800"/>
                  <a:t>Rainfall (mm/yr)</a:t>
                </a:r>
              </a:p>
            </c:rich>
          </c:tx>
          <c:layout>
            <c:manualLayout>
              <c:xMode val="edge"/>
              <c:yMode val="edge"/>
              <c:x val="0.41367159593268488"/>
              <c:y val="0.94386981089616462"/>
            </c:manualLayout>
          </c:layout>
          <c:spPr>
            <a:noFill/>
            <a:ln w="25400">
              <a:noFill/>
            </a:ln>
          </c:spPr>
        </c:title>
        <c:numFmt formatCode="0" sourceLinked="0"/>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85542784"/>
        <c:crosses val="autoZero"/>
        <c:crossBetween val="midCat"/>
        <c:majorUnit val="200"/>
        <c:minorUnit val="100"/>
      </c:valAx>
      <c:valAx>
        <c:axId val="85542784"/>
        <c:scaling>
          <c:orientation val="minMax"/>
          <c:max val="80"/>
        </c:scaling>
        <c:axPos val="l"/>
        <c:title>
          <c:tx>
            <c:rich>
              <a:bodyPr/>
              <a:lstStyle/>
              <a:p>
                <a:pPr>
                  <a:defRPr sz="1800" b="1" i="0" u="none" strike="noStrike" baseline="0">
                    <a:solidFill>
                      <a:srgbClr val="000000"/>
                    </a:solidFill>
                    <a:latin typeface="Arial"/>
                    <a:ea typeface="Arial"/>
                    <a:cs typeface="Arial"/>
                  </a:defRPr>
                </a:pPr>
                <a:r>
                  <a:rPr lang="en-US" sz="1800" b="1" i="0" u="none" strike="noStrike" baseline="0" dirty="0" smtClean="0">
                    <a:solidFill>
                      <a:srgbClr val="000000"/>
                    </a:solidFill>
                    <a:latin typeface="Arial"/>
                    <a:cs typeface="Arial"/>
                  </a:rPr>
                  <a:t>Species richness (20 x 20 cm)</a:t>
                </a:r>
                <a:endParaRPr lang="en-US" sz="1800" b="1" i="0" u="none" strike="noStrike" baseline="0" dirty="0">
                  <a:solidFill>
                    <a:srgbClr val="000000"/>
                  </a:solidFill>
                  <a:latin typeface="Arial"/>
                  <a:cs typeface="Arial"/>
                </a:endParaRPr>
              </a:p>
            </c:rich>
          </c:tx>
          <c:layout>
            <c:manualLayout>
              <c:xMode val="edge"/>
              <c:yMode val="edge"/>
              <c:x val="1.9143184712074032E-2"/>
              <c:y val="5.2013328425838411E-2"/>
            </c:manualLayout>
          </c:layout>
          <c:spPr>
            <a:noFill/>
            <a:ln w="25400">
              <a:noFill/>
            </a:ln>
          </c:spPr>
        </c:title>
        <c:numFmt formatCode="0" sourceLinked="0"/>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85540864"/>
        <c:crosses val="autoZero"/>
        <c:crossBetween val="midCat"/>
        <c:majorUnit val="10"/>
      </c:valAx>
      <c:spPr>
        <a:solidFill>
          <a:srgbClr val="FFFFFF"/>
        </a:solidFill>
        <a:ln w="12700">
          <a:solidFill>
            <a:srgbClr val="000000"/>
          </a:solid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67296915624223"/>
          <c:y val="5.118196783090144E-2"/>
          <c:w val="0.80452310854349562"/>
          <c:h val="0.79959582390427664"/>
        </c:manualLayout>
      </c:layout>
      <c:scatterChart>
        <c:scatterStyle val="lineMarker"/>
        <c:ser>
          <c:idx val="5"/>
          <c:order val="0"/>
          <c:tx>
            <c:v>C-2002,03,04,06,07,08,09,10</c:v>
          </c:tx>
          <c:spPr>
            <a:ln w="28575">
              <a:noFill/>
            </a:ln>
          </c:spPr>
          <c:marker>
            <c:symbol val="circle"/>
            <c:size val="11"/>
            <c:spPr>
              <a:solidFill>
                <a:srgbClr val="FFFFFF"/>
              </a:solidFill>
              <a:ln>
                <a:solidFill>
                  <a:srgbClr val="000000"/>
                </a:solidFill>
                <a:prstDash val="solid"/>
              </a:ln>
            </c:spPr>
          </c:marker>
          <c:trendline>
            <c:spPr>
              <a:ln w="25400">
                <a:solidFill>
                  <a:srgbClr val="000000"/>
                </a:solidFill>
                <a:prstDash val="solid"/>
              </a:ln>
            </c:spPr>
            <c:trendlineType val="poly"/>
            <c:order val="2"/>
            <c:dispRSqr val="1"/>
            <c:dispEq val="1"/>
            <c:trendlineLbl>
              <c:layout>
                <c:manualLayout>
                  <c:x val="0.11759506880187932"/>
                  <c:y val="0.31546710626226976"/>
                </c:manualLayout>
              </c:layout>
              <c:tx>
                <c:rich>
                  <a:bodyPr/>
                  <a:lstStyle/>
                  <a:p>
                    <a:pPr>
                      <a:defRPr sz="1100" b="1" i="0" u="none" strike="noStrike" baseline="0">
                        <a:solidFill>
                          <a:srgbClr val="000000"/>
                        </a:solidFill>
                        <a:latin typeface="Arial"/>
                        <a:ea typeface="Arial"/>
                        <a:cs typeface="Arial"/>
                      </a:defRPr>
                    </a:pPr>
                    <a:r>
                      <a:rPr lang="en-US" sz="1100" b="1" i="0" u="none" strike="noStrike" baseline="0">
                        <a:solidFill>
                          <a:srgbClr val="000000"/>
                        </a:solidFill>
                        <a:latin typeface="Arial"/>
                        <a:cs typeface="Arial"/>
                      </a:rPr>
                      <a:t>2010 y = -0.0001x</a:t>
                    </a:r>
                    <a:r>
                      <a:rPr lang="en-US" sz="1100" b="1" i="0" u="none" strike="noStrike" baseline="30000">
                        <a:solidFill>
                          <a:srgbClr val="000000"/>
                        </a:solidFill>
                        <a:latin typeface="Arial"/>
                        <a:cs typeface="Arial"/>
                      </a:rPr>
                      <a:t>2</a:t>
                    </a:r>
                    <a:r>
                      <a:rPr lang="en-US" sz="1100" b="1" i="0" u="none" strike="noStrike" baseline="0">
                        <a:solidFill>
                          <a:srgbClr val="000000"/>
                        </a:solidFill>
                        <a:latin typeface="Arial"/>
                        <a:cs typeface="Arial"/>
                      </a:rPr>
                      <a:t> + 0.1973x - 5.1043</a:t>
                    </a:r>
                  </a:p>
                  <a:p>
                    <a:pPr>
                      <a:defRPr sz="1100" b="1" i="0" u="none" strike="noStrike" baseline="0">
                        <a:solidFill>
                          <a:srgbClr val="000000"/>
                        </a:solidFill>
                        <a:latin typeface="Arial"/>
                        <a:ea typeface="Arial"/>
                        <a:cs typeface="Arial"/>
                      </a:defRPr>
                    </a:pPr>
                    <a:r>
                      <a:rPr lang="en-US" sz="1100" b="1" i="0" u="none" strike="noStrike" baseline="0">
                        <a:solidFill>
                          <a:srgbClr val="000000"/>
                        </a:solidFill>
                        <a:latin typeface="Arial"/>
                        <a:cs typeface="Arial"/>
                      </a:rPr>
                      <a:t>R</a:t>
                    </a:r>
                    <a:r>
                      <a:rPr lang="en-US" sz="1100" b="1" i="0" u="none" strike="noStrike" baseline="30000">
                        <a:solidFill>
                          <a:srgbClr val="000000"/>
                        </a:solidFill>
                        <a:latin typeface="Arial"/>
                        <a:cs typeface="Arial"/>
                      </a:rPr>
                      <a:t>2</a:t>
                    </a:r>
                    <a:r>
                      <a:rPr lang="en-US" sz="1100" b="1" i="0" u="none" strike="noStrike" baseline="0">
                        <a:solidFill>
                          <a:srgbClr val="000000"/>
                        </a:solidFill>
                        <a:latin typeface="Arial"/>
                        <a:cs typeface="Arial"/>
                      </a:rPr>
                      <a:t> = 0.926  R = 0.96228</a:t>
                    </a:r>
                  </a:p>
                </c:rich>
              </c:tx>
              <c:numFmt formatCode="General" sourceLinked="0"/>
              <c:spPr>
                <a:noFill/>
                <a:ln w="25400">
                  <a:noFill/>
                </a:ln>
              </c:spPr>
            </c:trendlineLbl>
          </c:trendline>
          <c:errBars>
            <c:errDir val="y"/>
            <c:errBarType val="plus"/>
            <c:errValType val="cust"/>
            <c:plus>
              <c:numRef>
                <c:f>'[1]8-Data (2)'!$P$93:$P$124</c:f>
                <c:numCache>
                  <c:formatCode>General</c:formatCode>
                  <c:ptCount val="32"/>
                  <c:pt idx="0">
                    <c:v>3.0099833886584881</c:v>
                  </c:pt>
                  <c:pt idx="1">
                    <c:v>3.0561413579872192</c:v>
                  </c:pt>
                  <c:pt idx="2">
                    <c:v>2.0099751242241743</c:v>
                  </c:pt>
                  <c:pt idx="3">
                    <c:v>0.87177978870813555</c:v>
                  </c:pt>
                  <c:pt idx="4">
                    <c:v>3.714835124201342</c:v>
                  </c:pt>
                  <c:pt idx="5">
                    <c:v>2.6570660511172912</c:v>
                  </c:pt>
                  <c:pt idx="6">
                    <c:v>2.5298221281346986</c:v>
                  </c:pt>
                  <c:pt idx="7">
                    <c:v>1.4696938456699031</c:v>
                  </c:pt>
                  <c:pt idx="8">
                    <c:v>2.9393876913398067</c:v>
                  </c:pt>
                  <c:pt idx="9">
                    <c:v>3.2954514106568187</c:v>
                  </c:pt>
                  <c:pt idx="10">
                    <c:v>2.6907248094147436</c:v>
                  </c:pt>
                  <c:pt idx="11">
                    <c:v>0.86023252670425998</c:v>
                  </c:pt>
                  <c:pt idx="12">
                    <c:v>3.2155870381627012</c:v>
                  </c:pt>
                  <c:pt idx="13">
                    <c:v>2.7856776554368312</c:v>
                  </c:pt>
                  <c:pt idx="14">
                    <c:v>1.3190905958272954</c:v>
                  </c:pt>
                  <c:pt idx="15">
                    <c:v>0.9273618495495719</c:v>
                  </c:pt>
                  <c:pt idx="16">
                    <c:v>3.2465366161495792</c:v>
                  </c:pt>
                  <c:pt idx="17">
                    <c:v>5.249761899362694</c:v>
                  </c:pt>
                  <c:pt idx="18">
                    <c:v>2.2494443758404072</c:v>
                  </c:pt>
                  <c:pt idx="19">
                    <c:v>0.60000000000000264</c:v>
                  </c:pt>
                  <c:pt idx="20">
                    <c:v>2.4779023386727661</c:v>
                  </c:pt>
                  <c:pt idx="21">
                    <c:v>6.3827893588931754</c:v>
                  </c:pt>
                  <c:pt idx="22">
                    <c:v>2.2494443758403992</c:v>
                  </c:pt>
                  <c:pt idx="23">
                    <c:v>0.66332495807108194</c:v>
                  </c:pt>
                  <c:pt idx="24">
                    <c:v>3.6110940170535542</c:v>
                  </c:pt>
                  <c:pt idx="25">
                    <c:v>2.1071307505705499</c:v>
                  </c:pt>
                  <c:pt idx="26">
                    <c:v>2.3108440016582623</c:v>
                  </c:pt>
                  <c:pt idx="27">
                    <c:v>0.63245553203367832</c:v>
                  </c:pt>
                  <c:pt idx="28">
                    <c:v>1.2409673645990709</c:v>
                  </c:pt>
                  <c:pt idx="29">
                    <c:v>2.8879058156387227</c:v>
                  </c:pt>
                  <c:pt idx="30">
                    <c:v>1.4352700094407291</c:v>
                  </c:pt>
                  <c:pt idx="31">
                    <c:v>1.1575836902790198</c:v>
                  </c:pt>
                </c:numCache>
              </c:numRef>
            </c:plus>
            <c:spPr>
              <a:ln w="12700">
                <a:solidFill>
                  <a:srgbClr val="000000"/>
                </a:solidFill>
                <a:prstDash val="solid"/>
              </a:ln>
            </c:spPr>
          </c:errBars>
          <c:xVal>
            <c:numRef>
              <c:f>'[1]8-Data (2)'!$AM$93:$AM$124</c:f>
              <c:numCache>
                <c:formatCode>General</c:formatCode>
                <c:ptCount val="32"/>
                <c:pt idx="0">
                  <c:v>830.77000000000055</c:v>
                </c:pt>
                <c:pt idx="1">
                  <c:v>560.6</c:v>
                </c:pt>
                <c:pt idx="2">
                  <c:v>281.81</c:v>
                </c:pt>
                <c:pt idx="3">
                  <c:v>85.2</c:v>
                </c:pt>
                <c:pt idx="4">
                  <c:v>958.6</c:v>
                </c:pt>
                <c:pt idx="5">
                  <c:v>761.4</c:v>
                </c:pt>
                <c:pt idx="6">
                  <c:v>336.3</c:v>
                </c:pt>
                <c:pt idx="7">
                  <c:v>70.7</c:v>
                </c:pt>
                <c:pt idx="8">
                  <c:v>767.8</c:v>
                </c:pt>
                <c:pt idx="9">
                  <c:v>459.2</c:v>
                </c:pt>
                <c:pt idx="10">
                  <c:v>234.7</c:v>
                </c:pt>
                <c:pt idx="11">
                  <c:v>63.4</c:v>
                </c:pt>
                <c:pt idx="12">
                  <c:v>598.9</c:v>
                </c:pt>
                <c:pt idx="13">
                  <c:v>435.81</c:v>
                </c:pt>
                <c:pt idx="14">
                  <c:v>165.9</c:v>
                </c:pt>
                <c:pt idx="15">
                  <c:v>42.7</c:v>
                </c:pt>
                <c:pt idx="16">
                  <c:v>650</c:v>
                </c:pt>
                <c:pt idx="17">
                  <c:v>581.5</c:v>
                </c:pt>
                <c:pt idx="18">
                  <c:v>256.60000000000002</c:v>
                </c:pt>
                <c:pt idx="19">
                  <c:v>113.9</c:v>
                </c:pt>
                <c:pt idx="20">
                  <c:v>474.3</c:v>
                </c:pt>
                <c:pt idx="21">
                  <c:v>420.7</c:v>
                </c:pt>
                <c:pt idx="22">
                  <c:v>178.6</c:v>
                </c:pt>
                <c:pt idx="23">
                  <c:v>70.400000000000006</c:v>
                </c:pt>
                <c:pt idx="24">
                  <c:v>656.5</c:v>
                </c:pt>
                <c:pt idx="25">
                  <c:v>411.5</c:v>
                </c:pt>
                <c:pt idx="26">
                  <c:v>132.30000000000001</c:v>
                </c:pt>
                <c:pt idx="27">
                  <c:v>50.1</c:v>
                </c:pt>
                <c:pt idx="28">
                  <c:v>710.2</c:v>
                </c:pt>
                <c:pt idx="29">
                  <c:v>506.3</c:v>
                </c:pt>
                <c:pt idx="30">
                  <c:v>248</c:v>
                </c:pt>
                <c:pt idx="31">
                  <c:v>138.583</c:v>
                </c:pt>
              </c:numCache>
            </c:numRef>
          </c:xVal>
          <c:yVal>
            <c:numRef>
              <c:f>'[1]8-Data (2)'!$O$93:$O$124</c:f>
              <c:numCache>
                <c:formatCode>General</c:formatCode>
                <c:ptCount val="32"/>
                <c:pt idx="0">
                  <c:v>52.6</c:v>
                </c:pt>
                <c:pt idx="1">
                  <c:v>59.8</c:v>
                </c:pt>
                <c:pt idx="2">
                  <c:v>27.8</c:v>
                </c:pt>
                <c:pt idx="3">
                  <c:v>7.6</c:v>
                </c:pt>
                <c:pt idx="4">
                  <c:v>54</c:v>
                </c:pt>
                <c:pt idx="5">
                  <c:v>67.599999999999994</c:v>
                </c:pt>
                <c:pt idx="6">
                  <c:v>45</c:v>
                </c:pt>
                <c:pt idx="7">
                  <c:v>8.6</c:v>
                </c:pt>
                <c:pt idx="8">
                  <c:v>52.2</c:v>
                </c:pt>
                <c:pt idx="9">
                  <c:v>62.4</c:v>
                </c:pt>
                <c:pt idx="10">
                  <c:v>34.200000000000003</c:v>
                </c:pt>
                <c:pt idx="11">
                  <c:v>11.2</c:v>
                </c:pt>
                <c:pt idx="12">
                  <c:v>59.2</c:v>
                </c:pt>
                <c:pt idx="13">
                  <c:v>60.4</c:v>
                </c:pt>
                <c:pt idx="14">
                  <c:v>29.2</c:v>
                </c:pt>
                <c:pt idx="15">
                  <c:v>3.4</c:v>
                </c:pt>
                <c:pt idx="16">
                  <c:v>59.2</c:v>
                </c:pt>
                <c:pt idx="17">
                  <c:v>61.4</c:v>
                </c:pt>
                <c:pt idx="18">
                  <c:v>42.6</c:v>
                </c:pt>
                <c:pt idx="19">
                  <c:v>12.6</c:v>
                </c:pt>
                <c:pt idx="20">
                  <c:v>50.2</c:v>
                </c:pt>
                <c:pt idx="21">
                  <c:v>61.2</c:v>
                </c:pt>
                <c:pt idx="22">
                  <c:v>24.6</c:v>
                </c:pt>
                <c:pt idx="23">
                  <c:v>8.8000000000000007</c:v>
                </c:pt>
                <c:pt idx="24">
                  <c:v>60.8</c:v>
                </c:pt>
                <c:pt idx="25">
                  <c:v>53.2</c:v>
                </c:pt>
                <c:pt idx="26">
                  <c:v>24.2</c:v>
                </c:pt>
                <c:pt idx="27">
                  <c:v>3</c:v>
                </c:pt>
                <c:pt idx="28">
                  <c:v>47.2</c:v>
                </c:pt>
                <c:pt idx="29">
                  <c:v>54.2</c:v>
                </c:pt>
                <c:pt idx="30">
                  <c:v>23.4</c:v>
                </c:pt>
                <c:pt idx="31">
                  <c:v>11.8</c:v>
                </c:pt>
              </c:numCache>
            </c:numRef>
          </c:yVal>
        </c:ser>
        <c:ser>
          <c:idx val="0"/>
          <c:order val="1"/>
          <c:tx>
            <c:v>EJ-2002-2010</c:v>
          </c:tx>
          <c:spPr>
            <a:ln w="28575">
              <a:noFill/>
            </a:ln>
          </c:spPr>
          <c:marker>
            <c:symbol val="circle"/>
            <c:size val="7"/>
            <c:spPr>
              <a:solidFill>
                <a:schemeClr val="tx1"/>
              </a:solidFill>
              <a:ln>
                <a:solidFill>
                  <a:srgbClr val="0000FF"/>
                </a:solidFill>
                <a:prstDash val="solid"/>
              </a:ln>
            </c:spPr>
          </c:marker>
          <c:errBars>
            <c:errDir val="y"/>
            <c:errBarType val="plus"/>
            <c:errValType val="cust"/>
            <c:plus>
              <c:numRef>
                <c:f>'[1]8-Data (2)'!$P$193:$P$200</c:f>
                <c:numCache>
                  <c:formatCode>General</c:formatCode>
                  <c:ptCount val="8"/>
                  <c:pt idx="0">
                    <c:v>3.0099833886584881</c:v>
                  </c:pt>
                  <c:pt idx="1">
                    <c:v>3.714835124201342</c:v>
                  </c:pt>
                  <c:pt idx="2">
                    <c:v>2.9393876913398067</c:v>
                  </c:pt>
                  <c:pt idx="3">
                    <c:v>3.2155870381627012</c:v>
                  </c:pt>
                  <c:pt idx="4">
                    <c:v>3.2465366161495792</c:v>
                  </c:pt>
                  <c:pt idx="5">
                    <c:v>2.4779023386727661</c:v>
                  </c:pt>
                  <c:pt idx="6">
                    <c:v>3.6110940170535542</c:v>
                  </c:pt>
                  <c:pt idx="7">
                    <c:v>1.2409673645990709</c:v>
                  </c:pt>
                </c:numCache>
              </c:numRef>
            </c:plus>
            <c:spPr>
              <a:ln w="12700">
                <a:solidFill>
                  <a:srgbClr val="000000"/>
                </a:solidFill>
                <a:prstDash val="solid"/>
              </a:ln>
            </c:spPr>
          </c:errBars>
          <c:xVal>
            <c:numRef>
              <c:f>'[1]8-Data (2)'!$AM$193:$AM$200</c:f>
              <c:numCache>
                <c:formatCode>General</c:formatCode>
                <c:ptCount val="8"/>
                <c:pt idx="0">
                  <c:v>830.77000000000055</c:v>
                </c:pt>
                <c:pt idx="1">
                  <c:v>958.6</c:v>
                </c:pt>
                <c:pt idx="2">
                  <c:v>767.8</c:v>
                </c:pt>
                <c:pt idx="3">
                  <c:v>598.9</c:v>
                </c:pt>
                <c:pt idx="4">
                  <c:v>650</c:v>
                </c:pt>
                <c:pt idx="5">
                  <c:v>474.3</c:v>
                </c:pt>
                <c:pt idx="6">
                  <c:v>656.5</c:v>
                </c:pt>
                <c:pt idx="7">
                  <c:v>710.2</c:v>
                </c:pt>
              </c:numCache>
            </c:numRef>
          </c:xVal>
          <c:yVal>
            <c:numRef>
              <c:f>'[1]8-Data (2)'!$O$193:$O$200</c:f>
              <c:numCache>
                <c:formatCode>General</c:formatCode>
                <c:ptCount val="8"/>
                <c:pt idx="0">
                  <c:v>52.6</c:v>
                </c:pt>
                <c:pt idx="1">
                  <c:v>54</c:v>
                </c:pt>
                <c:pt idx="2">
                  <c:v>52.2</c:v>
                </c:pt>
                <c:pt idx="3">
                  <c:v>59.2</c:v>
                </c:pt>
                <c:pt idx="4">
                  <c:v>59.2</c:v>
                </c:pt>
                <c:pt idx="5">
                  <c:v>50.2</c:v>
                </c:pt>
                <c:pt idx="6">
                  <c:v>60.8</c:v>
                </c:pt>
                <c:pt idx="7">
                  <c:v>47.2</c:v>
                </c:pt>
              </c:numCache>
            </c:numRef>
          </c:yVal>
        </c:ser>
        <c:ser>
          <c:idx val="1"/>
          <c:order val="2"/>
          <c:tx>
            <c:v>M-2002-2010</c:v>
          </c:tx>
          <c:spPr>
            <a:ln w="28575">
              <a:noFill/>
            </a:ln>
          </c:spPr>
          <c:marker>
            <c:symbol val="circle"/>
            <c:size val="7"/>
            <c:spPr>
              <a:solidFill>
                <a:srgbClr val="008000"/>
              </a:solidFill>
              <a:ln>
                <a:solidFill>
                  <a:srgbClr val="99CC00"/>
                </a:solidFill>
                <a:prstDash val="solid"/>
              </a:ln>
            </c:spPr>
          </c:marker>
          <c:errBars>
            <c:errDir val="y"/>
            <c:errBarType val="plus"/>
            <c:errValType val="cust"/>
            <c:plus>
              <c:numRef>
                <c:f>'[1]8-Data (2)'!$P$203:$P$210</c:f>
                <c:numCache>
                  <c:formatCode>General</c:formatCode>
                  <c:ptCount val="8"/>
                  <c:pt idx="0">
                    <c:v>3.0561413579872192</c:v>
                  </c:pt>
                  <c:pt idx="1">
                    <c:v>2.6570660511172912</c:v>
                  </c:pt>
                  <c:pt idx="2">
                    <c:v>3.2954514106568187</c:v>
                  </c:pt>
                  <c:pt idx="3">
                    <c:v>2.7856776554368312</c:v>
                  </c:pt>
                  <c:pt idx="4">
                    <c:v>5.249761899362694</c:v>
                  </c:pt>
                  <c:pt idx="5">
                    <c:v>6.3827893588931754</c:v>
                  </c:pt>
                  <c:pt idx="6">
                    <c:v>2.1071307505705499</c:v>
                  </c:pt>
                  <c:pt idx="7">
                    <c:v>2.8879058156387227</c:v>
                  </c:pt>
                </c:numCache>
              </c:numRef>
            </c:plus>
            <c:spPr>
              <a:ln w="12700">
                <a:solidFill>
                  <a:srgbClr val="000000"/>
                </a:solidFill>
                <a:prstDash val="solid"/>
              </a:ln>
            </c:spPr>
          </c:errBars>
          <c:xVal>
            <c:numRef>
              <c:f>'[1]8-Data (2)'!$AM$203:$AM$210</c:f>
              <c:numCache>
                <c:formatCode>General</c:formatCode>
                <c:ptCount val="8"/>
                <c:pt idx="0">
                  <c:v>560.6</c:v>
                </c:pt>
                <c:pt idx="1">
                  <c:v>761.4</c:v>
                </c:pt>
                <c:pt idx="2">
                  <c:v>459.2</c:v>
                </c:pt>
                <c:pt idx="3">
                  <c:v>435.81</c:v>
                </c:pt>
                <c:pt idx="4">
                  <c:v>581.5</c:v>
                </c:pt>
                <c:pt idx="5">
                  <c:v>420.7</c:v>
                </c:pt>
                <c:pt idx="6">
                  <c:v>411.5</c:v>
                </c:pt>
                <c:pt idx="7">
                  <c:v>506.3</c:v>
                </c:pt>
              </c:numCache>
            </c:numRef>
          </c:xVal>
          <c:yVal>
            <c:numRef>
              <c:f>'[1]8-Data (2)'!$O$203:$O$210</c:f>
              <c:numCache>
                <c:formatCode>General</c:formatCode>
                <c:ptCount val="8"/>
                <c:pt idx="0">
                  <c:v>59.8</c:v>
                </c:pt>
                <c:pt idx="1">
                  <c:v>67.599999999999994</c:v>
                </c:pt>
                <c:pt idx="2">
                  <c:v>62.4</c:v>
                </c:pt>
                <c:pt idx="3">
                  <c:v>60.4</c:v>
                </c:pt>
                <c:pt idx="4">
                  <c:v>61.4</c:v>
                </c:pt>
                <c:pt idx="5">
                  <c:v>61.2</c:v>
                </c:pt>
                <c:pt idx="6">
                  <c:v>53.2</c:v>
                </c:pt>
                <c:pt idx="7">
                  <c:v>54.2</c:v>
                </c:pt>
              </c:numCache>
            </c:numRef>
          </c:yVal>
        </c:ser>
        <c:ser>
          <c:idx val="2"/>
          <c:order val="3"/>
          <c:tx>
            <c:v>L-2002-2010</c:v>
          </c:tx>
          <c:spPr>
            <a:ln w="28575">
              <a:noFill/>
            </a:ln>
          </c:spPr>
          <c:marker>
            <c:symbol val="circle"/>
            <c:size val="7"/>
            <c:spPr>
              <a:solidFill>
                <a:srgbClr val="FFC000"/>
              </a:solidFill>
              <a:ln>
                <a:solidFill>
                  <a:srgbClr val="FF9900"/>
                </a:solidFill>
                <a:prstDash val="solid"/>
              </a:ln>
            </c:spPr>
          </c:marker>
          <c:errBars>
            <c:errDir val="y"/>
            <c:errBarType val="plus"/>
            <c:errValType val="cust"/>
            <c:plus>
              <c:numRef>
                <c:f>'[1]8-Data (2)'!$P$213:$P$220</c:f>
                <c:numCache>
                  <c:formatCode>General</c:formatCode>
                  <c:ptCount val="8"/>
                  <c:pt idx="0">
                    <c:v>2.0099751242241743</c:v>
                  </c:pt>
                  <c:pt idx="1">
                    <c:v>2.5298221281346986</c:v>
                  </c:pt>
                  <c:pt idx="2">
                    <c:v>2.6907248094147436</c:v>
                  </c:pt>
                  <c:pt idx="3">
                    <c:v>1.3190905958272954</c:v>
                  </c:pt>
                  <c:pt idx="4">
                    <c:v>2.2494443758404072</c:v>
                  </c:pt>
                  <c:pt idx="5">
                    <c:v>2.2494443758403992</c:v>
                  </c:pt>
                  <c:pt idx="6">
                    <c:v>2.3108440016582623</c:v>
                  </c:pt>
                  <c:pt idx="7">
                    <c:v>1.4352700094407291</c:v>
                  </c:pt>
                </c:numCache>
              </c:numRef>
            </c:plus>
            <c:spPr>
              <a:ln w="12700">
                <a:solidFill>
                  <a:srgbClr val="000000"/>
                </a:solidFill>
                <a:prstDash val="solid"/>
              </a:ln>
            </c:spPr>
          </c:errBars>
          <c:xVal>
            <c:numRef>
              <c:f>'[1]8-Data (2)'!$AM$213:$AM$220</c:f>
              <c:numCache>
                <c:formatCode>General</c:formatCode>
                <c:ptCount val="8"/>
                <c:pt idx="0">
                  <c:v>281.81</c:v>
                </c:pt>
                <c:pt idx="1">
                  <c:v>336.3</c:v>
                </c:pt>
                <c:pt idx="2">
                  <c:v>234.7</c:v>
                </c:pt>
                <c:pt idx="3">
                  <c:v>165.9</c:v>
                </c:pt>
                <c:pt idx="4">
                  <c:v>256.60000000000002</c:v>
                </c:pt>
                <c:pt idx="5">
                  <c:v>178.6</c:v>
                </c:pt>
                <c:pt idx="6">
                  <c:v>132.30000000000001</c:v>
                </c:pt>
                <c:pt idx="7">
                  <c:v>248</c:v>
                </c:pt>
              </c:numCache>
            </c:numRef>
          </c:xVal>
          <c:yVal>
            <c:numRef>
              <c:f>'[1]8-Data (2)'!$O$213:$O$220</c:f>
              <c:numCache>
                <c:formatCode>General</c:formatCode>
                <c:ptCount val="8"/>
                <c:pt idx="0">
                  <c:v>27.8</c:v>
                </c:pt>
                <c:pt idx="1">
                  <c:v>45</c:v>
                </c:pt>
                <c:pt idx="2">
                  <c:v>34.200000000000003</c:v>
                </c:pt>
                <c:pt idx="3">
                  <c:v>29.2</c:v>
                </c:pt>
                <c:pt idx="4">
                  <c:v>42.6</c:v>
                </c:pt>
                <c:pt idx="5">
                  <c:v>24.6</c:v>
                </c:pt>
                <c:pt idx="6">
                  <c:v>24.2</c:v>
                </c:pt>
                <c:pt idx="7">
                  <c:v>23.4</c:v>
                </c:pt>
              </c:numCache>
            </c:numRef>
          </c:yVal>
        </c:ser>
        <c:ser>
          <c:idx val="3"/>
          <c:order val="4"/>
          <c:tx>
            <c:v>SB-2002-2010</c:v>
          </c:tx>
          <c:spPr>
            <a:ln w="28575">
              <a:noFill/>
            </a:ln>
          </c:spPr>
          <c:marker>
            <c:symbol val="circle"/>
            <c:size val="7"/>
            <c:spPr>
              <a:solidFill>
                <a:srgbClr val="FF0000"/>
              </a:solidFill>
              <a:ln>
                <a:solidFill>
                  <a:srgbClr val="FF0000"/>
                </a:solidFill>
                <a:prstDash val="solid"/>
              </a:ln>
            </c:spPr>
          </c:marker>
          <c:errBars>
            <c:errDir val="y"/>
            <c:errBarType val="plus"/>
            <c:errValType val="cust"/>
            <c:plus>
              <c:numRef>
                <c:f>'[1]8-Data (2)'!$P$223:$P$230</c:f>
                <c:numCache>
                  <c:formatCode>General</c:formatCode>
                  <c:ptCount val="8"/>
                  <c:pt idx="0">
                    <c:v>0.87177978870813555</c:v>
                  </c:pt>
                  <c:pt idx="1">
                    <c:v>1.4696938456699031</c:v>
                  </c:pt>
                  <c:pt idx="2">
                    <c:v>0.86023252670425998</c:v>
                  </c:pt>
                  <c:pt idx="3">
                    <c:v>0.9273618495495719</c:v>
                  </c:pt>
                  <c:pt idx="4">
                    <c:v>0.60000000000000264</c:v>
                  </c:pt>
                  <c:pt idx="5">
                    <c:v>0.66332495807108194</c:v>
                  </c:pt>
                  <c:pt idx="6">
                    <c:v>0.63245553203367832</c:v>
                  </c:pt>
                  <c:pt idx="7">
                    <c:v>1.1575836902790198</c:v>
                  </c:pt>
                </c:numCache>
              </c:numRef>
            </c:plus>
            <c:spPr>
              <a:ln w="12700">
                <a:solidFill>
                  <a:srgbClr val="000000"/>
                </a:solidFill>
                <a:prstDash val="solid"/>
              </a:ln>
            </c:spPr>
          </c:errBars>
          <c:xVal>
            <c:numRef>
              <c:f>'[1]8-Data (2)'!$AM$223:$AM$230</c:f>
              <c:numCache>
                <c:formatCode>General</c:formatCode>
                <c:ptCount val="8"/>
                <c:pt idx="0">
                  <c:v>85.2</c:v>
                </c:pt>
                <c:pt idx="1">
                  <c:v>70.7</c:v>
                </c:pt>
                <c:pt idx="2">
                  <c:v>63.4</c:v>
                </c:pt>
                <c:pt idx="3">
                  <c:v>42.7</c:v>
                </c:pt>
                <c:pt idx="4">
                  <c:v>113.9</c:v>
                </c:pt>
                <c:pt idx="5">
                  <c:v>70.400000000000006</c:v>
                </c:pt>
                <c:pt idx="6">
                  <c:v>50.1</c:v>
                </c:pt>
                <c:pt idx="7">
                  <c:v>138.583</c:v>
                </c:pt>
              </c:numCache>
            </c:numRef>
          </c:xVal>
          <c:yVal>
            <c:numRef>
              <c:f>'[1]8-Data (2)'!$O$223:$O$230</c:f>
              <c:numCache>
                <c:formatCode>General</c:formatCode>
                <c:ptCount val="8"/>
                <c:pt idx="0">
                  <c:v>7.6</c:v>
                </c:pt>
                <c:pt idx="1">
                  <c:v>8.6</c:v>
                </c:pt>
                <c:pt idx="2">
                  <c:v>11.2</c:v>
                </c:pt>
                <c:pt idx="3">
                  <c:v>3.4</c:v>
                </c:pt>
                <c:pt idx="4">
                  <c:v>12.6</c:v>
                </c:pt>
                <c:pt idx="5">
                  <c:v>8.8000000000000007</c:v>
                </c:pt>
                <c:pt idx="6">
                  <c:v>3</c:v>
                </c:pt>
                <c:pt idx="7">
                  <c:v>11.8</c:v>
                </c:pt>
              </c:numCache>
            </c:numRef>
          </c:yVal>
        </c:ser>
        <c:axId val="90986368"/>
        <c:axId val="90996736"/>
      </c:scatterChart>
      <c:valAx>
        <c:axId val="90986368"/>
        <c:scaling>
          <c:orientation val="minMax"/>
          <c:max val="1200"/>
        </c:scaling>
        <c:axPos val="b"/>
        <c:title>
          <c:tx>
            <c:rich>
              <a:bodyPr/>
              <a:lstStyle/>
              <a:p>
                <a:pPr>
                  <a:defRPr sz="1200" b="1" i="0" u="none" strike="noStrike" baseline="0">
                    <a:solidFill>
                      <a:srgbClr val="000000"/>
                    </a:solidFill>
                    <a:latin typeface="Arial"/>
                    <a:ea typeface="Arial"/>
                    <a:cs typeface="Arial"/>
                  </a:defRPr>
                </a:pPr>
                <a:r>
                  <a:rPr lang="en-US"/>
                  <a:t>Rainfall (mm/yr)</a:t>
                </a:r>
              </a:p>
            </c:rich>
          </c:tx>
          <c:layout>
            <c:manualLayout>
              <c:xMode val="edge"/>
              <c:yMode val="edge"/>
              <c:x val="0.41367166054947763"/>
              <c:y val="0.91965009871141068"/>
            </c:manualLayout>
          </c:layout>
          <c:spPr>
            <a:noFill/>
            <a:ln w="25400">
              <a:noFill/>
            </a:ln>
          </c:spPr>
        </c:title>
        <c:numFmt formatCode="0" sourceLinked="0"/>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90996736"/>
        <c:crosses val="autoZero"/>
        <c:crossBetween val="midCat"/>
        <c:majorUnit val="200"/>
        <c:minorUnit val="100"/>
      </c:valAx>
      <c:valAx>
        <c:axId val="90996736"/>
        <c:scaling>
          <c:orientation val="minMax"/>
          <c:max val="80"/>
        </c:scaling>
        <c:axPos val="l"/>
        <c:title>
          <c:tx>
            <c:rich>
              <a:bodyPr/>
              <a:lstStyle/>
              <a:p>
                <a:pPr>
                  <a:defRPr sz="1400" b="1" i="0" u="none" strike="noStrike" baseline="0">
                    <a:solidFill>
                      <a:srgbClr val="000000"/>
                    </a:solidFill>
                    <a:latin typeface="Arial"/>
                    <a:ea typeface="Arial"/>
                    <a:cs typeface="Arial"/>
                  </a:defRPr>
                </a:pPr>
                <a:r>
                  <a:rPr lang="en-US" sz="1400" b="1" i="0" u="none" strike="noStrike" baseline="0" dirty="0" smtClean="0">
                    <a:solidFill>
                      <a:srgbClr val="000000"/>
                    </a:solidFill>
                    <a:latin typeface="Arial"/>
                    <a:cs typeface="Arial"/>
                  </a:rPr>
                  <a:t>Species richness (20 x 20 cm)</a:t>
                </a:r>
                <a:endParaRPr lang="en-US" sz="1400" b="1" i="0" u="none" strike="noStrike" baseline="0" dirty="0">
                  <a:solidFill>
                    <a:srgbClr val="000000"/>
                  </a:solidFill>
                  <a:latin typeface="Arial"/>
                  <a:cs typeface="Arial"/>
                </a:endParaRPr>
              </a:p>
            </c:rich>
          </c:tx>
          <c:layout>
            <c:manualLayout>
              <c:xMode val="edge"/>
              <c:yMode val="edge"/>
              <c:x val="5.8321994028439897E-3"/>
              <c:y val="0.10220038904059393"/>
            </c:manualLayout>
          </c:layout>
          <c:spPr>
            <a:noFill/>
            <a:ln w="25400">
              <a:noFill/>
            </a:ln>
          </c:spPr>
        </c:title>
        <c:numFmt formatCode="0" sourceLinked="0"/>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90986368"/>
        <c:crosses val="autoZero"/>
        <c:crossBetween val="midCat"/>
        <c:majorUnit val="10"/>
      </c:valAx>
      <c:spPr>
        <a:solidFill>
          <a:srgbClr val="FFFFFF"/>
        </a:solidFill>
        <a:ln w="12700">
          <a:solidFill>
            <a:srgbClr val="000000"/>
          </a:solidFill>
          <a:prstDash val="solid"/>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764705882352978"/>
          <c:y val="4.6454960244883811E-2"/>
          <c:w val="0.77176470588235258"/>
          <c:h val="0.7823968580944497"/>
        </c:manualLayout>
      </c:layout>
      <c:scatterChart>
        <c:scatterStyle val="lineMarker"/>
        <c:ser>
          <c:idx val="4"/>
          <c:order val="0"/>
          <c:tx>
            <c:v>C+D+I-2002,03,04,06,07,08,09,10-All-Open</c:v>
          </c:tx>
          <c:spPr>
            <a:ln w="28575">
              <a:noFill/>
            </a:ln>
          </c:spPr>
          <c:marker>
            <c:symbol val="none"/>
          </c:marker>
          <c:trendline>
            <c:spPr>
              <a:ln w="25400">
                <a:solidFill>
                  <a:srgbClr val="000000"/>
                </a:solidFill>
                <a:prstDash val="solid"/>
              </a:ln>
            </c:spPr>
            <c:trendlineType val="poly"/>
            <c:order val="2"/>
            <c:dispRSqr val="1"/>
            <c:dispEq val="1"/>
            <c:trendlineLbl>
              <c:layout>
                <c:manualLayout>
                  <c:x val="3.9827799302864932E-2"/>
                  <c:y val="0.28737423714456373"/>
                </c:manualLayout>
              </c:layout>
              <c:tx>
                <c:rich>
                  <a:bodyPr/>
                  <a:lstStyle/>
                  <a:p>
                    <a:pPr>
                      <a:defRPr sz="1100" b="1" i="0" u="none" strike="noStrike" baseline="0">
                        <a:solidFill>
                          <a:srgbClr val="000000"/>
                        </a:solidFill>
                        <a:latin typeface="Arial"/>
                        <a:ea typeface="Arial"/>
                        <a:cs typeface="Arial"/>
                      </a:defRPr>
                    </a:pPr>
                    <a:r>
                      <a:rPr lang="en-US" sz="1100" b="1" i="0" u="none" strike="noStrike" baseline="0">
                        <a:solidFill>
                          <a:srgbClr val="000000"/>
                        </a:solidFill>
                        <a:latin typeface="Arial"/>
                        <a:cs typeface="Arial"/>
                      </a:rPr>
                      <a:t>2010  y = -0.0004x</a:t>
                    </a:r>
                    <a:r>
                      <a:rPr lang="en-US" sz="1100" b="1" i="0" u="none" strike="noStrike" baseline="30000">
                        <a:solidFill>
                          <a:srgbClr val="000000"/>
                        </a:solidFill>
                        <a:latin typeface="Arial"/>
                        <a:cs typeface="Arial"/>
                      </a:rPr>
                      <a:t>2</a:t>
                    </a:r>
                    <a:r>
                      <a:rPr lang="en-US" sz="1100" b="1" i="0" u="none" strike="noStrike" baseline="0">
                        <a:solidFill>
                          <a:srgbClr val="000000"/>
                        </a:solidFill>
                        <a:latin typeface="Arial"/>
                        <a:cs typeface="Arial"/>
                      </a:rPr>
                      <a:t> + 0.3132x + 8.7887</a:t>
                    </a:r>
                  </a:p>
                  <a:p>
                    <a:pPr>
                      <a:defRPr sz="1100" b="1" i="0" u="none" strike="noStrike" baseline="0">
                        <a:solidFill>
                          <a:srgbClr val="000000"/>
                        </a:solidFill>
                        <a:latin typeface="Arial"/>
                        <a:ea typeface="Arial"/>
                        <a:cs typeface="Arial"/>
                      </a:defRPr>
                    </a:pPr>
                    <a:r>
                      <a:rPr lang="en-US" sz="1100" b="1" i="0" u="none" strike="noStrike" baseline="0">
                        <a:solidFill>
                          <a:srgbClr val="000000"/>
                        </a:solidFill>
                        <a:latin typeface="Arial"/>
                        <a:cs typeface="Arial"/>
                      </a:rPr>
                      <a:t>R</a:t>
                    </a:r>
                    <a:r>
                      <a:rPr lang="en-US" sz="1100" b="1" i="0" u="none" strike="noStrike" baseline="30000">
                        <a:solidFill>
                          <a:srgbClr val="000000"/>
                        </a:solidFill>
                        <a:latin typeface="Arial"/>
                        <a:cs typeface="Arial"/>
                      </a:rPr>
                      <a:t>2</a:t>
                    </a:r>
                    <a:r>
                      <a:rPr lang="en-US" sz="1100" b="1" i="0" u="none" strike="noStrike" baseline="0">
                        <a:solidFill>
                          <a:srgbClr val="000000"/>
                        </a:solidFill>
                        <a:latin typeface="Arial"/>
                        <a:cs typeface="Arial"/>
                      </a:rPr>
                      <a:t> = 0.8325  R = 0.9124</a:t>
                    </a:r>
                  </a:p>
                </c:rich>
              </c:tx>
              <c:numFmt formatCode="General" sourceLinked="0"/>
              <c:spPr>
                <a:noFill/>
                <a:ln w="25400">
                  <a:noFill/>
                </a:ln>
              </c:spPr>
            </c:trendlineLbl>
          </c:trendline>
          <c:xVal>
            <c:numRef>
              <c:f>('[1]8-Data (2)'!$AC$10:$AC$13,'[1]8-Data (2)'!$AC$22:$AC$77)</c:f>
              <c:numCache>
                <c:formatCode>General</c:formatCode>
                <c:ptCount val="60"/>
                <c:pt idx="0">
                  <c:v>278.5916931818183</c:v>
                </c:pt>
                <c:pt idx="1">
                  <c:v>131.21105704697985</c:v>
                </c:pt>
                <c:pt idx="2">
                  <c:v>68.767567567567596</c:v>
                </c:pt>
                <c:pt idx="3">
                  <c:v>9.9235000000000007</c:v>
                </c:pt>
                <c:pt idx="4">
                  <c:v>305.5149090909091</c:v>
                </c:pt>
                <c:pt idx="5">
                  <c:v>222.78150000000002</c:v>
                </c:pt>
                <c:pt idx="6">
                  <c:v>158.91349999999997</c:v>
                </c:pt>
                <c:pt idx="7">
                  <c:v>4.1252499999999985</c:v>
                </c:pt>
                <c:pt idx="8">
                  <c:v>221.45350000000002</c:v>
                </c:pt>
                <c:pt idx="9">
                  <c:v>154.19550000000001</c:v>
                </c:pt>
                <c:pt idx="10">
                  <c:v>300.7839999999992</c:v>
                </c:pt>
                <c:pt idx="11">
                  <c:v>203.87700000000004</c:v>
                </c:pt>
                <c:pt idx="12">
                  <c:v>248.33915000000002</c:v>
                </c:pt>
                <c:pt idx="13">
                  <c:v>140.35050000000004</c:v>
                </c:pt>
                <c:pt idx="14">
                  <c:v>85.729090909090914</c:v>
                </c:pt>
                <c:pt idx="15">
                  <c:v>7.5504999999999987</c:v>
                </c:pt>
                <c:pt idx="16">
                  <c:v>146.376</c:v>
                </c:pt>
                <c:pt idx="17">
                  <c:v>85.828000000000003</c:v>
                </c:pt>
                <c:pt idx="18">
                  <c:v>239.65550000000002</c:v>
                </c:pt>
                <c:pt idx="19">
                  <c:v>131.20658333333336</c:v>
                </c:pt>
                <c:pt idx="20">
                  <c:v>478.99972222222169</c:v>
                </c:pt>
                <c:pt idx="21">
                  <c:v>193.58100000000007</c:v>
                </c:pt>
                <c:pt idx="22">
                  <c:v>89.788727272727158</c:v>
                </c:pt>
                <c:pt idx="23">
                  <c:v>1.7514999999999969</c:v>
                </c:pt>
                <c:pt idx="24">
                  <c:v>174.36977272727245</c:v>
                </c:pt>
                <c:pt idx="25">
                  <c:v>82.358590909090879</c:v>
                </c:pt>
                <c:pt idx="26">
                  <c:v>157.35072727272754</c:v>
                </c:pt>
                <c:pt idx="27">
                  <c:v>128.89500000000001</c:v>
                </c:pt>
                <c:pt idx="28">
                  <c:v>452.20972727272726</c:v>
                </c:pt>
                <c:pt idx="29">
                  <c:v>204.36477272727245</c:v>
                </c:pt>
                <c:pt idx="30">
                  <c:v>115.27199999999999</c:v>
                </c:pt>
                <c:pt idx="31">
                  <c:v>45.083500000000001</c:v>
                </c:pt>
                <c:pt idx="32">
                  <c:v>255.46450000000002</c:v>
                </c:pt>
                <c:pt idx="33">
                  <c:v>137.0646666666664</c:v>
                </c:pt>
                <c:pt idx="34">
                  <c:v>202.14799999999994</c:v>
                </c:pt>
                <c:pt idx="35">
                  <c:v>185.27991666666637</c:v>
                </c:pt>
                <c:pt idx="36">
                  <c:v>201.40550000000002</c:v>
                </c:pt>
                <c:pt idx="37">
                  <c:v>202.1515</c:v>
                </c:pt>
                <c:pt idx="38">
                  <c:v>74.516363636363636</c:v>
                </c:pt>
                <c:pt idx="39">
                  <c:v>16.787197368421026</c:v>
                </c:pt>
                <c:pt idx="40">
                  <c:v>206.35833333333395</c:v>
                </c:pt>
                <c:pt idx="41">
                  <c:v>78.313000000000002</c:v>
                </c:pt>
                <c:pt idx="42">
                  <c:v>209.98700000000031</c:v>
                </c:pt>
                <c:pt idx="43">
                  <c:v>172.28886363636352</c:v>
                </c:pt>
                <c:pt idx="44">
                  <c:v>600.67640909090846</c:v>
                </c:pt>
                <c:pt idx="45">
                  <c:v>226.00150000000002</c:v>
                </c:pt>
                <c:pt idx="46">
                  <c:v>45.911363636363518</c:v>
                </c:pt>
                <c:pt idx="47">
                  <c:v>1.47875</c:v>
                </c:pt>
                <c:pt idx="48">
                  <c:v>153.98981818181818</c:v>
                </c:pt>
                <c:pt idx="49">
                  <c:v>39.127000000000002</c:v>
                </c:pt>
                <c:pt idx="50">
                  <c:v>261.03349999999926</c:v>
                </c:pt>
                <c:pt idx="51">
                  <c:v>79.657499999999999</c:v>
                </c:pt>
                <c:pt idx="52">
                  <c:v>192.8295</c:v>
                </c:pt>
                <c:pt idx="53">
                  <c:v>181.67399999999998</c:v>
                </c:pt>
                <c:pt idx="54">
                  <c:v>80.476500000000001</c:v>
                </c:pt>
                <c:pt idx="55">
                  <c:v>14.517750000000001</c:v>
                </c:pt>
                <c:pt idx="56">
                  <c:v>226.7287</c:v>
                </c:pt>
                <c:pt idx="57">
                  <c:v>76.782318181818184</c:v>
                </c:pt>
                <c:pt idx="58">
                  <c:v>219.00818181818184</c:v>
                </c:pt>
                <c:pt idx="59">
                  <c:v>185.87235000000004</c:v>
                </c:pt>
              </c:numCache>
            </c:numRef>
          </c:xVal>
          <c:yVal>
            <c:numRef>
              <c:f>('[1]8-Data (2)'!$O$10:$O$13,'[1]8-Data (2)'!$O$22:$O$77)</c:f>
              <c:numCache>
                <c:formatCode>General</c:formatCode>
                <c:ptCount val="60"/>
                <c:pt idx="0">
                  <c:v>53.6</c:v>
                </c:pt>
                <c:pt idx="1">
                  <c:v>60.8</c:v>
                </c:pt>
                <c:pt idx="2">
                  <c:v>27.8</c:v>
                </c:pt>
                <c:pt idx="3">
                  <c:v>7.75</c:v>
                </c:pt>
                <c:pt idx="4">
                  <c:v>54</c:v>
                </c:pt>
                <c:pt idx="5">
                  <c:v>67.599999999999994</c:v>
                </c:pt>
                <c:pt idx="6">
                  <c:v>45</c:v>
                </c:pt>
                <c:pt idx="7">
                  <c:v>8.6</c:v>
                </c:pt>
                <c:pt idx="8">
                  <c:v>61.4</c:v>
                </c:pt>
                <c:pt idx="9">
                  <c:v>49.8</c:v>
                </c:pt>
                <c:pt idx="10">
                  <c:v>70.2</c:v>
                </c:pt>
                <c:pt idx="11">
                  <c:v>48.4</c:v>
                </c:pt>
                <c:pt idx="12">
                  <c:v>52.2</c:v>
                </c:pt>
                <c:pt idx="13">
                  <c:v>62.4</c:v>
                </c:pt>
                <c:pt idx="14">
                  <c:v>34.200000000000003</c:v>
                </c:pt>
                <c:pt idx="15">
                  <c:v>11.2</c:v>
                </c:pt>
                <c:pt idx="16">
                  <c:v>63</c:v>
                </c:pt>
                <c:pt idx="17">
                  <c:v>38.4</c:v>
                </c:pt>
                <c:pt idx="18">
                  <c:v>69.599999999999994</c:v>
                </c:pt>
                <c:pt idx="19">
                  <c:v>42.4</c:v>
                </c:pt>
                <c:pt idx="20">
                  <c:v>59.2</c:v>
                </c:pt>
                <c:pt idx="21">
                  <c:v>60.4</c:v>
                </c:pt>
                <c:pt idx="22">
                  <c:v>29.2</c:v>
                </c:pt>
                <c:pt idx="23">
                  <c:v>3.4</c:v>
                </c:pt>
                <c:pt idx="24">
                  <c:v>56.8</c:v>
                </c:pt>
                <c:pt idx="25">
                  <c:v>36.6</c:v>
                </c:pt>
                <c:pt idx="26">
                  <c:v>57.6</c:v>
                </c:pt>
                <c:pt idx="27">
                  <c:v>42.2</c:v>
                </c:pt>
                <c:pt idx="28">
                  <c:v>59.2</c:v>
                </c:pt>
                <c:pt idx="29">
                  <c:v>61.4</c:v>
                </c:pt>
                <c:pt idx="30">
                  <c:v>42.6</c:v>
                </c:pt>
                <c:pt idx="31">
                  <c:v>12.6</c:v>
                </c:pt>
                <c:pt idx="32">
                  <c:v>53.6</c:v>
                </c:pt>
                <c:pt idx="33">
                  <c:v>52.8</c:v>
                </c:pt>
                <c:pt idx="34">
                  <c:v>62.6</c:v>
                </c:pt>
                <c:pt idx="35">
                  <c:v>57.2</c:v>
                </c:pt>
                <c:pt idx="36">
                  <c:v>50.2</c:v>
                </c:pt>
                <c:pt idx="37">
                  <c:v>61.2</c:v>
                </c:pt>
                <c:pt idx="38">
                  <c:v>24.6</c:v>
                </c:pt>
                <c:pt idx="39">
                  <c:v>8.8000000000000007</c:v>
                </c:pt>
                <c:pt idx="40">
                  <c:v>59.6</c:v>
                </c:pt>
                <c:pt idx="41">
                  <c:v>29</c:v>
                </c:pt>
                <c:pt idx="42">
                  <c:v>59.4</c:v>
                </c:pt>
                <c:pt idx="43">
                  <c:v>39.4</c:v>
                </c:pt>
                <c:pt idx="44">
                  <c:v>60.8</c:v>
                </c:pt>
                <c:pt idx="45">
                  <c:v>53.2</c:v>
                </c:pt>
                <c:pt idx="46">
                  <c:v>24.2</c:v>
                </c:pt>
                <c:pt idx="47">
                  <c:v>3</c:v>
                </c:pt>
                <c:pt idx="48">
                  <c:v>41.8</c:v>
                </c:pt>
                <c:pt idx="49">
                  <c:v>31.2</c:v>
                </c:pt>
                <c:pt idx="50">
                  <c:v>60</c:v>
                </c:pt>
                <c:pt idx="51">
                  <c:v>25.8</c:v>
                </c:pt>
                <c:pt idx="52">
                  <c:v>47.2</c:v>
                </c:pt>
                <c:pt idx="53">
                  <c:v>54.2</c:v>
                </c:pt>
                <c:pt idx="54">
                  <c:v>23.4</c:v>
                </c:pt>
                <c:pt idx="55">
                  <c:v>11.8</c:v>
                </c:pt>
                <c:pt idx="56">
                  <c:v>52.4</c:v>
                </c:pt>
                <c:pt idx="57">
                  <c:v>34.800000000000004</c:v>
                </c:pt>
                <c:pt idx="58">
                  <c:v>54.6</c:v>
                </c:pt>
                <c:pt idx="59">
                  <c:v>36.4</c:v>
                </c:pt>
              </c:numCache>
            </c:numRef>
          </c:yVal>
        </c:ser>
        <c:ser>
          <c:idx val="5"/>
          <c:order val="1"/>
          <c:tx>
            <c:v>C-2002,03,04,06,07,08,09,10</c:v>
          </c:tx>
          <c:spPr>
            <a:ln w="28575">
              <a:noFill/>
            </a:ln>
          </c:spPr>
          <c:marker>
            <c:symbol val="circle"/>
            <c:size val="7"/>
            <c:spPr>
              <a:solidFill>
                <a:srgbClr val="99CC00"/>
              </a:solidFill>
              <a:ln>
                <a:solidFill>
                  <a:srgbClr val="99CC00"/>
                </a:solidFill>
                <a:prstDash val="solid"/>
              </a:ln>
            </c:spPr>
          </c:marker>
          <c:errBars>
            <c:errDir val="x"/>
            <c:errBarType val="plus"/>
            <c:errValType val="cust"/>
            <c:plus>
              <c:numRef>
                <c:f>('[1]8-Data (2)'!$AD$89:$AD$92,'[1]8-Data (2)'!$AD$97:$AD$124)</c:f>
                <c:numCache>
                  <c:formatCode>General</c:formatCode>
                  <c:ptCount val="32"/>
                  <c:pt idx="0">
                    <c:v>21.472581579135184</c:v>
                  </c:pt>
                  <c:pt idx="1">
                    <c:v>6.1772585447718713</c:v>
                  </c:pt>
                  <c:pt idx="2">
                    <c:v>4.4017718976621172</c:v>
                  </c:pt>
                  <c:pt idx="3">
                    <c:v>2.9197541628041428</c:v>
                  </c:pt>
                  <c:pt idx="4">
                    <c:v>14.886823061370011</c:v>
                  </c:pt>
                  <c:pt idx="5">
                    <c:v>23.304835235954791</c:v>
                  </c:pt>
                  <c:pt idx="6">
                    <c:v>23.315401999000613</c:v>
                  </c:pt>
                  <c:pt idx="7">
                    <c:v>1.3380246868051404</c:v>
                  </c:pt>
                  <c:pt idx="8">
                    <c:v>26.519152963660037</c:v>
                  </c:pt>
                  <c:pt idx="9">
                    <c:v>12.771089846798455</c:v>
                  </c:pt>
                  <c:pt idx="10">
                    <c:v>8.890659212014274</c:v>
                  </c:pt>
                  <c:pt idx="11">
                    <c:v>2.2286550947264132</c:v>
                  </c:pt>
                  <c:pt idx="12">
                    <c:v>48.518736586377408</c:v>
                  </c:pt>
                  <c:pt idx="13">
                    <c:v>22.479424183572817</c:v>
                  </c:pt>
                  <c:pt idx="14">
                    <c:v>7.7956017149505863</c:v>
                  </c:pt>
                  <c:pt idx="15">
                    <c:v>0.61229861485226322</c:v>
                  </c:pt>
                  <c:pt idx="16">
                    <c:v>62.540324664487095</c:v>
                  </c:pt>
                  <c:pt idx="17">
                    <c:v>15.817813507010531</c:v>
                  </c:pt>
                  <c:pt idx="18">
                    <c:v>13.214288038899394</c:v>
                  </c:pt>
                  <c:pt idx="19">
                    <c:v>5.8996569603664097</c:v>
                  </c:pt>
                  <c:pt idx="20">
                    <c:v>22.194391090430933</c:v>
                  </c:pt>
                  <c:pt idx="21">
                    <c:v>15.618465225495051</c:v>
                  </c:pt>
                  <c:pt idx="22">
                    <c:v>13.060489732814425</c:v>
                  </c:pt>
                  <c:pt idx="23">
                    <c:v>4.8725478980937087</c:v>
                  </c:pt>
                  <c:pt idx="24">
                    <c:v>44.828375134649121</c:v>
                  </c:pt>
                  <c:pt idx="25">
                    <c:v>18.017856309783348</c:v>
                  </c:pt>
                  <c:pt idx="26">
                    <c:v>10.609836355217965</c:v>
                  </c:pt>
                  <c:pt idx="27">
                    <c:v>0.81133069706501282</c:v>
                  </c:pt>
                  <c:pt idx="28">
                    <c:v>9.8920955312815568</c:v>
                  </c:pt>
                  <c:pt idx="29">
                    <c:v>23.217413367987387</c:v>
                  </c:pt>
                  <c:pt idx="30">
                    <c:v>13.393899418205315</c:v>
                  </c:pt>
                  <c:pt idx="31">
                    <c:v>2.7094326954641277</c:v>
                  </c:pt>
                </c:numCache>
              </c:numRef>
            </c:plus>
            <c:spPr>
              <a:ln w="12700">
                <a:solidFill>
                  <a:srgbClr val="000000"/>
                </a:solidFill>
                <a:prstDash val="solid"/>
              </a:ln>
            </c:spPr>
          </c:errBars>
          <c:errBars>
            <c:errDir val="y"/>
            <c:errBarType val="plus"/>
            <c:errValType val="cust"/>
            <c:plus>
              <c:numRef>
                <c:f>('[1]8-Data (2)'!$P$89:$P$92,'[1]8-Data (2)'!$P$97:$P$124)</c:f>
                <c:numCache>
                  <c:formatCode>General</c:formatCode>
                  <c:ptCount val="32"/>
                  <c:pt idx="0">
                    <c:v>2.9257477676655652</c:v>
                  </c:pt>
                  <c:pt idx="1">
                    <c:v>3.3075670817082399</c:v>
                  </c:pt>
                  <c:pt idx="2">
                    <c:v>2.0099751242241752</c:v>
                  </c:pt>
                  <c:pt idx="3">
                    <c:v>1.1086778913041726</c:v>
                  </c:pt>
                  <c:pt idx="4">
                    <c:v>3.714835124201342</c:v>
                  </c:pt>
                  <c:pt idx="5">
                    <c:v>2.6570660511172912</c:v>
                  </c:pt>
                  <c:pt idx="6">
                    <c:v>2.5298221281346991</c:v>
                  </c:pt>
                  <c:pt idx="7">
                    <c:v>1.4696938456699034</c:v>
                  </c:pt>
                  <c:pt idx="8">
                    <c:v>2.9393876913398067</c:v>
                  </c:pt>
                  <c:pt idx="9">
                    <c:v>3.2954514106568187</c:v>
                  </c:pt>
                  <c:pt idx="10">
                    <c:v>2.6907248094147436</c:v>
                  </c:pt>
                  <c:pt idx="11">
                    <c:v>0.86023252670426009</c:v>
                  </c:pt>
                  <c:pt idx="12">
                    <c:v>3.2155870381627012</c:v>
                  </c:pt>
                  <c:pt idx="13">
                    <c:v>2.7856776554368312</c:v>
                  </c:pt>
                  <c:pt idx="14">
                    <c:v>1.3190905958272954</c:v>
                  </c:pt>
                  <c:pt idx="15">
                    <c:v>0.92736184954957179</c:v>
                  </c:pt>
                  <c:pt idx="16">
                    <c:v>3.2465366161495792</c:v>
                  </c:pt>
                  <c:pt idx="17">
                    <c:v>5.2497618993626931</c:v>
                  </c:pt>
                  <c:pt idx="18">
                    <c:v>2.2494443758404072</c:v>
                  </c:pt>
                  <c:pt idx="19">
                    <c:v>0.60000000000000264</c:v>
                  </c:pt>
                  <c:pt idx="20">
                    <c:v>2.4779023386727661</c:v>
                  </c:pt>
                  <c:pt idx="21">
                    <c:v>6.3827893588931754</c:v>
                  </c:pt>
                  <c:pt idx="22">
                    <c:v>2.2494443758403992</c:v>
                  </c:pt>
                  <c:pt idx="23">
                    <c:v>0.66332495807108183</c:v>
                  </c:pt>
                  <c:pt idx="24">
                    <c:v>3.6110940170535542</c:v>
                  </c:pt>
                  <c:pt idx="25">
                    <c:v>2.107130750570549</c:v>
                  </c:pt>
                  <c:pt idx="26">
                    <c:v>2.3108440016582632</c:v>
                  </c:pt>
                  <c:pt idx="27">
                    <c:v>0.6324555320336781</c:v>
                  </c:pt>
                  <c:pt idx="28">
                    <c:v>1.2409673645990709</c:v>
                  </c:pt>
                  <c:pt idx="29">
                    <c:v>2.8879058156387227</c:v>
                  </c:pt>
                  <c:pt idx="30">
                    <c:v>1.4352700094407291</c:v>
                  </c:pt>
                  <c:pt idx="31">
                    <c:v>1.1575836902790198</c:v>
                  </c:pt>
                </c:numCache>
              </c:numRef>
            </c:plus>
            <c:spPr>
              <a:ln w="12700">
                <a:solidFill>
                  <a:srgbClr val="000000"/>
                </a:solidFill>
                <a:prstDash val="solid"/>
              </a:ln>
            </c:spPr>
          </c:errBars>
          <c:xVal>
            <c:numRef>
              <c:f>('[1]8-Data (2)'!$AC$89:$AC$92,'[1]8-Data (2)'!$AC$97:$AC$124)</c:f>
              <c:numCache>
                <c:formatCode>General</c:formatCode>
                <c:ptCount val="32"/>
                <c:pt idx="0">
                  <c:v>278.5916931818183</c:v>
                </c:pt>
                <c:pt idx="1">
                  <c:v>131.21105704697985</c:v>
                </c:pt>
                <c:pt idx="2">
                  <c:v>68.767567567567596</c:v>
                </c:pt>
                <c:pt idx="3">
                  <c:v>9.9235000000000007</c:v>
                </c:pt>
                <c:pt idx="4">
                  <c:v>305.5149090909091</c:v>
                </c:pt>
                <c:pt idx="5">
                  <c:v>222.78150000000002</c:v>
                </c:pt>
                <c:pt idx="6">
                  <c:v>158.91349999999997</c:v>
                </c:pt>
                <c:pt idx="7">
                  <c:v>4.1252499999999985</c:v>
                </c:pt>
                <c:pt idx="8">
                  <c:v>248.33915000000002</c:v>
                </c:pt>
                <c:pt idx="9">
                  <c:v>140.35050000000004</c:v>
                </c:pt>
                <c:pt idx="10">
                  <c:v>85.729090909090914</c:v>
                </c:pt>
                <c:pt idx="11">
                  <c:v>7.5504999999999987</c:v>
                </c:pt>
                <c:pt idx="12">
                  <c:v>478.99972222222169</c:v>
                </c:pt>
                <c:pt idx="13">
                  <c:v>193.58100000000007</c:v>
                </c:pt>
                <c:pt idx="14">
                  <c:v>89.788727272727158</c:v>
                </c:pt>
                <c:pt idx="15">
                  <c:v>1.7514999999999969</c:v>
                </c:pt>
                <c:pt idx="16">
                  <c:v>452.20972727272726</c:v>
                </c:pt>
                <c:pt idx="17">
                  <c:v>204.36477272727245</c:v>
                </c:pt>
                <c:pt idx="18">
                  <c:v>115.27199999999999</c:v>
                </c:pt>
                <c:pt idx="19">
                  <c:v>45.083500000000001</c:v>
                </c:pt>
                <c:pt idx="20">
                  <c:v>201.40550000000002</c:v>
                </c:pt>
                <c:pt idx="21">
                  <c:v>202.1515</c:v>
                </c:pt>
                <c:pt idx="22">
                  <c:v>74.516363636363636</c:v>
                </c:pt>
                <c:pt idx="23">
                  <c:v>16.787197368421026</c:v>
                </c:pt>
                <c:pt idx="24">
                  <c:v>600.67640909090846</c:v>
                </c:pt>
                <c:pt idx="25">
                  <c:v>226.00150000000002</c:v>
                </c:pt>
                <c:pt idx="26">
                  <c:v>45.911363636363518</c:v>
                </c:pt>
                <c:pt idx="27">
                  <c:v>1.47875</c:v>
                </c:pt>
                <c:pt idx="28">
                  <c:v>192.8295</c:v>
                </c:pt>
                <c:pt idx="29">
                  <c:v>181.67399999999998</c:v>
                </c:pt>
                <c:pt idx="30">
                  <c:v>80.476500000000001</c:v>
                </c:pt>
                <c:pt idx="31">
                  <c:v>14.517750000000001</c:v>
                </c:pt>
              </c:numCache>
            </c:numRef>
          </c:xVal>
          <c:yVal>
            <c:numRef>
              <c:f>('[1]8-Data (2)'!$O$89:$O$92,'[1]8-Data (2)'!$O$97:$O$124)</c:f>
              <c:numCache>
                <c:formatCode>General</c:formatCode>
                <c:ptCount val="32"/>
                <c:pt idx="0">
                  <c:v>53.6</c:v>
                </c:pt>
                <c:pt idx="1">
                  <c:v>60.8</c:v>
                </c:pt>
                <c:pt idx="2">
                  <c:v>27.8</c:v>
                </c:pt>
                <c:pt idx="3">
                  <c:v>7.75</c:v>
                </c:pt>
                <c:pt idx="4">
                  <c:v>54</c:v>
                </c:pt>
                <c:pt idx="5">
                  <c:v>67.599999999999994</c:v>
                </c:pt>
                <c:pt idx="6">
                  <c:v>45</c:v>
                </c:pt>
                <c:pt idx="7">
                  <c:v>8.6</c:v>
                </c:pt>
                <c:pt idx="8">
                  <c:v>52.2</c:v>
                </c:pt>
                <c:pt idx="9">
                  <c:v>62.4</c:v>
                </c:pt>
                <c:pt idx="10">
                  <c:v>34.200000000000003</c:v>
                </c:pt>
                <c:pt idx="11">
                  <c:v>11.2</c:v>
                </c:pt>
                <c:pt idx="12">
                  <c:v>59.2</c:v>
                </c:pt>
                <c:pt idx="13">
                  <c:v>60.4</c:v>
                </c:pt>
                <c:pt idx="14">
                  <c:v>29.2</c:v>
                </c:pt>
                <c:pt idx="15">
                  <c:v>3.4</c:v>
                </c:pt>
                <c:pt idx="16">
                  <c:v>59.2</c:v>
                </c:pt>
                <c:pt idx="17">
                  <c:v>61.4</c:v>
                </c:pt>
                <c:pt idx="18">
                  <c:v>42.6</c:v>
                </c:pt>
                <c:pt idx="19">
                  <c:v>12.6</c:v>
                </c:pt>
                <c:pt idx="20">
                  <c:v>50.2</c:v>
                </c:pt>
                <c:pt idx="21">
                  <c:v>61.2</c:v>
                </c:pt>
                <c:pt idx="22">
                  <c:v>24.6</c:v>
                </c:pt>
                <c:pt idx="23">
                  <c:v>8.8000000000000007</c:v>
                </c:pt>
                <c:pt idx="24">
                  <c:v>60.8</c:v>
                </c:pt>
                <c:pt idx="25">
                  <c:v>53.2</c:v>
                </c:pt>
                <c:pt idx="26">
                  <c:v>24.2</c:v>
                </c:pt>
                <c:pt idx="27">
                  <c:v>3</c:v>
                </c:pt>
                <c:pt idx="28">
                  <c:v>47.2</c:v>
                </c:pt>
                <c:pt idx="29">
                  <c:v>54.2</c:v>
                </c:pt>
                <c:pt idx="30">
                  <c:v>23.4</c:v>
                </c:pt>
                <c:pt idx="31">
                  <c:v>11.8</c:v>
                </c:pt>
              </c:numCache>
            </c:numRef>
          </c:yVal>
        </c:ser>
        <c:ser>
          <c:idx val="6"/>
          <c:order val="2"/>
          <c:tx>
            <c:v>D-2002,03,04,06,07,08,09,10</c:v>
          </c:tx>
          <c:spPr>
            <a:ln w="28575">
              <a:noFill/>
            </a:ln>
          </c:spPr>
          <c:marker>
            <c:symbol val="circle"/>
            <c:size val="7"/>
            <c:spPr>
              <a:solidFill>
                <a:srgbClr val="FF6600"/>
              </a:solidFill>
              <a:ln>
                <a:solidFill>
                  <a:srgbClr val="FF6600"/>
                </a:solidFill>
                <a:prstDash val="solid"/>
              </a:ln>
            </c:spPr>
          </c:marker>
          <c:errBars>
            <c:errDir val="x"/>
            <c:errBarType val="plus"/>
            <c:errValType val="cust"/>
            <c:plus>
              <c:numRef>
                <c:f>'[1]8-Data (2)'!$AD$138:$AD$151</c:f>
                <c:numCache>
                  <c:formatCode>General</c:formatCode>
                  <c:ptCount val="14"/>
                  <c:pt idx="0">
                    <c:v>40.595833111293544</c:v>
                  </c:pt>
                  <c:pt idx="1">
                    <c:v>9.6580490848306759</c:v>
                  </c:pt>
                  <c:pt idx="2">
                    <c:v>12.532161515476817</c:v>
                  </c:pt>
                  <c:pt idx="3">
                    <c:v>11.998819561731869</c:v>
                  </c:pt>
                  <c:pt idx="4">
                    <c:v>19.782078976467446</c:v>
                  </c:pt>
                  <c:pt idx="5">
                    <c:v>8.1242192111809892</c:v>
                  </c:pt>
                  <c:pt idx="6">
                    <c:v>21.104431516271628</c:v>
                  </c:pt>
                  <c:pt idx="7">
                    <c:v>11.403283678519001</c:v>
                  </c:pt>
                  <c:pt idx="8">
                    <c:v>22.316841063856959</c:v>
                  </c:pt>
                  <c:pt idx="9">
                    <c:v>9.131425593794221</c:v>
                  </c:pt>
                  <c:pt idx="10">
                    <c:v>10.942782810954748</c:v>
                  </c:pt>
                  <c:pt idx="11">
                    <c:v>6.6262962599781146</c:v>
                  </c:pt>
                  <c:pt idx="12">
                    <c:v>21.016575132856545</c:v>
                  </c:pt>
                  <c:pt idx="13">
                    <c:v>5.1286025341716783</c:v>
                  </c:pt>
                </c:numCache>
              </c:numRef>
            </c:plus>
            <c:spPr>
              <a:ln w="12700">
                <a:solidFill>
                  <a:srgbClr val="000000"/>
                </a:solidFill>
                <a:prstDash val="solid"/>
              </a:ln>
            </c:spPr>
          </c:errBars>
          <c:errBars>
            <c:errDir val="y"/>
            <c:errBarType val="plus"/>
            <c:errValType val="cust"/>
            <c:plus>
              <c:numRef>
                <c:f>'[1]8-Data (2)'!$P$138:$P$151</c:f>
                <c:numCache>
                  <c:formatCode>General</c:formatCode>
                  <c:ptCount val="14"/>
                  <c:pt idx="0">
                    <c:v>4.0074929819027814</c:v>
                  </c:pt>
                  <c:pt idx="1">
                    <c:v>1.8547236990991274</c:v>
                  </c:pt>
                  <c:pt idx="2">
                    <c:v>1.5811388300841878</c:v>
                  </c:pt>
                  <c:pt idx="3">
                    <c:v>3.4146742157927732</c:v>
                  </c:pt>
                  <c:pt idx="4">
                    <c:v>3.5411862419251561</c:v>
                  </c:pt>
                  <c:pt idx="5">
                    <c:v>1.166190378969056</c:v>
                  </c:pt>
                  <c:pt idx="6">
                    <c:v>3.5440090293338709</c:v>
                  </c:pt>
                  <c:pt idx="7">
                    <c:v>3.2771939216347832</c:v>
                  </c:pt>
                  <c:pt idx="8">
                    <c:v>2.0149441679609992</c:v>
                  </c:pt>
                  <c:pt idx="9">
                    <c:v>1</c:v>
                  </c:pt>
                  <c:pt idx="10">
                    <c:v>4.6195237849804434</c:v>
                  </c:pt>
                  <c:pt idx="11">
                    <c:v>2.8178005607210759</c:v>
                  </c:pt>
                  <c:pt idx="12">
                    <c:v>1.4000000000000128</c:v>
                  </c:pt>
                  <c:pt idx="13">
                    <c:v>4.2118879377305385</c:v>
                  </c:pt>
                </c:numCache>
              </c:numRef>
            </c:plus>
            <c:spPr>
              <a:ln w="12700">
                <a:solidFill>
                  <a:srgbClr val="000000"/>
                </a:solidFill>
                <a:prstDash val="solid"/>
              </a:ln>
            </c:spPr>
          </c:errBars>
          <c:xVal>
            <c:numRef>
              <c:f>'[1]8-Data (2)'!$AC$138:$AC$151</c:f>
              <c:numCache>
                <c:formatCode>General</c:formatCode>
                <c:ptCount val="14"/>
                <c:pt idx="0">
                  <c:v>221.45350000000002</c:v>
                </c:pt>
                <c:pt idx="1">
                  <c:v>154.19550000000001</c:v>
                </c:pt>
                <c:pt idx="2">
                  <c:v>146.376</c:v>
                </c:pt>
                <c:pt idx="3">
                  <c:v>85.828000000000003</c:v>
                </c:pt>
                <c:pt idx="4">
                  <c:v>174.36977272727245</c:v>
                </c:pt>
                <c:pt idx="5">
                  <c:v>82.358590909090879</c:v>
                </c:pt>
                <c:pt idx="6">
                  <c:v>255.46450000000002</c:v>
                </c:pt>
                <c:pt idx="7">
                  <c:v>137.0646666666664</c:v>
                </c:pt>
                <c:pt idx="8">
                  <c:v>206.35833333333395</c:v>
                </c:pt>
                <c:pt idx="9">
                  <c:v>78.313000000000002</c:v>
                </c:pt>
                <c:pt idx="10">
                  <c:v>153.98981818181818</c:v>
                </c:pt>
                <c:pt idx="11">
                  <c:v>39.127000000000002</c:v>
                </c:pt>
                <c:pt idx="12">
                  <c:v>226.7287</c:v>
                </c:pt>
                <c:pt idx="13">
                  <c:v>76.782318181818184</c:v>
                </c:pt>
              </c:numCache>
            </c:numRef>
          </c:xVal>
          <c:yVal>
            <c:numRef>
              <c:f>'[1]8-Data (2)'!$O$138:$O$151</c:f>
              <c:numCache>
                <c:formatCode>General</c:formatCode>
                <c:ptCount val="14"/>
                <c:pt idx="0">
                  <c:v>61.4</c:v>
                </c:pt>
                <c:pt idx="1">
                  <c:v>49.8</c:v>
                </c:pt>
                <c:pt idx="2">
                  <c:v>63</c:v>
                </c:pt>
                <c:pt idx="3">
                  <c:v>38.4</c:v>
                </c:pt>
                <c:pt idx="4">
                  <c:v>56.8</c:v>
                </c:pt>
                <c:pt idx="5">
                  <c:v>36.6</c:v>
                </c:pt>
                <c:pt idx="6">
                  <c:v>53.6</c:v>
                </c:pt>
                <c:pt idx="7">
                  <c:v>52.8</c:v>
                </c:pt>
                <c:pt idx="8">
                  <c:v>59.6</c:v>
                </c:pt>
                <c:pt idx="9">
                  <c:v>29</c:v>
                </c:pt>
                <c:pt idx="10">
                  <c:v>41.8</c:v>
                </c:pt>
                <c:pt idx="11">
                  <c:v>31.2</c:v>
                </c:pt>
                <c:pt idx="12">
                  <c:v>52.4</c:v>
                </c:pt>
                <c:pt idx="13">
                  <c:v>34.800000000000004</c:v>
                </c:pt>
              </c:numCache>
            </c:numRef>
          </c:yVal>
        </c:ser>
        <c:ser>
          <c:idx val="0"/>
          <c:order val="3"/>
          <c:tx>
            <c:v>I-2002,03,04,06,07,08,09,10</c:v>
          </c:tx>
          <c:spPr>
            <a:ln w="28575">
              <a:noFill/>
            </a:ln>
          </c:spPr>
          <c:marker>
            <c:symbol val="circle"/>
            <c:size val="7"/>
            <c:spPr>
              <a:solidFill>
                <a:srgbClr val="0000FF"/>
              </a:solidFill>
              <a:ln>
                <a:solidFill>
                  <a:srgbClr val="0000FF"/>
                </a:solidFill>
                <a:prstDash val="solid"/>
              </a:ln>
            </c:spPr>
          </c:marker>
          <c:errBars>
            <c:errDir val="x"/>
            <c:errBarType val="plus"/>
            <c:errValType val="cust"/>
            <c:plus>
              <c:numRef>
                <c:f>'[1]8-Data (2)'!$AD$165:$AD$178</c:f>
                <c:numCache>
                  <c:formatCode>General</c:formatCode>
                  <c:ptCount val="14"/>
                  <c:pt idx="0">
                    <c:v>30.464391186678885</c:v>
                  </c:pt>
                  <c:pt idx="1">
                    <c:v>45.103955566557588</c:v>
                  </c:pt>
                  <c:pt idx="2">
                    <c:v>39.310079491461124</c:v>
                  </c:pt>
                  <c:pt idx="3">
                    <c:v>18.763788535774832</c:v>
                  </c:pt>
                  <c:pt idx="4">
                    <c:v>31.249772776975519</c:v>
                  </c:pt>
                  <c:pt idx="5">
                    <c:v>11.016240965047976</c:v>
                  </c:pt>
                  <c:pt idx="6">
                    <c:v>19.174065172779631</c:v>
                  </c:pt>
                  <c:pt idx="7">
                    <c:v>24.254822725050222</c:v>
                  </c:pt>
                  <c:pt idx="8">
                    <c:v>25.932756896442772</c:v>
                  </c:pt>
                  <c:pt idx="9">
                    <c:v>30.282282309289396</c:v>
                  </c:pt>
                  <c:pt idx="10">
                    <c:v>24.953399425228625</c:v>
                  </c:pt>
                  <c:pt idx="11">
                    <c:v>9.254119015335819</c:v>
                  </c:pt>
                  <c:pt idx="12">
                    <c:v>38.005665731319354</c:v>
                  </c:pt>
                  <c:pt idx="13">
                    <c:v>26.955415110372527</c:v>
                  </c:pt>
                </c:numCache>
              </c:numRef>
            </c:plus>
            <c:spPr>
              <a:ln w="12700">
                <a:solidFill>
                  <a:srgbClr val="000000"/>
                </a:solidFill>
                <a:prstDash val="solid"/>
              </a:ln>
            </c:spPr>
          </c:errBars>
          <c:errBars>
            <c:errDir val="y"/>
            <c:errBarType val="plus"/>
            <c:errValType val="cust"/>
            <c:plus>
              <c:numRef>
                <c:f>'[1]8-Data (2)'!$P$165:$P$178</c:f>
                <c:numCache>
                  <c:formatCode>General</c:formatCode>
                  <c:ptCount val="14"/>
                  <c:pt idx="0">
                    <c:v>5.0833060108555292</c:v>
                  </c:pt>
                  <c:pt idx="1">
                    <c:v>3.8807215823864638</c:v>
                  </c:pt>
                  <c:pt idx="2">
                    <c:v>3.6276714294434158</c:v>
                  </c:pt>
                  <c:pt idx="3">
                    <c:v>4.2023802778901365</c:v>
                  </c:pt>
                  <c:pt idx="4">
                    <c:v>3.4146742157927799</c:v>
                  </c:pt>
                  <c:pt idx="5">
                    <c:v>2.2449944320643627</c:v>
                  </c:pt>
                  <c:pt idx="6">
                    <c:v>4.3081318457076065</c:v>
                  </c:pt>
                  <c:pt idx="7">
                    <c:v>3.6386810797320455</c:v>
                  </c:pt>
                  <c:pt idx="8">
                    <c:v>4.2731721238443177</c:v>
                  </c:pt>
                  <c:pt idx="9">
                    <c:v>3.1874754901018427</c:v>
                  </c:pt>
                  <c:pt idx="10">
                    <c:v>4.1833001326703814</c:v>
                  </c:pt>
                  <c:pt idx="11">
                    <c:v>1.0677078252031353</c:v>
                  </c:pt>
                  <c:pt idx="12">
                    <c:v>3.0430248109406</c:v>
                  </c:pt>
                  <c:pt idx="13">
                    <c:v>2.6570660511172832</c:v>
                  </c:pt>
                </c:numCache>
              </c:numRef>
            </c:plus>
            <c:spPr>
              <a:ln w="12700">
                <a:solidFill>
                  <a:srgbClr val="000000"/>
                </a:solidFill>
                <a:prstDash val="solid"/>
              </a:ln>
            </c:spPr>
          </c:errBars>
          <c:xVal>
            <c:numRef>
              <c:f>'[1]8-Data (2)'!$AC$165:$AC$178</c:f>
              <c:numCache>
                <c:formatCode>General</c:formatCode>
                <c:ptCount val="14"/>
                <c:pt idx="0">
                  <c:v>300.7839999999992</c:v>
                </c:pt>
                <c:pt idx="1">
                  <c:v>203.87700000000004</c:v>
                </c:pt>
                <c:pt idx="2">
                  <c:v>239.65550000000002</c:v>
                </c:pt>
                <c:pt idx="3">
                  <c:v>131.20658333333336</c:v>
                </c:pt>
                <c:pt idx="4">
                  <c:v>157.35072727272754</c:v>
                </c:pt>
                <c:pt idx="5">
                  <c:v>128.89500000000001</c:v>
                </c:pt>
                <c:pt idx="6">
                  <c:v>202.14799999999994</c:v>
                </c:pt>
                <c:pt idx="7">
                  <c:v>185.27991666666637</c:v>
                </c:pt>
                <c:pt idx="8">
                  <c:v>209.98700000000031</c:v>
                </c:pt>
                <c:pt idx="9">
                  <c:v>172.28886363636352</c:v>
                </c:pt>
                <c:pt idx="10">
                  <c:v>261.03349999999926</c:v>
                </c:pt>
                <c:pt idx="11">
                  <c:v>79.657499999999999</c:v>
                </c:pt>
                <c:pt idx="12">
                  <c:v>219.00818181818184</c:v>
                </c:pt>
                <c:pt idx="13">
                  <c:v>185.87235000000004</c:v>
                </c:pt>
              </c:numCache>
            </c:numRef>
          </c:xVal>
          <c:yVal>
            <c:numRef>
              <c:f>'[1]8-Data (2)'!$O$165:$O$178</c:f>
              <c:numCache>
                <c:formatCode>General</c:formatCode>
                <c:ptCount val="14"/>
                <c:pt idx="0">
                  <c:v>70.2</c:v>
                </c:pt>
                <c:pt idx="1">
                  <c:v>48.4</c:v>
                </c:pt>
                <c:pt idx="2">
                  <c:v>69.599999999999994</c:v>
                </c:pt>
                <c:pt idx="3">
                  <c:v>42.4</c:v>
                </c:pt>
                <c:pt idx="4">
                  <c:v>57.6</c:v>
                </c:pt>
                <c:pt idx="5">
                  <c:v>42.2</c:v>
                </c:pt>
                <c:pt idx="6">
                  <c:v>62.6</c:v>
                </c:pt>
                <c:pt idx="7">
                  <c:v>57.2</c:v>
                </c:pt>
                <c:pt idx="8">
                  <c:v>59.4</c:v>
                </c:pt>
                <c:pt idx="9">
                  <c:v>39.4</c:v>
                </c:pt>
                <c:pt idx="10">
                  <c:v>60</c:v>
                </c:pt>
                <c:pt idx="11">
                  <c:v>25.8</c:v>
                </c:pt>
                <c:pt idx="12">
                  <c:v>54.6</c:v>
                </c:pt>
                <c:pt idx="13">
                  <c:v>36.4</c:v>
                </c:pt>
              </c:numCache>
            </c:numRef>
          </c:yVal>
        </c:ser>
        <c:axId val="91149056"/>
        <c:axId val="91150976"/>
      </c:scatterChart>
      <c:valAx>
        <c:axId val="91149056"/>
        <c:scaling>
          <c:orientation val="minMax"/>
          <c:max val="650"/>
        </c:scaling>
        <c:axPos val="b"/>
        <c:title>
          <c:tx>
            <c:rich>
              <a:bodyPr/>
              <a:lstStyle/>
              <a:p>
                <a:pPr>
                  <a:defRPr sz="1200" b="1" i="0" u="none" strike="noStrike" baseline="0">
                    <a:solidFill>
                      <a:srgbClr val="000000"/>
                    </a:solidFill>
                    <a:latin typeface="Arial"/>
                    <a:ea typeface="Arial"/>
                    <a:cs typeface="Arial"/>
                  </a:defRPr>
                </a:pPr>
                <a:r>
                  <a:rPr lang="en-US" sz="1200" b="1" i="0" u="none" strike="noStrike" baseline="0">
                    <a:solidFill>
                      <a:srgbClr val="000000"/>
                    </a:solidFill>
                    <a:latin typeface="Arial"/>
                    <a:cs typeface="Arial"/>
                  </a:rPr>
                  <a:t>Biomass DW (gr/m</a:t>
                </a:r>
                <a:r>
                  <a:rPr lang="en-US" sz="1200" b="1" i="0" u="none" strike="noStrike" baseline="30000">
                    <a:solidFill>
                      <a:srgbClr val="000000"/>
                    </a:solidFill>
                    <a:latin typeface="Arial"/>
                    <a:cs typeface="Arial"/>
                  </a:rPr>
                  <a:t>2</a:t>
                </a:r>
                <a:r>
                  <a:rPr lang="en-US" sz="1200" b="1" i="0" u="none" strike="noStrike" baseline="0">
                    <a:solidFill>
                      <a:srgbClr val="000000"/>
                    </a:solidFill>
                    <a:latin typeface="Arial"/>
                    <a:cs typeface="Arial"/>
                  </a:rPr>
                  <a:t>)</a:t>
                </a:r>
              </a:p>
            </c:rich>
          </c:tx>
          <c:layout>
            <c:manualLayout>
              <c:xMode val="edge"/>
              <c:yMode val="edge"/>
              <c:x val="0.33882352941176552"/>
              <c:y val="0.9095365381653735"/>
            </c:manualLayout>
          </c:layout>
          <c:spPr>
            <a:noFill/>
            <a:ln w="25400">
              <a:noFill/>
            </a:ln>
          </c:spPr>
        </c:title>
        <c:numFmt formatCode="0" sourceLinked="0"/>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91150976"/>
        <c:crosses val="autoZero"/>
        <c:crossBetween val="midCat"/>
        <c:majorUnit val="50"/>
        <c:minorUnit val="50"/>
      </c:valAx>
      <c:valAx>
        <c:axId val="91150976"/>
        <c:scaling>
          <c:orientation val="minMax"/>
          <c:max val="80"/>
        </c:scaling>
        <c:axPos val="l"/>
        <c:majorGridlines>
          <c:spPr>
            <a:ln w="3175">
              <a:solidFill>
                <a:srgbClr val="FFFFFF"/>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sz="1400" b="1" i="0" u="none" strike="noStrike" baseline="0">
                    <a:solidFill>
                      <a:srgbClr val="000000"/>
                    </a:solidFill>
                    <a:latin typeface="Arial"/>
                    <a:cs typeface="Arial"/>
                  </a:rPr>
                  <a:t>Species richness (20 x 20 cm)</a:t>
                </a:r>
              </a:p>
            </c:rich>
          </c:tx>
          <c:layout>
            <c:manualLayout>
              <c:xMode val="edge"/>
              <c:yMode val="edge"/>
              <c:x val="7.9161907479730134E-3"/>
              <c:y val="8.3494049124157532E-2"/>
            </c:manualLayout>
          </c:layout>
          <c:spPr>
            <a:noFill/>
            <a:ln w="25400">
              <a:noFill/>
            </a:ln>
          </c:spPr>
        </c:title>
        <c:numFmt formatCode="0" sourceLinked="0"/>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91149056"/>
        <c:crosses val="autoZero"/>
        <c:crossBetween val="midCat"/>
        <c:majorUnit val="10"/>
      </c:valAx>
      <c:spPr>
        <a:solidFill>
          <a:srgbClr val="FFFFFF"/>
        </a:solidFill>
        <a:ln w="12700">
          <a:solidFill>
            <a:srgbClr val="000000"/>
          </a:solidFill>
          <a:prstDash val="solid"/>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drawings/_rels/vmlDrawing3.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0.73879</cdr:x>
      <cdr:y>0</cdr:y>
    </cdr:from>
    <cdr:to>
      <cdr:x>0.73879</cdr:x>
      <cdr:y>0</cdr:y>
    </cdr:to>
    <cdr:sp macro="" textlink="">
      <cdr:nvSpPr>
        <cdr:cNvPr id="9217" name="Text Box 1"/>
        <cdr:cNvSpPr txBox="1">
          <a:spLocks xmlns:a="http://schemas.openxmlformats.org/drawingml/2006/main" noChangeArrowheads="1"/>
        </cdr:cNvSpPr>
      </cdr:nvSpPr>
      <cdr:spPr bwMode="auto">
        <a:xfrm xmlns:a="http://schemas.openxmlformats.org/drawingml/2006/main">
          <a:off x="4009547" y="1059505"/>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EJ</a:t>
          </a:r>
        </a:p>
      </cdr:txBody>
    </cdr:sp>
  </cdr:relSizeAnchor>
  <cdr:relSizeAnchor xmlns:cdr="http://schemas.openxmlformats.org/drawingml/2006/chartDrawing">
    <cdr:from>
      <cdr:x>0.53776</cdr:x>
      <cdr:y>0</cdr:y>
    </cdr:from>
    <cdr:to>
      <cdr:x>0.53776</cdr:x>
      <cdr:y>0</cdr:y>
    </cdr:to>
    <cdr:sp macro="" textlink="">
      <cdr:nvSpPr>
        <cdr:cNvPr id="9218" name="Text Box 2"/>
        <cdr:cNvSpPr txBox="1">
          <a:spLocks xmlns:a="http://schemas.openxmlformats.org/drawingml/2006/main" noChangeArrowheads="1"/>
        </cdr:cNvSpPr>
      </cdr:nvSpPr>
      <cdr:spPr bwMode="auto">
        <a:xfrm xmlns:a="http://schemas.openxmlformats.org/drawingml/2006/main">
          <a:off x="2919361" y="1850494"/>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M</a:t>
          </a:r>
        </a:p>
      </cdr:txBody>
    </cdr:sp>
  </cdr:relSizeAnchor>
  <cdr:relSizeAnchor xmlns:cdr="http://schemas.openxmlformats.org/drawingml/2006/chartDrawing">
    <cdr:from>
      <cdr:x>0.33427</cdr:x>
      <cdr:y>0</cdr:y>
    </cdr:from>
    <cdr:to>
      <cdr:x>0.33427</cdr:x>
      <cdr:y>0</cdr:y>
    </cdr:to>
    <cdr:sp macro="" textlink="">
      <cdr:nvSpPr>
        <cdr:cNvPr id="9219" name="Text Box 3"/>
        <cdr:cNvSpPr txBox="1">
          <a:spLocks xmlns:a="http://schemas.openxmlformats.org/drawingml/2006/main" noChangeArrowheads="1"/>
        </cdr:cNvSpPr>
      </cdr:nvSpPr>
      <cdr:spPr bwMode="auto">
        <a:xfrm xmlns:a="http://schemas.openxmlformats.org/drawingml/2006/main">
          <a:off x="1815863" y="888167"/>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L</a:t>
          </a:r>
        </a:p>
      </cdr:txBody>
    </cdr:sp>
  </cdr:relSizeAnchor>
  <cdr:relSizeAnchor xmlns:cdr="http://schemas.openxmlformats.org/drawingml/2006/chartDrawing">
    <cdr:from>
      <cdr:x>0.06401</cdr:x>
      <cdr:y>0.38941</cdr:y>
    </cdr:from>
    <cdr:to>
      <cdr:x>0.06401</cdr:x>
      <cdr:y>0.38941</cdr:y>
    </cdr:to>
    <cdr:sp macro="" textlink="">
      <cdr:nvSpPr>
        <cdr:cNvPr id="9220" name="Text Box 4"/>
        <cdr:cNvSpPr txBox="1">
          <a:spLocks xmlns:a="http://schemas.openxmlformats.org/drawingml/2006/main" noChangeArrowheads="1"/>
        </cdr:cNvSpPr>
      </cdr:nvSpPr>
      <cdr:spPr bwMode="auto">
        <a:xfrm xmlns:a="http://schemas.openxmlformats.org/drawingml/2006/main">
          <a:off x="350302" y="4017341"/>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SB</a:t>
          </a:r>
        </a:p>
      </cdr:txBody>
    </cdr:sp>
  </cdr:relSizeAnchor>
  <cdr:relSizeAnchor xmlns:cdr="http://schemas.openxmlformats.org/drawingml/2006/chartDrawing">
    <cdr:from>
      <cdr:x>0.73879</cdr:x>
      <cdr:y>0</cdr:y>
    </cdr:from>
    <cdr:to>
      <cdr:x>0.73879</cdr:x>
      <cdr:y>0</cdr:y>
    </cdr:to>
    <cdr:sp macro="" textlink="">
      <cdr:nvSpPr>
        <cdr:cNvPr id="2" name="Text Box 1"/>
        <cdr:cNvSpPr txBox="1">
          <a:spLocks xmlns:a="http://schemas.openxmlformats.org/drawingml/2006/main" noChangeArrowheads="1"/>
        </cdr:cNvSpPr>
      </cdr:nvSpPr>
      <cdr:spPr bwMode="auto">
        <a:xfrm xmlns:a="http://schemas.openxmlformats.org/drawingml/2006/main">
          <a:off x="4009547" y="1059505"/>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EJ</a:t>
          </a:r>
        </a:p>
      </cdr:txBody>
    </cdr:sp>
  </cdr:relSizeAnchor>
  <cdr:relSizeAnchor xmlns:cdr="http://schemas.openxmlformats.org/drawingml/2006/chartDrawing">
    <cdr:from>
      <cdr:x>0.53776</cdr:x>
      <cdr:y>0</cdr:y>
    </cdr:from>
    <cdr:to>
      <cdr:x>0.53776</cdr:x>
      <cdr:y>0</cdr:y>
    </cdr:to>
    <cdr:sp macro="" textlink="">
      <cdr:nvSpPr>
        <cdr:cNvPr id="3" name="Text Box 2"/>
        <cdr:cNvSpPr txBox="1">
          <a:spLocks xmlns:a="http://schemas.openxmlformats.org/drawingml/2006/main" noChangeArrowheads="1"/>
        </cdr:cNvSpPr>
      </cdr:nvSpPr>
      <cdr:spPr bwMode="auto">
        <a:xfrm xmlns:a="http://schemas.openxmlformats.org/drawingml/2006/main">
          <a:off x="2919361" y="1850494"/>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M</a:t>
          </a:r>
        </a:p>
      </cdr:txBody>
    </cdr:sp>
  </cdr:relSizeAnchor>
  <cdr:relSizeAnchor xmlns:cdr="http://schemas.openxmlformats.org/drawingml/2006/chartDrawing">
    <cdr:from>
      <cdr:x>0.33427</cdr:x>
      <cdr:y>0</cdr:y>
    </cdr:from>
    <cdr:to>
      <cdr:x>0.33427</cdr:x>
      <cdr:y>0</cdr:y>
    </cdr:to>
    <cdr:sp macro="" textlink="">
      <cdr:nvSpPr>
        <cdr:cNvPr id="4" name="Text Box 3"/>
        <cdr:cNvSpPr txBox="1">
          <a:spLocks xmlns:a="http://schemas.openxmlformats.org/drawingml/2006/main" noChangeArrowheads="1"/>
        </cdr:cNvSpPr>
      </cdr:nvSpPr>
      <cdr:spPr bwMode="auto">
        <a:xfrm xmlns:a="http://schemas.openxmlformats.org/drawingml/2006/main">
          <a:off x="1815863" y="888167"/>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L</a:t>
          </a:r>
        </a:p>
      </cdr:txBody>
    </cdr:sp>
  </cdr:relSizeAnchor>
  <cdr:relSizeAnchor xmlns:cdr="http://schemas.openxmlformats.org/drawingml/2006/chartDrawing">
    <cdr:from>
      <cdr:x>0.06401</cdr:x>
      <cdr:y>0.38941</cdr:y>
    </cdr:from>
    <cdr:to>
      <cdr:x>0.06401</cdr:x>
      <cdr:y>0.38941</cdr:y>
    </cdr:to>
    <cdr:sp macro="" textlink="">
      <cdr:nvSpPr>
        <cdr:cNvPr id="5" name="Text Box 4"/>
        <cdr:cNvSpPr txBox="1">
          <a:spLocks xmlns:a="http://schemas.openxmlformats.org/drawingml/2006/main" noChangeArrowheads="1"/>
        </cdr:cNvSpPr>
      </cdr:nvSpPr>
      <cdr:spPr bwMode="auto">
        <a:xfrm xmlns:a="http://schemas.openxmlformats.org/drawingml/2006/main">
          <a:off x="350302" y="4017341"/>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SB</a:t>
          </a:r>
        </a:p>
      </cdr:txBody>
    </cdr:sp>
  </cdr:relSizeAnchor>
  <cdr:relSizeAnchor xmlns:cdr="http://schemas.openxmlformats.org/drawingml/2006/chartDrawing">
    <cdr:from>
      <cdr:x>0.45012</cdr:x>
      <cdr:y>0.17533</cdr:y>
    </cdr:from>
    <cdr:to>
      <cdr:x>0.52798</cdr:x>
      <cdr:y>0.23037</cdr:y>
    </cdr:to>
    <cdr:sp macro="" textlink="">
      <cdr:nvSpPr>
        <cdr:cNvPr id="11" name="Straight Connector 10"/>
        <cdr:cNvSpPr/>
      </cdr:nvSpPr>
      <cdr:spPr bwMode="auto">
        <a:xfrm xmlns:a="http://schemas.openxmlformats.org/drawingml/2006/main" flipV="1">
          <a:off x="3475616" y="648072"/>
          <a:ext cx="601208" cy="203452"/>
        </a:xfrm>
        <a:prstGeom xmlns:a="http://schemas.openxmlformats.org/drawingml/2006/main" prst="line">
          <a:avLst/>
        </a:prstGeom>
        <a:solidFill xmlns:a="http://schemas.openxmlformats.org/drawingml/2006/main">
          <a:srgbClr val="FFFFFF"/>
        </a:solidFill>
        <a:ln xmlns:a="http://schemas.openxmlformats.org/drawingml/2006/main" w="222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0.44786</cdr:x>
      <cdr:y>0.15585</cdr:y>
    </cdr:from>
    <cdr:to>
      <cdr:x>0.52798</cdr:x>
      <cdr:y>0.16382</cdr:y>
    </cdr:to>
    <cdr:sp macro="" textlink="">
      <cdr:nvSpPr>
        <cdr:cNvPr id="13" name="Straight Connector 12"/>
        <cdr:cNvSpPr/>
      </cdr:nvSpPr>
      <cdr:spPr bwMode="auto">
        <a:xfrm xmlns:a="http://schemas.openxmlformats.org/drawingml/2006/main" rot="5400000" flipH="1" flipV="1">
          <a:off x="3458208" y="576064"/>
          <a:ext cx="618616" cy="29456"/>
        </a:xfrm>
        <a:prstGeom xmlns:a="http://schemas.openxmlformats.org/drawingml/2006/main" prst="line">
          <a:avLst/>
        </a:prstGeom>
        <a:solidFill xmlns:a="http://schemas.openxmlformats.org/drawingml/2006/main">
          <a:srgbClr val="FFFFFF"/>
        </a:solidFill>
        <a:ln xmlns:a="http://schemas.openxmlformats.org/drawingml/2006/main" w="22225" cap="flat" cmpd="sng" algn="ctr">
          <a:solidFill>
            <a:srgbClr val="008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0.72889</cdr:x>
      <cdr:y>0.21929</cdr:y>
    </cdr:from>
    <cdr:to>
      <cdr:x>0.72889</cdr:x>
      <cdr:y>0.21929</cdr:y>
    </cdr:to>
    <cdr:sp macro="" textlink="">
      <cdr:nvSpPr>
        <cdr:cNvPr id="3073" name="Text Box 1"/>
        <cdr:cNvSpPr txBox="1">
          <a:spLocks xmlns:a="http://schemas.openxmlformats.org/drawingml/2006/main" noChangeArrowheads="1"/>
        </cdr:cNvSpPr>
      </cdr:nvSpPr>
      <cdr:spPr bwMode="auto">
        <a:xfrm xmlns:a="http://schemas.openxmlformats.org/drawingml/2006/main">
          <a:off x="3939677" y="1037090"/>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EJ</a:t>
          </a:r>
        </a:p>
      </cdr:txBody>
    </cdr:sp>
  </cdr:relSizeAnchor>
  <cdr:relSizeAnchor xmlns:cdr="http://schemas.openxmlformats.org/drawingml/2006/chartDrawing">
    <cdr:from>
      <cdr:x>0.54298</cdr:x>
      <cdr:y>0.35523</cdr:y>
    </cdr:from>
    <cdr:to>
      <cdr:x>0.54298</cdr:x>
      <cdr:y>0.35523</cdr:y>
    </cdr:to>
    <cdr:sp macro="" textlink="">
      <cdr:nvSpPr>
        <cdr:cNvPr id="3074" name="Text Box 2"/>
        <cdr:cNvSpPr txBox="1">
          <a:spLocks xmlns:a="http://schemas.openxmlformats.org/drawingml/2006/main" noChangeArrowheads="1"/>
        </cdr:cNvSpPr>
      </cdr:nvSpPr>
      <cdr:spPr bwMode="auto">
        <a:xfrm xmlns:a="http://schemas.openxmlformats.org/drawingml/2006/main">
          <a:off x="2935625" y="1678063"/>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M</a:t>
          </a:r>
        </a:p>
      </cdr:txBody>
    </cdr:sp>
  </cdr:relSizeAnchor>
  <cdr:relSizeAnchor xmlns:cdr="http://schemas.openxmlformats.org/drawingml/2006/chartDrawing">
    <cdr:from>
      <cdr:x>0.35436</cdr:x>
      <cdr:y>0.19038</cdr:y>
    </cdr:from>
    <cdr:to>
      <cdr:x>0.35436</cdr:x>
      <cdr:y>0.19038</cdr:y>
    </cdr:to>
    <cdr:sp macro="" textlink="">
      <cdr:nvSpPr>
        <cdr:cNvPr id="3075" name="Text Box 3"/>
        <cdr:cNvSpPr txBox="1">
          <a:spLocks xmlns:a="http://schemas.openxmlformats.org/drawingml/2006/main" noChangeArrowheads="1"/>
        </cdr:cNvSpPr>
      </cdr:nvSpPr>
      <cdr:spPr bwMode="auto">
        <a:xfrm xmlns:a="http://schemas.openxmlformats.org/drawingml/2006/main">
          <a:off x="1916983" y="900811"/>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L</a:t>
          </a:r>
        </a:p>
      </cdr:txBody>
    </cdr:sp>
  </cdr:relSizeAnchor>
  <cdr:relSizeAnchor xmlns:cdr="http://schemas.openxmlformats.org/drawingml/2006/chartDrawing">
    <cdr:from>
      <cdr:x>0.08078</cdr:x>
      <cdr:y>0.7278</cdr:y>
    </cdr:from>
    <cdr:to>
      <cdr:x>0.08078</cdr:x>
      <cdr:y>0.7278</cdr:y>
    </cdr:to>
    <cdr:sp macro="" textlink="">
      <cdr:nvSpPr>
        <cdr:cNvPr id="3076" name="Text Box 4"/>
        <cdr:cNvSpPr txBox="1">
          <a:spLocks xmlns:a="http://schemas.openxmlformats.org/drawingml/2006/main" noChangeArrowheads="1"/>
        </cdr:cNvSpPr>
      </cdr:nvSpPr>
      <cdr:spPr bwMode="auto">
        <a:xfrm xmlns:a="http://schemas.openxmlformats.org/drawingml/2006/main">
          <a:off x="439422" y="3434675"/>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SB</a:t>
          </a:r>
        </a:p>
      </cdr:txBody>
    </cdr:sp>
  </cdr:relSizeAnchor>
</c:userShapes>
</file>

<file path=ppt/drawings/drawing3.xml><?xml version="1.0" encoding="utf-8"?>
<c:userShapes xmlns:c="http://schemas.openxmlformats.org/drawingml/2006/chart">
  <cdr:relSizeAnchor xmlns:cdr="http://schemas.openxmlformats.org/drawingml/2006/chartDrawing">
    <cdr:from>
      <cdr:x>0.72889</cdr:x>
      <cdr:y>0.21929</cdr:y>
    </cdr:from>
    <cdr:to>
      <cdr:x>0.72889</cdr:x>
      <cdr:y>0.21929</cdr:y>
    </cdr:to>
    <cdr:sp macro="" textlink="">
      <cdr:nvSpPr>
        <cdr:cNvPr id="3073" name="Text Box 1"/>
        <cdr:cNvSpPr txBox="1">
          <a:spLocks xmlns:a="http://schemas.openxmlformats.org/drawingml/2006/main" noChangeArrowheads="1"/>
        </cdr:cNvSpPr>
      </cdr:nvSpPr>
      <cdr:spPr bwMode="auto">
        <a:xfrm xmlns:a="http://schemas.openxmlformats.org/drawingml/2006/main">
          <a:off x="3939677" y="1037090"/>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EJ</a:t>
          </a:r>
        </a:p>
      </cdr:txBody>
    </cdr:sp>
  </cdr:relSizeAnchor>
  <cdr:relSizeAnchor xmlns:cdr="http://schemas.openxmlformats.org/drawingml/2006/chartDrawing">
    <cdr:from>
      <cdr:x>0.54298</cdr:x>
      <cdr:y>0.35523</cdr:y>
    </cdr:from>
    <cdr:to>
      <cdr:x>0.54298</cdr:x>
      <cdr:y>0.35523</cdr:y>
    </cdr:to>
    <cdr:sp macro="" textlink="">
      <cdr:nvSpPr>
        <cdr:cNvPr id="3074" name="Text Box 2"/>
        <cdr:cNvSpPr txBox="1">
          <a:spLocks xmlns:a="http://schemas.openxmlformats.org/drawingml/2006/main" noChangeArrowheads="1"/>
        </cdr:cNvSpPr>
      </cdr:nvSpPr>
      <cdr:spPr bwMode="auto">
        <a:xfrm xmlns:a="http://schemas.openxmlformats.org/drawingml/2006/main">
          <a:off x="2935625" y="1678063"/>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M</a:t>
          </a:r>
        </a:p>
      </cdr:txBody>
    </cdr:sp>
  </cdr:relSizeAnchor>
  <cdr:relSizeAnchor xmlns:cdr="http://schemas.openxmlformats.org/drawingml/2006/chartDrawing">
    <cdr:from>
      <cdr:x>0.35436</cdr:x>
      <cdr:y>0.19038</cdr:y>
    </cdr:from>
    <cdr:to>
      <cdr:x>0.35436</cdr:x>
      <cdr:y>0.19038</cdr:y>
    </cdr:to>
    <cdr:sp macro="" textlink="">
      <cdr:nvSpPr>
        <cdr:cNvPr id="3075" name="Text Box 3"/>
        <cdr:cNvSpPr txBox="1">
          <a:spLocks xmlns:a="http://schemas.openxmlformats.org/drawingml/2006/main" noChangeArrowheads="1"/>
        </cdr:cNvSpPr>
      </cdr:nvSpPr>
      <cdr:spPr bwMode="auto">
        <a:xfrm xmlns:a="http://schemas.openxmlformats.org/drawingml/2006/main">
          <a:off x="1916983" y="900811"/>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L</a:t>
          </a:r>
        </a:p>
      </cdr:txBody>
    </cdr:sp>
  </cdr:relSizeAnchor>
  <cdr:relSizeAnchor xmlns:cdr="http://schemas.openxmlformats.org/drawingml/2006/chartDrawing">
    <cdr:from>
      <cdr:x>0.08078</cdr:x>
      <cdr:y>0.7278</cdr:y>
    </cdr:from>
    <cdr:to>
      <cdr:x>0.08078</cdr:x>
      <cdr:y>0.7278</cdr:y>
    </cdr:to>
    <cdr:sp macro="" textlink="">
      <cdr:nvSpPr>
        <cdr:cNvPr id="3076" name="Text Box 4"/>
        <cdr:cNvSpPr txBox="1">
          <a:spLocks xmlns:a="http://schemas.openxmlformats.org/drawingml/2006/main" noChangeArrowheads="1"/>
        </cdr:cNvSpPr>
      </cdr:nvSpPr>
      <cdr:spPr bwMode="auto">
        <a:xfrm xmlns:a="http://schemas.openxmlformats.org/drawingml/2006/main">
          <a:off x="439422" y="3434675"/>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SB</a:t>
          </a:r>
        </a:p>
      </cdr:txBody>
    </cdr:sp>
  </cdr:relSizeAnchor>
</c:userShapes>
</file>

<file path=ppt/drawings/drawing4.xml><?xml version="1.0" encoding="utf-8"?>
<c:userShapes xmlns:c="http://schemas.openxmlformats.org/drawingml/2006/chart">
  <cdr:relSizeAnchor xmlns:cdr="http://schemas.openxmlformats.org/drawingml/2006/chartDrawing">
    <cdr:from>
      <cdr:x>0.73388</cdr:x>
      <cdr:y>0.21122</cdr:y>
    </cdr:from>
    <cdr:to>
      <cdr:x>0.73388</cdr:x>
      <cdr:y>0.21122</cdr:y>
    </cdr:to>
    <cdr:sp macro="" textlink="">
      <cdr:nvSpPr>
        <cdr:cNvPr id="4097" name="Text Box 1"/>
        <cdr:cNvSpPr txBox="1">
          <a:spLocks xmlns:a="http://schemas.openxmlformats.org/drawingml/2006/main" noChangeArrowheads="1"/>
        </cdr:cNvSpPr>
      </cdr:nvSpPr>
      <cdr:spPr bwMode="auto">
        <a:xfrm xmlns:a="http://schemas.openxmlformats.org/drawingml/2006/main">
          <a:off x="2980995" y="828040"/>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EJ</a:t>
          </a:r>
        </a:p>
      </cdr:txBody>
    </cdr:sp>
  </cdr:relSizeAnchor>
  <cdr:relSizeAnchor xmlns:cdr="http://schemas.openxmlformats.org/drawingml/2006/chartDrawing">
    <cdr:from>
      <cdr:x>0.5437</cdr:x>
      <cdr:y>0.32805</cdr:y>
    </cdr:from>
    <cdr:to>
      <cdr:x>0.5437</cdr:x>
      <cdr:y>0.32805</cdr:y>
    </cdr:to>
    <cdr:sp macro="" textlink="">
      <cdr:nvSpPr>
        <cdr:cNvPr id="4098" name="Text Box 2"/>
        <cdr:cNvSpPr txBox="1">
          <a:spLocks xmlns:a="http://schemas.openxmlformats.org/drawingml/2006/main" noChangeArrowheads="1"/>
        </cdr:cNvSpPr>
      </cdr:nvSpPr>
      <cdr:spPr bwMode="auto">
        <a:xfrm xmlns:a="http://schemas.openxmlformats.org/drawingml/2006/main">
          <a:off x="2209317" y="1284288"/>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M</a:t>
          </a:r>
        </a:p>
      </cdr:txBody>
    </cdr:sp>
  </cdr:relSizeAnchor>
  <cdr:relSizeAnchor xmlns:cdr="http://schemas.openxmlformats.org/drawingml/2006/chartDrawing">
    <cdr:from>
      <cdr:x>0.35206</cdr:x>
      <cdr:y>0.18561</cdr:y>
    </cdr:from>
    <cdr:to>
      <cdr:x>0.35206</cdr:x>
      <cdr:y>0.18561</cdr:y>
    </cdr:to>
    <cdr:sp macro="" textlink="">
      <cdr:nvSpPr>
        <cdr:cNvPr id="4099" name="Text Box 3"/>
        <cdr:cNvSpPr txBox="1">
          <a:spLocks xmlns:a="http://schemas.openxmlformats.org/drawingml/2006/main" noChangeArrowheads="1"/>
        </cdr:cNvSpPr>
      </cdr:nvSpPr>
      <cdr:spPr bwMode="auto">
        <a:xfrm xmlns:a="http://schemas.openxmlformats.org/drawingml/2006/main">
          <a:off x="1431696" y="728028"/>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L</a:t>
          </a:r>
        </a:p>
      </cdr:txBody>
    </cdr:sp>
  </cdr:relSizeAnchor>
  <cdr:relSizeAnchor xmlns:cdr="http://schemas.openxmlformats.org/drawingml/2006/chartDrawing">
    <cdr:from>
      <cdr:x>0.07448</cdr:x>
      <cdr:y>0.64902</cdr:y>
    </cdr:from>
    <cdr:to>
      <cdr:x>0.07448</cdr:x>
      <cdr:y>0.64902</cdr:y>
    </cdr:to>
    <cdr:sp macro="" textlink="">
      <cdr:nvSpPr>
        <cdr:cNvPr id="4100" name="Text Box 4"/>
        <cdr:cNvSpPr txBox="1">
          <a:spLocks xmlns:a="http://schemas.openxmlformats.org/drawingml/2006/main" noChangeArrowheads="1"/>
        </cdr:cNvSpPr>
      </cdr:nvSpPr>
      <cdr:spPr bwMode="auto">
        <a:xfrm xmlns:a="http://schemas.openxmlformats.org/drawingml/2006/main">
          <a:off x="305384" y="2537778"/>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SB</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5475"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5476" name="Rectangle 4"/>
          <p:cNvSpPr>
            <a:spLocks noGrp="1" noChangeArrowheads="1"/>
          </p:cNvSpPr>
          <p:nvPr>
            <p:ph type="ftr" sz="quarter" idx="2"/>
          </p:nvPr>
        </p:nvSpPr>
        <p:spPr bwMode="auto">
          <a:xfrm>
            <a:off x="0" y="86121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5477" name="Rectangle 5"/>
          <p:cNvSpPr>
            <a:spLocks noGrp="1" noChangeArrowheads="1"/>
          </p:cNvSpPr>
          <p:nvPr>
            <p:ph type="sldNum" sz="quarter" idx="3"/>
          </p:nvPr>
        </p:nvSpPr>
        <p:spPr bwMode="auto">
          <a:xfrm>
            <a:off x="3884613" y="86121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EC3B44D-8778-4074-9363-C812FC2701EE}" type="slidenum">
              <a:rPr lang="he-IL"/>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987"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988" name="Rectangle 4"/>
          <p:cNvSpPr>
            <a:spLocks noGrp="1" noRot="1" noChangeAspect="1" noChangeArrowheads="1" noTextEdit="1"/>
          </p:cNvSpPr>
          <p:nvPr>
            <p:ph type="sldImg" idx="2"/>
          </p:nvPr>
        </p:nvSpPr>
        <p:spPr bwMode="auto">
          <a:xfrm>
            <a:off x="1162050" y="679450"/>
            <a:ext cx="4533900" cy="3400425"/>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5800" y="4306888"/>
            <a:ext cx="5486400" cy="4081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86121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991" name="Rectangle 7"/>
          <p:cNvSpPr>
            <a:spLocks noGrp="1" noChangeArrowheads="1"/>
          </p:cNvSpPr>
          <p:nvPr>
            <p:ph type="sldNum" sz="quarter" idx="5"/>
          </p:nvPr>
        </p:nvSpPr>
        <p:spPr bwMode="auto">
          <a:xfrm>
            <a:off x="3884613" y="86121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82BE39-03E8-4053-81EE-E0E05A649297}" type="slidenum">
              <a:rPr lang="he-IL"/>
              <a:pPr/>
              <a:t>‹#›</a:t>
            </a:fld>
            <a:endParaRPr 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r" rtl="1"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r" rtl="1"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r" rtl="1"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r" rtl="1"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EFF97-0A05-41F8-8074-D97AC197109D}" type="slidenum">
              <a:rPr lang="he-IL"/>
              <a:pPr/>
              <a:t>1</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A79FBB-C3E6-4382-975A-05B21735A3E6}" type="slidenum">
              <a:rPr lang="he-IL"/>
              <a:pPr/>
              <a:t>15</a:t>
            </a:fld>
            <a:endParaRPr lang="en-US"/>
          </a:p>
        </p:txBody>
      </p:sp>
      <p:sp>
        <p:nvSpPr>
          <p:cNvPr id="242690" name="Rectangle 2"/>
          <p:cNvSpPr>
            <a:spLocks noGrp="1" noRot="1" noChangeAspect="1" noChangeArrowheads="1" noTextEdit="1"/>
          </p:cNvSpPr>
          <p:nvPr>
            <p:ph type="sldImg"/>
          </p:nvPr>
        </p:nvSpPr>
        <p:spPr>
          <a:xfrm>
            <a:off x="1160463" y="679450"/>
            <a:ext cx="4537075" cy="3402013"/>
          </a:xfrm>
          <a:ln/>
        </p:spPr>
      </p:sp>
      <p:sp>
        <p:nvSpPr>
          <p:cNvPr id="242691" name="Rectangle 3"/>
          <p:cNvSpPr>
            <a:spLocks noGrp="1" noChangeArrowheads="1"/>
          </p:cNvSpPr>
          <p:nvPr>
            <p:ph type="body" idx="1"/>
          </p:nvPr>
        </p:nvSpPr>
        <p:spPr>
          <a:xfrm>
            <a:off x="914400" y="4306888"/>
            <a:ext cx="5029200" cy="4081462"/>
          </a:xfrm>
        </p:spPr>
        <p:txBody>
          <a:bodyPr/>
          <a:lstStyle/>
          <a:p>
            <a:r>
              <a:rPr lang="en-GB"/>
              <a:t>hierarchical models are validated at each level, passing up information from the finest scale to the coarsest scale. Only at the finer scales, model projections can be tested experimentally. Each level with new factors requires validation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59DD-5E5A-4C00-A19A-E39B576197CC}" type="slidenum">
              <a:rPr lang="he-IL"/>
              <a:pPr/>
              <a:t>16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74E5A-FF93-4772-A109-5C98ED0EB7F5}" type="slidenum">
              <a:rPr lang="he-IL"/>
              <a:pPr/>
              <a:t>23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DB597E6-16FE-4D4E-A047-86C45CC40CD9}" type="slidenum">
              <a:rPr lang="he-IL"/>
              <a:pPr/>
              <a:t>26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566D4-05BF-44AE-8684-626D1F63FCFF}" type="slidenum">
              <a:rPr lang="he-IL"/>
              <a:pPr/>
              <a:t>36</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he-IL" sz="1000"/>
              <a:t>התוצאות יהיו דוגמאות מאתרים שונים ובקומבינציות שונות של טיפולים ובתי גידול (ותוצאות עיקריות). נשימת קרקע ביחידות של שטף. 2 עונות עיקריות. התאמה עונתית טובה בין נשימה ללחות.</a:t>
            </a:r>
            <a:endParaRPr 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4E557-DEDF-43DA-8BFD-A991B3A8265D}" type="slidenum">
              <a:rPr lang="he-IL"/>
              <a:pPr/>
              <a:t>37</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he-IL"/>
              <a:t>מתחת לשיחים הבדל קטן יותר- הם ר"ש וייתכן כי עמידים יותר לשינויים קצרי טווח.</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37277D2-E99E-4FD1-B7A1-D98973E8380B}" type="slidenum">
              <a:rPr lang="he-IL"/>
              <a:pPr/>
              <a:t>39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78820D-B67D-47A4-851C-AE5ABC6BB32C}" type="slidenum">
              <a:rPr lang="he-IL"/>
              <a:pPr/>
              <a:t>40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78820D-B67D-47A4-851C-AE5ABC6BB32C}" type="slidenum">
              <a:rPr lang="he-IL"/>
              <a:pPr/>
              <a:t>41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59E83D6-8BB5-4DB4-937D-B296B28A3564}" type="slidenum">
              <a:rPr lang="he-IL"/>
              <a:pPr/>
              <a:t>42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E3458-F0EE-42B8-B415-7A886B9C2CD4}" type="slidenum">
              <a:rPr lang="he-IL"/>
              <a:pPr/>
              <a:t>3</a:t>
            </a:fld>
            <a:endParaRPr lang="en-US"/>
          </a:p>
        </p:txBody>
      </p:sp>
      <p:sp>
        <p:nvSpPr>
          <p:cNvPr id="223234" name="Rectangle 2"/>
          <p:cNvSpPr>
            <a:spLocks noGrp="1" noRot="1" noChangeAspect="1" noChangeArrowheads="1" noTextEdit="1"/>
          </p:cNvSpPr>
          <p:nvPr>
            <p:ph type="sldImg"/>
          </p:nvPr>
        </p:nvSpPr>
        <p:spPr>
          <a:xfrm>
            <a:off x="1166813" y="679450"/>
            <a:ext cx="4535487" cy="3402013"/>
          </a:xfrm>
          <a:ln/>
        </p:spPr>
      </p:sp>
      <p:sp>
        <p:nvSpPr>
          <p:cNvPr id="223235" name="Rectangle 3"/>
          <p:cNvSpPr>
            <a:spLocks noGrp="1" noChangeArrowheads="1"/>
          </p:cNvSpPr>
          <p:nvPr>
            <p:ph type="body" idx="1"/>
          </p:nvPr>
        </p:nvSpPr>
        <p:spPr>
          <a:xfrm>
            <a:off x="914400" y="4306888"/>
            <a:ext cx="5029200" cy="4081462"/>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59E83D6-8BB5-4DB4-937D-B296B28A3564}" type="slidenum">
              <a:rPr lang="he-IL"/>
              <a:pPr/>
              <a:t>43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04F9F-F802-4BD5-BB82-224AEFBEF4D4}" type="slidenum">
              <a:rPr lang="he-IL"/>
              <a:pPr/>
              <a:t>44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1F4CD-59E2-4FFE-BB09-39A13E4FA6FA}" type="slidenum">
              <a:rPr lang="he-IL"/>
              <a:pPr/>
              <a:t>51</a:t>
            </a:fld>
            <a:endParaRPr lang="en-US"/>
          </a:p>
        </p:txBody>
      </p:sp>
      <p:sp>
        <p:nvSpPr>
          <p:cNvPr id="206850" name="Rectangle 2"/>
          <p:cNvSpPr>
            <a:spLocks noGrp="1" noRot="1" noChangeAspect="1" noChangeArrowheads="1" noTextEdit="1"/>
          </p:cNvSpPr>
          <p:nvPr>
            <p:ph type="sldImg"/>
          </p:nvPr>
        </p:nvSpPr>
        <p:spPr>
          <a:xfrm>
            <a:off x="1162050" y="681038"/>
            <a:ext cx="4535488" cy="3402012"/>
          </a:xfrm>
          <a:ln/>
        </p:spPr>
      </p:sp>
      <p:sp>
        <p:nvSpPr>
          <p:cNvPr id="206851" name="Rectangle 3"/>
          <p:cNvSpPr>
            <a:spLocks noGrp="1" noChangeArrowheads="1"/>
          </p:cNvSpPr>
          <p:nvPr>
            <p:ph type="body" idx="1"/>
          </p:nvPr>
        </p:nvSpPr>
        <p:spPr>
          <a:xfrm>
            <a:off x="914400" y="4306888"/>
            <a:ext cx="5029200" cy="4079875"/>
          </a:xfrm>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4E557-DEDF-43DA-8BFD-A991B3A8265D}" type="slidenum">
              <a:rPr lang="he-IL"/>
              <a:pPr/>
              <a:t>52</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he-IL"/>
              <a:t>מתחת לשיחים הבדל קטן יותר- הם ר"ש וייתכן כי עמידים יותר לשינויים קצרי טווח.</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A010A-02C9-44C0-BE85-BD859E6DC3B9}" type="slidenum">
              <a:rPr lang="he-IL"/>
              <a:pPr/>
              <a:t>5</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C5BDB-DE16-4537-964E-A2DD6E90684E}" type="slidenum">
              <a:rPr lang="he-IL"/>
              <a:pPr/>
              <a:t>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59DD-5E5A-4C00-A19A-E39B576197CC}" type="slidenum">
              <a:rPr lang="he-IL"/>
              <a:pPr/>
              <a:t>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1D649-F187-4400-A6A3-63CF0E08A3C5}" type="slidenum">
              <a:rPr lang="he-IL"/>
              <a:pPr/>
              <a:t>10</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47B2E-221A-4091-9F55-9DF9D949A43F}" type="slidenum">
              <a:rPr lang="he-IL"/>
              <a:pPr/>
              <a:t>12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53C7A9-183B-415A-A343-6A6BB28ECEFC}" type="slidenum">
              <a:rPr lang="he-IL"/>
              <a:pPr/>
              <a:t>13</a:t>
            </a:fld>
            <a:endParaRPr lang="en-US"/>
          </a:p>
        </p:txBody>
      </p:sp>
      <p:sp>
        <p:nvSpPr>
          <p:cNvPr id="124930" name="Rectangle 2"/>
          <p:cNvSpPr>
            <a:spLocks noGrp="1" noRot="1" noChangeAspect="1" noChangeArrowheads="1" noTextEdit="1"/>
          </p:cNvSpPr>
          <p:nvPr>
            <p:ph type="sldImg"/>
          </p:nvPr>
        </p:nvSpPr>
        <p:spPr>
          <a:xfrm>
            <a:off x="1160463" y="677863"/>
            <a:ext cx="4537075" cy="3402012"/>
          </a:xfrm>
          <a:ln/>
        </p:spPr>
      </p:sp>
      <p:sp>
        <p:nvSpPr>
          <p:cNvPr id="124931" name="Rectangle 3"/>
          <p:cNvSpPr>
            <a:spLocks noGrp="1" noChangeArrowheads="1"/>
          </p:cNvSpPr>
          <p:nvPr>
            <p:ph type="body" idx="1"/>
          </p:nvPr>
        </p:nvSpPr>
        <p:spPr>
          <a:xfrm>
            <a:off x="685800" y="4305300"/>
            <a:ext cx="5486400" cy="4084638"/>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1FA9C-B2CB-4381-A3B0-54FE5EA7B975}" type="slidenum">
              <a:rPr lang="he-IL"/>
              <a:pPr/>
              <a:t>14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1621DC-3765-4473-A90D-23CEFF0F2249}" type="slidenum">
              <a:rPr lang="he-IL"/>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454442-1EEB-4288-9C9E-70777D1030A9}" type="slidenum">
              <a:rPr lang="he-IL"/>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EF7E56-71C8-4A87-9A70-0213A0F8D052}" type="slidenum">
              <a:rPr lang="he-IL"/>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Date Placeholder 5"/>
          <p:cNvSpPr>
            <a:spLocks noGrp="1"/>
          </p:cNvSpPr>
          <p:nvPr>
            <p:ph type="dt" sz="half" idx="10"/>
          </p:nvPr>
        </p:nvSpPr>
        <p:spPr>
          <a:xfrm>
            <a:off x="6553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457200" y="6245225"/>
            <a:ext cx="2133600" cy="476250"/>
          </a:xfrm>
        </p:spPr>
        <p:txBody>
          <a:bodyPr/>
          <a:lstStyle>
            <a:lvl1pPr>
              <a:defRPr/>
            </a:lvl1pPr>
          </a:lstStyle>
          <a:p>
            <a:fld id="{ADD31E2D-0FEC-4FE7-997C-EA698BAC8F66}" type="slidenum">
              <a:rPr lang="he-IL"/>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5E1488-4040-4D8D-8248-08B6856F3E08}" type="slidenum">
              <a:rPr lang="he-IL"/>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97879F-CE35-4F8F-8AA2-4B0C2B08B1E8}" type="slidenum">
              <a:rPr lang="he-IL"/>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08A014-3CA5-42A7-8EA1-328A137BF677}" type="slidenum">
              <a:rPr lang="he-IL"/>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F9D84AF-B087-4E64-B043-4DF701202A69}" type="slidenum">
              <a:rPr lang="he-IL"/>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B73C78-BCEE-4BD4-B56D-644467FFBC62}" type="slidenum">
              <a:rPr lang="he-IL"/>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BB7F98A-E77D-44E2-9776-41C1D6B07A09}" type="slidenum">
              <a:rPr lang="he-IL"/>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3ADAFB-6D6E-47E3-98D8-3419B1D942C7}" type="slidenum">
              <a:rPr lang="he-IL"/>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720A7D-1BEB-46D6-84ED-9F40DCCD77EE}" type="slidenum">
              <a:rPr lang="he-IL"/>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4210DDE-D4E8-482A-8D0E-F76CF73E1E7A}" type="slidenum">
              <a:rPr lang="he-IL"/>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jpeg"/><Relationship Id="rId10" Type="http://schemas.openxmlformats.org/officeDocument/2006/relationships/image" Target="../media/image23.jpeg"/><Relationship Id="rId4" Type="http://schemas.openxmlformats.org/officeDocument/2006/relationships/image" Target="../media/image3.jpe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0" y="188913"/>
            <a:ext cx="9178925" cy="1373187"/>
          </a:xfrm>
          <a:prstGeom prst="rect">
            <a:avLst/>
          </a:prstGeom>
          <a:noFill/>
          <a:ln w="9525">
            <a:noFill/>
            <a:miter lim="800000"/>
            <a:headEnd/>
            <a:tailEnd/>
          </a:ln>
          <a:effectLst/>
        </p:spPr>
        <p:txBody>
          <a:bodyPr wrap="square">
            <a:spAutoFit/>
          </a:bodyPr>
          <a:lstStyle/>
          <a:p>
            <a:pPr algn="ctr" rtl="0"/>
            <a:r>
              <a:rPr lang="en-US" sz="2800" b="1" dirty="0" smtClean="0"/>
              <a:t>Climate </a:t>
            </a:r>
            <a:r>
              <a:rPr lang="en-US" sz="2800" b="1" dirty="0"/>
              <a:t>change </a:t>
            </a:r>
            <a:r>
              <a:rPr lang="en-US" sz="2800" b="1" dirty="0" smtClean="0"/>
              <a:t>in unpredictable terrestrial </a:t>
            </a:r>
            <a:r>
              <a:rPr lang="en-US" sz="2800" b="1" dirty="0"/>
              <a:t>ecosystems: an integrative approach along an aridity gradient in Israel</a:t>
            </a:r>
            <a:r>
              <a:rPr lang="en-US" sz="2800" dirty="0"/>
              <a:t> </a:t>
            </a:r>
          </a:p>
        </p:txBody>
      </p:sp>
      <p:grpSp>
        <p:nvGrpSpPr>
          <p:cNvPr id="249859" name="Group 3"/>
          <p:cNvGrpSpPr>
            <a:grpSpLocks/>
          </p:cNvGrpSpPr>
          <p:nvPr/>
        </p:nvGrpSpPr>
        <p:grpSpPr bwMode="auto">
          <a:xfrm>
            <a:off x="-460375" y="1628775"/>
            <a:ext cx="9936163" cy="2668588"/>
            <a:chOff x="-290" y="1754"/>
            <a:chExt cx="6259" cy="1681"/>
          </a:xfrm>
        </p:grpSpPr>
        <p:pic>
          <p:nvPicPr>
            <p:cNvPr id="249860" name="Picture 4" descr="Ein-lanscape"/>
            <p:cNvPicPr>
              <a:picLocks noChangeAspect="1" noChangeArrowheads="1"/>
            </p:cNvPicPr>
            <p:nvPr/>
          </p:nvPicPr>
          <p:blipFill>
            <a:blip r:embed="rId3" cstate="print"/>
            <a:srcRect/>
            <a:stretch>
              <a:fillRect/>
            </a:stretch>
          </p:blipFill>
          <p:spPr bwMode="auto">
            <a:xfrm>
              <a:off x="4291" y="2281"/>
              <a:ext cx="1474" cy="1154"/>
            </a:xfrm>
            <a:prstGeom prst="rect">
              <a:avLst/>
            </a:prstGeom>
            <a:noFill/>
          </p:spPr>
        </p:pic>
        <p:pic>
          <p:nvPicPr>
            <p:cNvPr id="249861" name="Picture 5" descr="Mat-landscape"/>
            <p:cNvPicPr>
              <a:picLocks noChangeAspect="1" noChangeArrowheads="1"/>
            </p:cNvPicPr>
            <p:nvPr/>
          </p:nvPicPr>
          <p:blipFill>
            <a:blip r:embed="rId4" cstate="print"/>
            <a:srcRect/>
            <a:stretch>
              <a:fillRect/>
            </a:stretch>
          </p:blipFill>
          <p:spPr bwMode="auto">
            <a:xfrm>
              <a:off x="3016" y="2337"/>
              <a:ext cx="1301" cy="1097"/>
            </a:xfrm>
            <a:prstGeom prst="rect">
              <a:avLst/>
            </a:prstGeom>
            <a:noFill/>
          </p:spPr>
        </p:pic>
        <p:pic>
          <p:nvPicPr>
            <p:cNvPr id="249862" name="Picture 6" descr="ESH-landscape"/>
            <p:cNvPicPr>
              <a:picLocks noChangeAspect="1" noChangeArrowheads="1"/>
            </p:cNvPicPr>
            <p:nvPr/>
          </p:nvPicPr>
          <p:blipFill>
            <a:blip r:embed="rId5" cstate="print"/>
            <a:srcRect/>
            <a:stretch>
              <a:fillRect/>
            </a:stretch>
          </p:blipFill>
          <p:spPr bwMode="auto">
            <a:xfrm>
              <a:off x="1565" y="2167"/>
              <a:ext cx="1465" cy="1268"/>
            </a:xfrm>
            <a:prstGeom prst="rect">
              <a:avLst/>
            </a:prstGeom>
            <a:noFill/>
          </p:spPr>
        </p:pic>
        <p:pic>
          <p:nvPicPr>
            <p:cNvPr id="249863" name="Picture 7" descr="SDE landscape"/>
            <p:cNvPicPr>
              <a:picLocks noChangeAspect="1" noChangeArrowheads="1"/>
            </p:cNvPicPr>
            <p:nvPr/>
          </p:nvPicPr>
          <p:blipFill>
            <a:blip r:embed="rId6" cstate="print"/>
            <a:srcRect/>
            <a:stretch>
              <a:fillRect/>
            </a:stretch>
          </p:blipFill>
          <p:spPr bwMode="auto">
            <a:xfrm>
              <a:off x="5" y="2237"/>
              <a:ext cx="1579" cy="1198"/>
            </a:xfrm>
            <a:prstGeom prst="rect">
              <a:avLst/>
            </a:prstGeom>
            <a:noFill/>
          </p:spPr>
        </p:pic>
        <p:sp>
          <p:nvSpPr>
            <p:cNvPr id="249864" name="Freeform 8" descr="back2"/>
            <p:cNvSpPr>
              <a:spLocks/>
            </p:cNvSpPr>
            <p:nvPr/>
          </p:nvSpPr>
          <p:spPr bwMode="auto">
            <a:xfrm flipH="1">
              <a:off x="-290" y="1754"/>
              <a:ext cx="6259" cy="851"/>
            </a:xfrm>
            <a:custGeom>
              <a:avLst/>
              <a:gdLst/>
              <a:ahLst/>
              <a:cxnLst>
                <a:cxn ang="0">
                  <a:pos x="0" y="671"/>
                </a:cxn>
                <a:cxn ang="0">
                  <a:pos x="184" y="695"/>
                </a:cxn>
                <a:cxn ang="0">
                  <a:pos x="233" y="683"/>
                </a:cxn>
                <a:cxn ang="0">
                  <a:pos x="307" y="659"/>
                </a:cxn>
                <a:cxn ang="0">
                  <a:pos x="760" y="671"/>
                </a:cxn>
                <a:cxn ang="0">
                  <a:pos x="969" y="720"/>
                </a:cxn>
                <a:cxn ang="0">
                  <a:pos x="1496" y="732"/>
                </a:cxn>
                <a:cxn ang="0">
                  <a:pos x="1716" y="806"/>
                </a:cxn>
                <a:cxn ang="0">
                  <a:pos x="1753" y="818"/>
                </a:cxn>
                <a:cxn ang="0">
                  <a:pos x="1790" y="830"/>
                </a:cxn>
                <a:cxn ang="0">
                  <a:pos x="2084" y="793"/>
                </a:cxn>
                <a:cxn ang="0">
                  <a:pos x="2268" y="732"/>
                </a:cxn>
                <a:cxn ang="0">
                  <a:pos x="2501" y="708"/>
                </a:cxn>
                <a:cxn ang="0">
                  <a:pos x="3089" y="646"/>
                </a:cxn>
                <a:cxn ang="0">
                  <a:pos x="3530" y="573"/>
                </a:cxn>
                <a:cxn ang="0">
                  <a:pos x="4510" y="585"/>
                </a:cxn>
                <a:cxn ang="0">
                  <a:pos x="4927" y="659"/>
                </a:cxn>
                <a:cxn ang="0">
                  <a:pos x="5172" y="634"/>
                </a:cxn>
                <a:cxn ang="0">
                  <a:pos x="5773" y="512"/>
                </a:cxn>
                <a:cxn ang="0">
                  <a:pos x="5773" y="303"/>
                </a:cxn>
                <a:cxn ang="0">
                  <a:pos x="5626" y="230"/>
                </a:cxn>
                <a:cxn ang="0">
                  <a:pos x="5344" y="156"/>
                </a:cxn>
                <a:cxn ang="0">
                  <a:pos x="4633" y="95"/>
                </a:cxn>
                <a:cxn ang="0">
                  <a:pos x="3689" y="34"/>
                </a:cxn>
                <a:cxn ang="0">
                  <a:pos x="2354" y="21"/>
                </a:cxn>
                <a:cxn ang="0">
                  <a:pos x="1765" y="83"/>
                </a:cxn>
                <a:cxn ang="0">
                  <a:pos x="1594" y="107"/>
                </a:cxn>
                <a:cxn ang="0">
                  <a:pos x="1349" y="168"/>
                </a:cxn>
                <a:cxn ang="0">
                  <a:pos x="711" y="242"/>
                </a:cxn>
                <a:cxn ang="0">
                  <a:pos x="160" y="267"/>
                </a:cxn>
                <a:cxn ang="0">
                  <a:pos x="37" y="328"/>
                </a:cxn>
                <a:cxn ang="0">
                  <a:pos x="0" y="671"/>
                </a:cxn>
              </a:cxnLst>
              <a:rect l="0" t="0" r="r" b="b"/>
              <a:pathLst>
                <a:path w="5799" h="830">
                  <a:moveTo>
                    <a:pt x="0" y="671"/>
                  </a:moveTo>
                  <a:cubicBezTo>
                    <a:pt x="59" y="652"/>
                    <a:pt x="124" y="680"/>
                    <a:pt x="184" y="695"/>
                  </a:cubicBezTo>
                  <a:cubicBezTo>
                    <a:pt x="200" y="691"/>
                    <a:pt x="217" y="688"/>
                    <a:pt x="233" y="683"/>
                  </a:cubicBezTo>
                  <a:cubicBezTo>
                    <a:pt x="258" y="676"/>
                    <a:pt x="307" y="659"/>
                    <a:pt x="307" y="659"/>
                  </a:cubicBezTo>
                  <a:cubicBezTo>
                    <a:pt x="458" y="663"/>
                    <a:pt x="609" y="664"/>
                    <a:pt x="760" y="671"/>
                  </a:cubicBezTo>
                  <a:cubicBezTo>
                    <a:pt x="826" y="674"/>
                    <a:pt x="903" y="709"/>
                    <a:pt x="969" y="720"/>
                  </a:cubicBezTo>
                  <a:cubicBezTo>
                    <a:pt x="1130" y="712"/>
                    <a:pt x="1340" y="681"/>
                    <a:pt x="1496" y="732"/>
                  </a:cubicBezTo>
                  <a:cubicBezTo>
                    <a:pt x="1557" y="774"/>
                    <a:pt x="1645" y="782"/>
                    <a:pt x="1716" y="806"/>
                  </a:cubicBezTo>
                  <a:cubicBezTo>
                    <a:pt x="1728" y="810"/>
                    <a:pt x="1741" y="814"/>
                    <a:pt x="1753" y="818"/>
                  </a:cubicBezTo>
                  <a:cubicBezTo>
                    <a:pt x="1765" y="822"/>
                    <a:pt x="1790" y="830"/>
                    <a:pt x="1790" y="830"/>
                  </a:cubicBezTo>
                  <a:cubicBezTo>
                    <a:pt x="1887" y="816"/>
                    <a:pt x="1988" y="817"/>
                    <a:pt x="2084" y="793"/>
                  </a:cubicBezTo>
                  <a:cubicBezTo>
                    <a:pt x="2144" y="778"/>
                    <a:pt x="2207" y="741"/>
                    <a:pt x="2268" y="732"/>
                  </a:cubicBezTo>
                  <a:cubicBezTo>
                    <a:pt x="2403" y="713"/>
                    <a:pt x="2325" y="722"/>
                    <a:pt x="2501" y="708"/>
                  </a:cubicBezTo>
                  <a:cubicBezTo>
                    <a:pt x="2696" y="673"/>
                    <a:pt x="2891" y="666"/>
                    <a:pt x="3089" y="646"/>
                  </a:cubicBezTo>
                  <a:cubicBezTo>
                    <a:pt x="3238" y="631"/>
                    <a:pt x="3383" y="602"/>
                    <a:pt x="3530" y="573"/>
                  </a:cubicBezTo>
                  <a:cubicBezTo>
                    <a:pt x="3857" y="577"/>
                    <a:pt x="4183" y="578"/>
                    <a:pt x="4510" y="585"/>
                  </a:cubicBezTo>
                  <a:cubicBezTo>
                    <a:pt x="4645" y="588"/>
                    <a:pt x="4793" y="635"/>
                    <a:pt x="4927" y="659"/>
                  </a:cubicBezTo>
                  <a:cubicBezTo>
                    <a:pt x="5043" y="650"/>
                    <a:pt x="5077" y="653"/>
                    <a:pt x="5172" y="634"/>
                  </a:cubicBezTo>
                  <a:cubicBezTo>
                    <a:pt x="5374" y="594"/>
                    <a:pt x="5567" y="530"/>
                    <a:pt x="5773" y="512"/>
                  </a:cubicBezTo>
                  <a:cubicBezTo>
                    <a:pt x="5775" y="488"/>
                    <a:pt x="5799" y="337"/>
                    <a:pt x="5773" y="303"/>
                  </a:cubicBezTo>
                  <a:cubicBezTo>
                    <a:pt x="5727" y="244"/>
                    <a:pt x="5684" y="260"/>
                    <a:pt x="5626" y="230"/>
                  </a:cubicBezTo>
                  <a:cubicBezTo>
                    <a:pt x="5537" y="185"/>
                    <a:pt x="5442" y="168"/>
                    <a:pt x="5344" y="156"/>
                  </a:cubicBezTo>
                  <a:cubicBezTo>
                    <a:pt x="5119" y="83"/>
                    <a:pt x="4867" y="109"/>
                    <a:pt x="4633" y="95"/>
                  </a:cubicBezTo>
                  <a:cubicBezTo>
                    <a:pt x="4317" y="76"/>
                    <a:pt x="4006" y="45"/>
                    <a:pt x="3689" y="34"/>
                  </a:cubicBezTo>
                  <a:cubicBezTo>
                    <a:pt x="3244" y="0"/>
                    <a:pt x="2799" y="7"/>
                    <a:pt x="2354" y="21"/>
                  </a:cubicBezTo>
                  <a:cubicBezTo>
                    <a:pt x="2157" y="38"/>
                    <a:pt x="1961" y="60"/>
                    <a:pt x="1765" y="83"/>
                  </a:cubicBezTo>
                  <a:cubicBezTo>
                    <a:pt x="1644" y="113"/>
                    <a:pt x="1810" y="74"/>
                    <a:pt x="1594" y="107"/>
                  </a:cubicBezTo>
                  <a:cubicBezTo>
                    <a:pt x="1512" y="119"/>
                    <a:pt x="1430" y="150"/>
                    <a:pt x="1349" y="168"/>
                  </a:cubicBezTo>
                  <a:cubicBezTo>
                    <a:pt x="1143" y="215"/>
                    <a:pt x="922" y="231"/>
                    <a:pt x="711" y="242"/>
                  </a:cubicBezTo>
                  <a:cubicBezTo>
                    <a:pt x="527" y="251"/>
                    <a:pt x="160" y="267"/>
                    <a:pt x="160" y="267"/>
                  </a:cubicBezTo>
                  <a:cubicBezTo>
                    <a:pt x="91" y="281"/>
                    <a:pt x="76" y="271"/>
                    <a:pt x="37" y="328"/>
                  </a:cubicBezTo>
                  <a:cubicBezTo>
                    <a:pt x="0" y="440"/>
                    <a:pt x="0" y="553"/>
                    <a:pt x="0" y="671"/>
                  </a:cubicBezTo>
                  <a:close/>
                </a:path>
              </a:pathLst>
            </a:custGeom>
            <a:blipFill dpi="0" rotWithShape="1">
              <a:blip r:embed="rId7" cstate="print"/>
              <a:srcRect/>
              <a:stretch>
                <a:fillRect/>
              </a:stretch>
            </a:blipFill>
            <a:ln w="9525">
              <a:noFill/>
              <a:round/>
              <a:headEnd/>
              <a:tailEnd/>
            </a:ln>
            <a:effectLst/>
          </p:spPr>
          <p:txBody>
            <a:bodyPr/>
            <a:lstStyle/>
            <a:p>
              <a:endParaRPr lang="he-IL"/>
            </a:p>
          </p:txBody>
        </p:sp>
        <p:sp>
          <p:nvSpPr>
            <p:cNvPr id="249865" name="Rectangle 9"/>
            <p:cNvSpPr>
              <a:spLocks noChangeArrowheads="1"/>
            </p:cNvSpPr>
            <p:nvPr/>
          </p:nvSpPr>
          <p:spPr bwMode="auto">
            <a:xfrm>
              <a:off x="-267" y="1763"/>
              <a:ext cx="6027" cy="227"/>
            </a:xfrm>
            <a:prstGeom prst="rect">
              <a:avLst/>
            </a:prstGeom>
            <a:solidFill>
              <a:srgbClr val="FFFFCC"/>
            </a:solidFill>
            <a:ln w="9525" algn="ctr">
              <a:noFill/>
              <a:miter lim="800000"/>
              <a:headEnd/>
              <a:tailEnd/>
            </a:ln>
            <a:effectLst/>
          </p:spPr>
          <p:txBody>
            <a:bodyPr wrap="none" anchor="ctr"/>
            <a:lstStyle/>
            <a:p>
              <a:endParaRPr lang="he-IL"/>
            </a:p>
          </p:txBody>
        </p:sp>
      </p:grpSp>
      <p:sp>
        <p:nvSpPr>
          <p:cNvPr id="249866" name="Text Box 10"/>
          <p:cNvSpPr txBox="1">
            <a:spLocks noChangeArrowheads="1"/>
          </p:cNvSpPr>
          <p:nvPr/>
        </p:nvSpPr>
        <p:spPr bwMode="auto">
          <a:xfrm>
            <a:off x="467544" y="4437063"/>
            <a:ext cx="7848872" cy="1200329"/>
          </a:xfrm>
          <a:prstGeom prst="rect">
            <a:avLst/>
          </a:prstGeom>
          <a:noFill/>
          <a:ln w="9525" algn="ctr">
            <a:noFill/>
            <a:miter lim="800000"/>
            <a:headEnd/>
            <a:tailEnd/>
          </a:ln>
          <a:effectLst/>
        </p:spPr>
        <p:txBody>
          <a:bodyPr wrap="square">
            <a:spAutoFit/>
          </a:bodyPr>
          <a:lstStyle/>
          <a:p>
            <a:pPr marL="285750" algn="ctr" rtl="0"/>
            <a:r>
              <a:rPr lang="en-US" sz="2400" b="1" dirty="0">
                <a:solidFill>
                  <a:schemeClr val="accent2"/>
                </a:solidFill>
              </a:rPr>
              <a:t>Marcelo Sternberg</a:t>
            </a:r>
          </a:p>
          <a:p>
            <a:pPr marL="285750" algn="ctr" rtl="0"/>
            <a:r>
              <a:rPr lang="en-US" sz="2400" dirty="0">
                <a:solidFill>
                  <a:schemeClr val="accent2"/>
                </a:solidFill>
              </a:rPr>
              <a:t>Department of </a:t>
            </a:r>
            <a:r>
              <a:rPr lang="en-US" sz="2400" dirty="0" smtClean="0">
                <a:solidFill>
                  <a:schemeClr val="accent2"/>
                </a:solidFill>
              </a:rPr>
              <a:t>Molecular Biology &amp; Ecology of Plants</a:t>
            </a:r>
            <a:endParaRPr lang="en-US" sz="2400" dirty="0">
              <a:solidFill>
                <a:schemeClr val="accent2"/>
              </a:solidFill>
            </a:endParaRPr>
          </a:p>
          <a:p>
            <a:pPr marL="285750" algn="ctr" rtl="0"/>
            <a:r>
              <a:rPr lang="en-US" sz="2400" dirty="0">
                <a:solidFill>
                  <a:schemeClr val="accent2"/>
                </a:solidFill>
              </a:rPr>
              <a:t>Tel Aviv </a:t>
            </a:r>
            <a:r>
              <a:rPr lang="en-US" sz="2400" dirty="0" smtClean="0">
                <a:solidFill>
                  <a:schemeClr val="accent2"/>
                </a:solidFill>
              </a:rPr>
              <a:t>University, Israel</a:t>
            </a:r>
          </a:p>
        </p:txBody>
      </p:sp>
      <p:pic>
        <p:nvPicPr>
          <p:cNvPr id="249868" name="Picture 12"/>
          <p:cNvPicPr>
            <a:picLocks noChangeArrowheads="1"/>
          </p:cNvPicPr>
          <p:nvPr/>
        </p:nvPicPr>
        <p:blipFill>
          <a:blip r:embed="rId8" cstate="print"/>
          <a:srcRect/>
          <a:stretch>
            <a:fillRect/>
          </a:stretch>
        </p:blipFill>
        <p:spPr bwMode="auto">
          <a:xfrm>
            <a:off x="8101013" y="6021388"/>
            <a:ext cx="1042987" cy="836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3011488" y="965200"/>
            <a:ext cx="3671887" cy="4338638"/>
            <a:chOff x="0" y="-425"/>
            <a:chExt cx="3355" cy="4745"/>
          </a:xfrm>
        </p:grpSpPr>
        <p:pic>
          <p:nvPicPr>
            <p:cNvPr id="17411" name="Picture 3" descr="ISRAEL"/>
            <p:cNvPicPr>
              <a:picLocks noChangeAspect="1" noChangeArrowheads="1"/>
            </p:cNvPicPr>
            <p:nvPr/>
          </p:nvPicPr>
          <p:blipFill>
            <a:blip r:embed="rId3" cstate="print"/>
            <a:srcRect/>
            <a:stretch>
              <a:fillRect/>
            </a:stretch>
          </p:blipFill>
          <p:spPr bwMode="auto">
            <a:xfrm>
              <a:off x="0" y="-425"/>
              <a:ext cx="3355" cy="4745"/>
            </a:xfrm>
            <a:prstGeom prst="rect">
              <a:avLst/>
            </a:prstGeom>
            <a:solidFill>
              <a:schemeClr val="tx1"/>
            </a:solidFill>
          </p:spPr>
        </p:pic>
        <p:sp>
          <p:nvSpPr>
            <p:cNvPr id="17412" name="Freeform 4"/>
            <p:cNvSpPr>
              <a:spLocks/>
            </p:cNvSpPr>
            <p:nvPr/>
          </p:nvSpPr>
          <p:spPr bwMode="auto">
            <a:xfrm>
              <a:off x="1973" y="1616"/>
              <a:ext cx="190" cy="662"/>
            </a:xfrm>
            <a:custGeom>
              <a:avLst/>
              <a:gdLst/>
              <a:ahLst/>
              <a:cxnLst>
                <a:cxn ang="0">
                  <a:pos x="819" y="117"/>
                </a:cxn>
                <a:cxn ang="0">
                  <a:pos x="785" y="218"/>
                </a:cxn>
                <a:cxn ang="0">
                  <a:pos x="752" y="351"/>
                </a:cxn>
                <a:cxn ang="0">
                  <a:pos x="752" y="469"/>
                </a:cxn>
                <a:cxn ang="0">
                  <a:pos x="736" y="585"/>
                </a:cxn>
                <a:cxn ang="0">
                  <a:pos x="702" y="719"/>
                </a:cxn>
                <a:cxn ang="0">
                  <a:pos x="686" y="853"/>
                </a:cxn>
                <a:cxn ang="0">
                  <a:pos x="686" y="1037"/>
                </a:cxn>
                <a:cxn ang="0">
                  <a:pos x="752" y="1204"/>
                </a:cxn>
                <a:cxn ang="0">
                  <a:pos x="719" y="1304"/>
                </a:cxn>
                <a:cxn ang="0">
                  <a:pos x="719" y="1421"/>
                </a:cxn>
                <a:cxn ang="0">
                  <a:pos x="653" y="1504"/>
                </a:cxn>
                <a:cxn ang="0">
                  <a:pos x="653" y="1639"/>
                </a:cxn>
                <a:cxn ang="0">
                  <a:pos x="635" y="1755"/>
                </a:cxn>
                <a:cxn ang="0">
                  <a:pos x="552" y="1856"/>
                </a:cxn>
                <a:cxn ang="0">
                  <a:pos x="469" y="1889"/>
                </a:cxn>
                <a:cxn ang="0">
                  <a:pos x="469" y="1755"/>
                </a:cxn>
                <a:cxn ang="0">
                  <a:pos x="502" y="1655"/>
                </a:cxn>
                <a:cxn ang="0">
                  <a:pos x="401" y="1771"/>
                </a:cxn>
                <a:cxn ang="0">
                  <a:pos x="318" y="1872"/>
                </a:cxn>
                <a:cxn ang="0">
                  <a:pos x="250" y="1955"/>
                </a:cxn>
                <a:cxn ang="0">
                  <a:pos x="200" y="2073"/>
                </a:cxn>
                <a:cxn ang="0">
                  <a:pos x="301" y="2106"/>
                </a:cxn>
                <a:cxn ang="0">
                  <a:pos x="384" y="2207"/>
                </a:cxn>
                <a:cxn ang="0">
                  <a:pos x="485" y="2257"/>
                </a:cxn>
                <a:cxn ang="0">
                  <a:pos x="568" y="2323"/>
                </a:cxn>
                <a:cxn ang="0">
                  <a:pos x="585" y="2407"/>
                </a:cxn>
                <a:cxn ang="0">
                  <a:pos x="518" y="2507"/>
                </a:cxn>
                <a:cxn ang="0">
                  <a:pos x="485" y="2641"/>
                </a:cxn>
                <a:cxn ang="0">
                  <a:pos x="368" y="2641"/>
                </a:cxn>
                <a:cxn ang="0">
                  <a:pos x="217" y="2624"/>
                </a:cxn>
                <a:cxn ang="0">
                  <a:pos x="117" y="2540"/>
                </a:cxn>
                <a:cxn ang="0">
                  <a:pos x="67" y="2457"/>
                </a:cxn>
                <a:cxn ang="0">
                  <a:pos x="33" y="2306"/>
                </a:cxn>
                <a:cxn ang="0">
                  <a:pos x="0" y="2174"/>
                </a:cxn>
                <a:cxn ang="0">
                  <a:pos x="50" y="2073"/>
                </a:cxn>
                <a:cxn ang="0">
                  <a:pos x="117" y="1939"/>
                </a:cxn>
                <a:cxn ang="0">
                  <a:pos x="117" y="1806"/>
                </a:cxn>
                <a:cxn ang="0">
                  <a:pos x="150" y="1705"/>
                </a:cxn>
                <a:cxn ang="0">
                  <a:pos x="101" y="1589"/>
                </a:cxn>
                <a:cxn ang="0">
                  <a:pos x="117" y="1488"/>
                </a:cxn>
                <a:cxn ang="0">
                  <a:pos x="101" y="1405"/>
                </a:cxn>
                <a:cxn ang="0">
                  <a:pos x="134" y="1304"/>
                </a:cxn>
                <a:cxn ang="0">
                  <a:pos x="150" y="1186"/>
                </a:cxn>
                <a:cxn ang="0">
                  <a:pos x="150" y="1054"/>
                </a:cxn>
                <a:cxn ang="0">
                  <a:pos x="150" y="920"/>
                </a:cxn>
                <a:cxn ang="0">
                  <a:pos x="200" y="836"/>
                </a:cxn>
                <a:cxn ang="0">
                  <a:pos x="184" y="736"/>
                </a:cxn>
                <a:cxn ang="0">
                  <a:pos x="200" y="619"/>
                </a:cxn>
                <a:cxn ang="0">
                  <a:pos x="234" y="502"/>
                </a:cxn>
                <a:cxn ang="0">
                  <a:pos x="301" y="419"/>
                </a:cxn>
                <a:cxn ang="0">
                  <a:pos x="334" y="301"/>
                </a:cxn>
                <a:cxn ang="0">
                  <a:pos x="368" y="184"/>
                </a:cxn>
                <a:cxn ang="0">
                  <a:pos x="452" y="84"/>
                </a:cxn>
                <a:cxn ang="0">
                  <a:pos x="552" y="0"/>
                </a:cxn>
                <a:cxn ang="0">
                  <a:pos x="669" y="51"/>
                </a:cxn>
              </a:cxnLst>
              <a:rect l="0" t="0" r="r" b="b"/>
              <a:pathLst>
                <a:path w="819" h="2674">
                  <a:moveTo>
                    <a:pt x="719" y="34"/>
                  </a:moveTo>
                  <a:lnTo>
                    <a:pt x="752" y="34"/>
                  </a:lnTo>
                  <a:lnTo>
                    <a:pt x="769" y="34"/>
                  </a:lnTo>
                  <a:lnTo>
                    <a:pt x="785" y="51"/>
                  </a:lnTo>
                  <a:lnTo>
                    <a:pt x="785" y="68"/>
                  </a:lnTo>
                  <a:lnTo>
                    <a:pt x="802" y="84"/>
                  </a:lnTo>
                  <a:lnTo>
                    <a:pt x="802" y="101"/>
                  </a:lnTo>
                  <a:lnTo>
                    <a:pt x="819" y="117"/>
                  </a:lnTo>
                  <a:lnTo>
                    <a:pt x="819" y="134"/>
                  </a:lnTo>
                  <a:lnTo>
                    <a:pt x="819" y="151"/>
                  </a:lnTo>
                  <a:lnTo>
                    <a:pt x="802" y="151"/>
                  </a:lnTo>
                  <a:lnTo>
                    <a:pt x="802" y="167"/>
                  </a:lnTo>
                  <a:lnTo>
                    <a:pt x="802" y="184"/>
                  </a:lnTo>
                  <a:lnTo>
                    <a:pt x="802" y="200"/>
                  </a:lnTo>
                  <a:lnTo>
                    <a:pt x="785" y="200"/>
                  </a:lnTo>
                  <a:lnTo>
                    <a:pt x="785" y="218"/>
                  </a:lnTo>
                  <a:lnTo>
                    <a:pt x="785" y="235"/>
                  </a:lnTo>
                  <a:lnTo>
                    <a:pt x="785" y="252"/>
                  </a:lnTo>
                  <a:lnTo>
                    <a:pt x="785" y="268"/>
                  </a:lnTo>
                  <a:lnTo>
                    <a:pt x="785" y="285"/>
                  </a:lnTo>
                  <a:lnTo>
                    <a:pt x="769" y="301"/>
                  </a:lnTo>
                  <a:lnTo>
                    <a:pt x="769" y="318"/>
                  </a:lnTo>
                  <a:lnTo>
                    <a:pt x="752" y="335"/>
                  </a:lnTo>
                  <a:lnTo>
                    <a:pt x="752" y="351"/>
                  </a:lnTo>
                  <a:lnTo>
                    <a:pt x="752" y="368"/>
                  </a:lnTo>
                  <a:lnTo>
                    <a:pt x="752" y="384"/>
                  </a:lnTo>
                  <a:lnTo>
                    <a:pt x="752" y="401"/>
                  </a:lnTo>
                  <a:lnTo>
                    <a:pt x="752" y="419"/>
                  </a:lnTo>
                  <a:lnTo>
                    <a:pt x="752" y="435"/>
                  </a:lnTo>
                  <a:lnTo>
                    <a:pt x="736" y="452"/>
                  </a:lnTo>
                  <a:lnTo>
                    <a:pt x="736" y="469"/>
                  </a:lnTo>
                  <a:lnTo>
                    <a:pt x="752" y="469"/>
                  </a:lnTo>
                  <a:lnTo>
                    <a:pt x="736" y="485"/>
                  </a:lnTo>
                  <a:lnTo>
                    <a:pt x="736" y="502"/>
                  </a:lnTo>
                  <a:lnTo>
                    <a:pt x="752" y="502"/>
                  </a:lnTo>
                  <a:lnTo>
                    <a:pt x="752" y="518"/>
                  </a:lnTo>
                  <a:lnTo>
                    <a:pt x="752" y="535"/>
                  </a:lnTo>
                  <a:lnTo>
                    <a:pt x="752" y="552"/>
                  </a:lnTo>
                  <a:lnTo>
                    <a:pt x="752" y="568"/>
                  </a:lnTo>
                  <a:lnTo>
                    <a:pt x="736" y="585"/>
                  </a:lnTo>
                  <a:lnTo>
                    <a:pt x="736" y="602"/>
                  </a:lnTo>
                  <a:lnTo>
                    <a:pt x="719" y="602"/>
                  </a:lnTo>
                  <a:lnTo>
                    <a:pt x="719" y="619"/>
                  </a:lnTo>
                  <a:lnTo>
                    <a:pt x="719" y="636"/>
                  </a:lnTo>
                  <a:lnTo>
                    <a:pt x="719" y="653"/>
                  </a:lnTo>
                  <a:lnTo>
                    <a:pt x="702" y="686"/>
                  </a:lnTo>
                  <a:lnTo>
                    <a:pt x="702" y="702"/>
                  </a:lnTo>
                  <a:lnTo>
                    <a:pt x="702" y="719"/>
                  </a:lnTo>
                  <a:lnTo>
                    <a:pt x="686" y="736"/>
                  </a:lnTo>
                  <a:lnTo>
                    <a:pt x="686" y="752"/>
                  </a:lnTo>
                  <a:lnTo>
                    <a:pt x="686" y="769"/>
                  </a:lnTo>
                  <a:lnTo>
                    <a:pt x="686" y="785"/>
                  </a:lnTo>
                  <a:lnTo>
                    <a:pt x="686" y="803"/>
                  </a:lnTo>
                  <a:lnTo>
                    <a:pt x="669" y="820"/>
                  </a:lnTo>
                  <a:lnTo>
                    <a:pt x="686" y="836"/>
                  </a:lnTo>
                  <a:lnTo>
                    <a:pt x="686" y="853"/>
                  </a:lnTo>
                  <a:lnTo>
                    <a:pt x="686" y="870"/>
                  </a:lnTo>
                  <a:lnTo>
                    <a:pt x="686" y="886"/>
                  </a:lnTo>
                  <a:lnTo>
                    <a:pt x="686" y="903"/>
                  </a:lnTo>
                  <a:lnTo>
                    <a:pt x="686" y="920"/>
                  </a:lnTo>
                  <a:lnTo>
                    <a:pt x="686" y="953"/>
                  </a:lnTo>
                  <a:lnTo>
                    <a:pt x="686" y="1004"/>
                  </a:lnTo>
                  <a:lnTo>
                    <a:pt x="686" y="1020"/>
                  </a:lnTo>
                  <a:lnTo>
                    <a:pt x="686" y="1037"/>
                  </a:lnTo>
                  <a:lnTo>
                    <a:pt x="702" y="1054"/>
                  </a:lnTo>
                  <a:lnTo>
                    <a:pt x="702" y="1070"/>
                  </a:lnTo>
                  <a:lnTo>
                    <a:pt x="719" y="1103"/>
                  </a:lnTo>
                  <a:lnTo>
                    <a:pt x="736" y="1120"/>
                  </a:lnTo>
                  <a:lnTo>
                    <a:pt x="752" y="1137"/>
                  </a:lnTo>
                  <a:lnTo>
                    <a:pt x="752" y="1170"/>
                  </a:lnTo>
                  <a:lnTo>
                    <a:pt x="752" y="1186"/>
                  </a:lnTo>
                  <a:lnTo>
                    <a:pt x="752" y="1204"/>
                  </a:lnTo>
                  <a:lnTo>
                    <a:pt x="736" y="1204"/>
                  </a:lnTo>
                  <a:lnTo>
                    <a:pt x="719" y="1221"/>
                  </a:lnTo>
                  <a:lnTo>
                    <a:pt x="719" y="1237"/>
                  </a:lnTo>
                  <a:lnTo>
                    <a:pt x="736" y="1237"/>
                  </a:lnTo>
                  <a:lnTo>
                    <a:pt x="736" y="1254"/>
                  </a:lnTo>
                  <a:lnTo>
                    <a:pt x="736" y="1271"/>
                  </a:lnTo>
                  <a:lnTo>
                    <a:pt x="719" y="1287"/>
                  </a:lnTo>
                  <a:lnTo>
                    <a:pt x="719" y="1304"/>
                  </a:lnTo>
                  <a:lnTo>
                    <a:pt x="736" y="1304"/>
                  </a:lnTo>
                  <a:lnTo>
                    <a:pt x="736" y="1321"/>
                  </a:lnTo>
                  <a:lnTo>
                    <a:pt x="719" y="1337"/>
                  </a:lnTo>
                  <a:lnTo>
                    <a:pt x="719" y="1354"/>
                  </a:lnTo>
                  <a:lnTo>
                    <a:pt x="719" y="1370"/>
                  </a:lnTo>
                  <a:lnTo>
                    <a:pt x="719" y="1388"/>
                  </a:lnTo>
                  <a:lnTo>
                    <a:pt x="719" y="1405"/>
                  </a:lnTo>
                  <a:lnTo>
                    <a:pt x="719" y="1421"/>
                  </a:lnTo>
                  <a:lnTo>
                    <a:pt x="719" y="1438"/>
                  </a:lnTo>
                  <a:lnTo>
                    <a:pt x="702" y="1438"/>
                  </a:lnTo>
                  <a:lnTo>
                    <a:pt x="686" y="1455"/>
                  </a:lnTo>
                  <a:lnTo>
                    <a:pt x="669" y="1455"/>
                  </a:lnTo>
                  <a:lnTo>
                    <a:pt x="669" y="1471"/>
                  </a:lnTo>
                  <a:lnTo>
                    <a:pt x="653" y="1471"/>
                  </a:lnTo>
                  <a:lnTo>
                    <a:pt x="653" y="1488"/>
                  </a:lnTo>
                  <a:lnTo>
                    <a:pt x="653" y="1504"/>
                  </a:lnTo>
                  <a:lnTo>
                    <a:pt x="653" y="1521"/>
                  </a:lnTo>
                  <a:lnTo>
                    <a:pt x="653" y="1538"/>
                  </a:lnTo>
                  <a:lnTo>
                    <a:pt x="653" y="1554"/>
                  </a:lnTo>
                  <a:lnTo>
                    <a:pt x="653" y="1571"/>
                  </a:lnTo>
                  <a:lnTo>
                    <a:pt x="635" y="1589"/>
                  </a:lnTo>
                  <a:lnTo>
                    <a:pt x="635" y="1605"/>
                  </a:lnTo>
                  <a:lnTo>
                    <a:pt x="635" y="1622"/>
                  </a:lnTo>
                  <a:lnTo>
                    <a:pt x="653" y="1639"/>
                  </a:lnTo>
                  <a:lnTo>
                    <a:pt x="653" y="1655"/>
                  </a:lnTo>
                  <a:lnTo>
                    <a:pt x="653" y="1672"/>
                  </a:lnTo>
                  <a:lnTo>
                    <a:pt x="635" y="1688"/>
                  </a:lnTo>
                  <a:lnTo>
                    <a:pt x="635" y="1705"/>
                  </a:lnTo>
                  <a:lnTo>
                    <a:pt x="653" y="1722"/>
                  </a:lnTo>
                  <a:lnTo>
                    <a:pt x="653" y="1738"/>
                  </a:lnTo>
                  <a:lnTo>
                    <a:pt x="635" y="1738"/>
                  </a:lnTo>
                  <a:lnTo>
                    <a:pt x="635" y="1755"/>
                  </a:lnTo>
                  <a:lnTo>
                    <a:pt x="635" y="1771"/>
                  </a:lnTo>
                  <a:lnTo>
                    <a:pt x="618" y="1789"/>
                  </a:lnTo>
                  <a:lnTo>
                    <a:pt x="601" y="1806"/>
                  </a:lnTo>
                  <a:lnTo>
                    <a:pt x="585" y="1806"/>
                  </a:lnTo>
                  <a:lnTo>
                    <a:pt x="568" y="1806"/>
                  </a:lnTo>
                  <a:lnTo>
                    <a:pt x="568" y="1822"/>
                  </a:lnTo>
                  <a:lnTo>
                    <a:pt x="568" y="1839"/>
                  </a:lnTo>
                  <a:lnTo>
                    <a:pt x="552" y="1856"/>
                  </a:lnTo>
                  <a:lnTo>
                    <a:pt x="535" y="1872"/>
                  </a:lnTo>
                  <a:lnTo>
                    <a:pt x="535" y="1889"/>
                  </a:lnTo>
                  <a:lnTo>
                    <a:pt x="535" y="1905"/>
                  </a:lnTo>
                  <a:lnTo>
                    <a:pt x="518" y="1905"/>
                  </a:lnTo>
                  <a:lnTo>
                    <a:pt x="502" y="1905"/>
                  </a:lnTo>
                  <a:lnTo>
                    <a:pt x="485" y="1905"/>
                  </a:lnTo>
                  <a:lnTo>
                    <a:pt x="469" y="1905"/>
                  </a:lnTo>
                  <a:lnTo>
                    <a:pt x="469" y="1889"/>
                  </a:lnTo>
                  <a:lnTo>
                    <a:pt x="452" y="1889"/>
                  </a:lnTo>
                  <a:lnTo>
                    <a:pt x="452" y="1872"/>
                  </a:lnTo>
                  <a:lnTo>
                    <a:pt x="452" y="1856"/>
                  </a:lnTo>
                  <a:lnTo>
                    <a:pt x="452" y="1839"/>
                  </a:lnTo>
                  <a:lnTo>
                    <a:pt x="452" y="1822"/>
                  </a:lnTo>
                  <a:lnTo>
                    <a:pt x="452" y="1806"/>
                  </a:lnTo>
                  <a:lnTo>
                    <a:pt x="452" y="1789"/>
                  </a:lnTo>
                  <a:lnTo>
                    <a:pt x="469" y="1755"/>
                  </a:lnTo>
                  <a:lnTo>
                    <a:pt x="469" y="1738"/>
                  </a:lnTo>
                  <a:lnTo>
                    <a:pt x="469" y="1722"/>
                  </a:lnTo>
                  <a:lnTo>
                    <a:pt x="485" y="1705"/>
                  </a:lnTo>
                  <a:lnTo>
                    <a:pt x="502" y="1688"/>
                  </a:lnTo>
                  <a:lnTo>
                    <a:pt x="518" y="1688"/>
                  </a:lnTo>
                  <a:lnTo>
                    <a:pt x="518" y="1672"/>
                  </a:lnTo>
                  <a:lnTo>
                    <a:pt x="502" y="1672"/>
                  </a:lnTo>
                  <a:lnTo>
                    <a:pt x="502" y="1655"/>
                  </a:lnTo>
                  <a:lnTo>
                    <a:pt x="485" y="1655"/>
                  </a:lnTo>
                  <a:lnTo>
                    <a:pt x="485" y="1672"/>
                  </a:lnTo>
                  <a:lnTo>
                    <a:pt x="469" y="1672"/>
                  </a:lnTo>
                  <a:lnTo>
                    <a:pt x="452" y="1688"/>
                  </a:lnTo>
                  <a:lnTo>
                    <a:pt x="434" y="1705"/>
                  </a:lnTo>
                  <a:lnTo>
                    <a:pt x="417" y="1738"/>
                  </a:lnTo>
                  <a:lnTo>
                    <a:pt x="417" y="1755"/>
                  </a:lnTo>
                  <a:lnTo>
                    <a:pt x="401" y="1771"/>
                  </a:lnTo>
                  <a:lnTo>
                    <a:pt x="384" y="1806"/>
                  </a:lnTo>
                  <a:lnTo>
                    <a:pt x="384" y="1822"/>
                  </a:lnTo>
                  <a:lnTo>
                    <a:pt x="384" y="1839"/>
                  </a:lnTo>
                  <a:lnTo>
                    <a:pt x="368" y="1839"/>
                  </a:lnTo>
                  <a:lnTo>
                    <a:pt x="368" y="1856"/>
                  </a:lnTo>
                  <a:lnTo>
                    <a:pt x="351" y="1856"/>
                  </a:lnTo>
                  <a:lnTo>
                    <a:pt x="334" y="1856"/>
                  </a:lnTo>
                  <a:lnTo>
                    <a:pt x="318" y="1872"/>
                  </a:lnTo>
                  <a:lnTo>
                    <a:pt x="318" y="1889"/>
                  </a:lnTo>
                  <a:lnTo>
                    <a:pt x="301" y="1889"/>
                  </a:lnTo>
                  <a:lnTo>
                    <a:pt x="301" y="1905"/>
                  </a:lnTo>
                  <a:lnTo>
                    <a:pt x="285" y="1905"/>
                  </a:lnTo>
                  <a:lnTo>
                    <a:pt x="285" y="1922"/>
                  </a:lnTo>
                  <a:lnTo>
                    <a:pt x="285" y="1939"/>
                  </a:lnTo>
                  <a:lnTo>
                    <a:pt x="268" y="1939"/>
                  </a:lnTo>
                  <a:lnTo>
                    <a:pt x="250" y="1955"/>
                  </a:lnTo>
                  <a:lnTo>
                    <a:pt x="234" y="1973"/>
                  </a:lnTo>
                  <a:lnTo>
                    <a:pt x="234" y="1990"/>
                  </a:lnTo>
                  <a:lnTo>
                    <a:pt x="217" y="2023"/>
                  </a:lnTo>
                  <a:lnTo>
                    <a:pt x="217" y="2040"/>
                  </a:lnTo>
                  <a:lnTo>
                    <a:pt x="200" y="2040"/>
                  </a:lnTo>
                  <a:lnTo>
                    <a:pt x="200" y="2056"/>
                  </a:lnTo>
                  <a:lnTo>
                    <a:pt x="184" y="2073"/>
                  </a:lnTo>
                  <a:lnTo>
                    <a:pt x="200" y="2073"/>
                  </a:lnTo>
                  <a:lnTo>
                    <a:pt x="217" y="2073"/>
                  </a:lnTo>
                  <a:lnTo>
                    <a:pt x="234" y="2073"/>
                  </a:lnTo>
                  <a:lnTo>
                    <a:pt x="250" y="2073"/>
                  </a:lnTo>
                  <a:lnTo>
                    <a:pt x="250" y="2089"/>
                  </a:lnTo>
                  <a:lnTo>
                    <a:pt x="268" y="2089"/>
                  </a:lnTo>
                  <a:lnTo>
                    <a:pt x="285" y="2089"/>
                  </a:lnTo>
                  <a:lnTo>
                    <a:pt x="285" y="2106"/>
                  </a:lnTo>
                  <a:lnTo>
                    <a:pt x="301" y="2106"/>
                  </a:lnTo>
                  <a:lnTo>
                    <a:pt x="301" y="2123"/>
                  </a:lnTo>
                  <a:lnTo>
                    <a:pt x="318" y="2139"/>
                  </a:lnTo>
                  <a:lnTo>
                    <a:pt x="318" y="2156"/>
                  </a:lnTo>
                  <a:lnTo>
                    <a:pt x="334" y="2174"/>
                  </a:lnTo>
                  <a:lnTo>
                    <a:pt x="351" y="2190"/>
                  </a:lnTo>
                  <a:lnTo>
                    <a:pt x="368" y="2190"/>
                  </a:lnTo>
                  <a:lnTo>
                    <a:pt x="368" y="2207"/>
                  </a:lnTo>
                  <a:lnTo>
                    <a:pt x="384" y="2207"/>
                  </a:lnTo>
                  <a:lnTo>
                    <a:pt x="401" y="2207"/>
                  </a:lnTo>
                  <a:lnTo>
                    <a:pt x="417" y="2223"/>
                  </a:lnTo>
                  <a:lnTo>
                    <a:pt x="434" y="2223"/>
                  </a:lnTo>
                  <a:lnTo>
                    <a:pt x="434" y="2240"/>
                  </a:lnTo>
                  <a:lnTo>
                    <a:pt x="452" y="2240"/>
                  </a:lnTo>
                  <a:lnTo>
                    <a:pt x="452" y="2257"/>
                  </a:lnTo>
                  <a:lnTo>
                    <a:pt x="469" y="2257"/>
                  </a:lnTo>
                  <a:lnTo>
                    <a:pt x="485" y="2257"/>
                  </a:lnTo>
                  <a:lnTo>
                    <a:pt x="502" y="2257"/>
                  </a:lnTo>
                  <a:lnTo>
                    <a:pt x="518" y="2257"/>
                  </a:lnTo>
                  <a:lnTo>
                    <a:pt x="535" y="2257"/>
                  </a:lnTo>
                  <a:lnTo>
                    <a:pt x="535" y="2273"/>
                  </a:lnTo>
                  <a:lnTo>
                    <a:pt x="552" y="2273"/>
                  </a:lnTo>
                  <a:lnTo>
                    <a:pt x="568" y="2290"/>
                  </a:lnTo>
                  <a:lnTo>
                    <a:pt x="568" y="2306"/>
                  </a:lnTo>
                  <a:lnTo>
                    <a:pt x="568" y="2323"/>
                  </a:lnTo>
                  <a:lnTo>
                    <a:pt x="585" y="2323"/>
                  </a:lnTo>
                  <a:lnTo>
                    <a:pt x="585" y="2340"/>
                  </a:lnTo>
                  <a:lnTo>
                    <a:pt x="601" y="2340"/>
                  </a:lnTo>
                  <a:lnTo>
                    <a:pt x="601" y="2356"/>
                  </a:lnTo>
                  <a:lnTo>
                    <a:pt x="601" y="2374"/>
                  </a:lnTo>
                  <a:lnTo>
                    <a:pt x="601" y="2391"/>
                  </a:lnTo>
                  <a:lnTo>
                    <a:pt x="601" y="2407"/>
                  </a:lnTo>
                  <a:lnTo>
                    <a:pt x="585" y="2407"/>
                  </a:lnTo>
                  <a:lnTo>
                    <a:pt x="585" y="2424"/>
                  </a:lnTo>
                  <a:lnTo>
                    <a:pt x="568" y="2424"/>
                  </a:lnTo>
                  <a:lnTo>
                    <a:pt x="552" y="2441"/>
                  </a:lnTo>
                  <a:lnTo>
                    <a:pt x="535" y="2457"/>
                  </a:lnTo>
                  <a:lnTo>
                    <a:pt x="535" y="2474"/>
                  </a:lnTo>
                  <a:lnTo>
                    <a:pt x="518" y="2474"/>
                  </a:lnTo>
                  <a:lnTo>
                    <a:pt x="518" y="2490"/>
                  </a:lnTo>
                  <a:lnTo>
                    <a:pt x="518" y="2507"/>
                  </a:lnTo>
                  <a:lnTo>
                    <a:pt x="502" y="2540"/>
                  </a:lnTo>
                  <a:lnTo>
                    <a:pt x="502" y="2557"/>
                  </a:lnTo>
                  <a:lnTo>
                    <a:pt x="502" y="2575"/>
                  </a:lnTo>
                  <a:lnTo>
                    <a:pt x="518" y="2591"/>
                  </a:lnTo>
                  <a:lnTo>
                    <a:pt x="518" y="2608"/>
                  </a:lnTo>
                  <a:lnTo>
                    <a:pt x="518" y="2624"/>
                  </a:lnTo>
                  <a:lnTo>
                    <a:pt x="502" y="2641"/>
                  </a:lnTo>
                  <a:lnTo>
                    <a:pt x="485" y="2641"/>
                  </a:lnTo>
                  <a:lnTo>
                    <a:pt x="469" y="2658"/>
                  </a:lnTo>
                  <a:lnTo>
                    <a:pt x="452" y="2674"/>
                  </a:lnTo>
                  <a:lnTo>
                    <a:pt x="434" y="2674"/>
                  </a:lnTo>
                  <a:lnTo>
                    <a:pt x="417" y="2674"/>
                  </a:lnTo>
                  <a:lnTo>
                    <a:pt x="401" y="2674"/>
                  </a:lnTo>
                  <a:lnTo>
                    <a:pt x="401" y="2658"/>
                  </a:lnTo>
                  <a:lnTo>
                    <a:pt x="384" y="2658"/>
                  </a:lnTo>
                  <a:lnTo>
                    <a:pt x="368" y="2641"/>
                  </a:lnTo>
                  <a:lnTo>
                    <a:pt x="351" y="2624"/>
                  </a:lnTo>
                  <a:lnTo>
                    <a:pt x="334" y="2641"/>
                  </a:lnTo>
                  <a:lnTo>
                    <a:pt x="318" y="2624"/>
                  </a:lnTo>
                  <a:lnTo>
                    <a:pt x="301" y="2624"/>
                  </a:lnTo>
                  <a:lnTo>
                    <a:pt x="285" y="2624"/>
                  </a:lnTo>
                  <a:lnTo>
                    <a:pt x="268" y="2624"/>
                  </a:lnTo>
                  <a:lnTo>
                    <a:pt x="234" y="2624"/>
                  </a:lnTo>
                  <a:lnTo>
                    <a:pt x="217" y="2624"/>
                  </a:lnTo>
                  <a:lnTo>
                    <a:pt x="200" y="2624"/>
                  </a:lnTo>
                  <a:lnTo>
                    <a:pt x="184" y="2608"/>
                  </a:lnTo>
                  <a:lnTo>
                    <a:pt x="167" y="2608"/>
                  </a:lnTo>
                  <a:lnTo>
                    <a:pt x="134" y="2608"/>
                  </a:lnTo>
                  <a:lnTo>
                    <a:pt x="117" y="2591"/>
                  </a:lnTo>
                  <a:lnTo>
                    <a:pt x="117" y="2575"/>
                  </a:lnTo>
                  <a:lnTo>
                    <a:pt x="117" y="2557"/>
                  </a:lnTo>
                  <a:lnTo>
                    <a:pt x="117" y="2540"/>
                  </a:lnTo>
                  <a:lnTo>
                    <a:pt x="117" y="2524"/>
                  </a:lnTo>
                  <a:lnTo>
                    <a:pt x="117" y="2507"/>
                  </a:lnTo>
                  <a:lnTo>
                    <a:pt x="117" y="2490"/>
                  </a:lnTo>
                  <a:lnTo>
                    <a:pt x="117" y="2474"/>
                  </a:lnTo>
                  <a:lnTo>
                    <a:pt x="101" y="2474"/>
                  </a:lnTo>
                  <a:lnTo>
                    <a:pt x="101" y="2457"/>
                  </a:lnTo>
                  <a:lnTo>
                    <a:pt x="84" y="2457"/>
                  </a:lnTo>
                  <a:lnTo>
                    <a:pt x="67" y="2457"/>
                  </a:lnTo>
                  <a:lnTo>
                    <a:pt x="50" y="2441"/>
                  </a:lnTo>
                  <a:lnTo>
                    <a:pt x="50" y="2424"/>
                  </a:lnTo>
                  <a:lnTo>
                    <a:pt x="50" y="2407"/>
                  </a:lnTo>
                  <a:lnTo>
                    <a:pt x="50" y="2391"/>
                  </a:lnTo>
                  <a:lnTo>
                    <a:pt x="50" y="2374"/>
                  </a:lnTo>
                  <a:lnTo>
                    <a:pt x="50" y="2340"/>
                  </a:lnTo>
                  <a:lnTo>
                    <a:pt x="33" y="2323"/>
                  </a:lnTo>
                  <a:lnTo>
                    <a:pt x="33" y="2306"/>
                  </a:lnTo>
                  <a:lnTo>
                    <a:pt x="33" y="2290"/>
                  </a:lnTo>
                  <a:lnTo>
                    <a:pt x="33" y="2273"/>
                  </a:lnTo>
                  <a:lnTo>
                    <a:pt x="33" y="2257"/>
                  </a:lnTo>
                  <a:lnTo>
                    <a:pt x="16" y="2240"/>
                  </a:lnTo>
                  <a:lnTo>
                    <a:pt x="16" y="2223"/>
                  </a:lnTo>
                  <a:lnTo>
                    <a:pt x="16" y="2207"/>
                  </a:lnTo>
                  <a:lnTo>
                    <a:pt x="0" y="2190"/>
                  </a:lnTo>
                  <a:lnTo>
                    <a:pt x="0" y="2174"/>
                  </a:lnTo>
                  <a:lnTo>
                    <a:pt x="0" y="2156"/>
                  </a:lnTo>
                  <a:lnTo>
                    <a:pt x="16" y="2139"/>
                  </a:lnTo>
                  <a:lnTo>
                    <a:pt x="33" y="2139"/>
                  </a:lnTo>
                  <a:lnTo>
                    <a:pt x="33" y="2123"/>
                  </a:lnTo>
                  <a:lnTo>
                    <a:pt x="33" y="2106"/>
                  </a:lnTo>
                  <a:lnTo>
                    <a:pt x="33" y="2089"/>
                  </a:lnTo>
                  <a:lnTo>
                    <a:pt x="33" y="2073"/>
                  </a:lnTo>
                  <a:lnTo>
                    <a:pt x="50" y="2073"/>
                  </a:lnTo>
                  <a:lnTo>
                    <a:pt x="67" y="2056"/>
                  </a:lnTo>
                  <a:lnTo>
                    <a:pt x="67" y="2040"/>
                  </a:lnTo>
                  <a:lnTo>
                    <a:pt x="84" y="2040"/>
                  </a:lnTo>
                  <a:lnTo>
                    <a:pt x="84" y="2023"/>
                  </a:lnTo>
                  <a:lnTo>
                    <a:pt x="84" y="2006"/>
                  </a:lnTo>
                  <a:lnTo>
                    <a:pt x="84" y="1990"/>
                  </a:lnTo>
                  <a:lnTo>
                    <a:pt x="101" y="1973"/>
                  </a:lnTo>
                  <a:lnTo>
                    <a:pt x="117" y="1939"/>
                  </a:lnTo>
                  <a:lnTo>
                    <a:pt x="117" y="1922"/>
                  </a:lnTo>
                  <a:lnTo>
                    <a:pt x="117" y="1905"/>
                  </a:lnTo>
                  <a:lnTo>
                    <a:pt x="117" y="1889"/>
                  </a:lnTo>
                  <a:lnTo>
                    <a:pt x="117" y="1872"/>
                  </a:lnTo>
                  <a:lnTo>
                    <a:pt x="117" y="1856"/>
                  </a:lnTo>
                  <a:lnTo>
                    <a:pt x="101" y="1839"/>
                  </a:lnTo>
                  <a:lnTo>
                    <a:pt x="117" y="1822"/>
                  </a:lnTo>
                  <a:lnTo>
                    <a:pt x="117" y="1806"/>
                  </a:lnTo>
                  <a:lnTo>
                    <a:pt x="134" y="1789"/>
                  </a:lnTo>
                  <a:lnTo>
                    <a:pt x="150" y="1771"/>
                  </a:lnTo>
                  <a:lnTo>
                    <a:pt x="150" y="1755"/>
                  </a:lnTo>
                  <a:lnTo>
                    <a:pt x="150" y="1738"/>
                  </a:lnTo>
                  <a:lnTo>
                    <a:pt x="167" y="1738"/>
                  </a:lnTo>
                  <a:lnTo>
                    <a:pt x="167" y="1722"/>
                  </a:lnTo>
                  <a:lnTo>
                    <a:pt x="150" y="1722"/>
                  </a:lnTo>
                  <a:lnTo>
                    <a:pt x="150" y="1705"/>
                  </a:lnTo>
                  <a:lnTo>
                    <a:pt x="150" y="1688"/>
                  </a:lnTo>
                  <a:lnTo>
                    <a:pt x="150" y="1672"/>
                  </a:lnTo>
                  <a:lnTo>
                    <a:pt x="134" y="1655"/>
                  </a:lnTo>
                  <a:lnTo>
                    <a:pt x="134" y="1639"/>
                  </a:lnTo>
                  <a:lnTo>
                    <a:pt x="117" y="1622"/>
                  </a:lnTo>
                  <a:lnTo>
                    <a:pt x="117" y="1605"/>
                  </a:lnTo>
                  <a:lnTo>
                    <a:pt x="101" y="1605"/>
                  </a:lnTo>
                  <a:lnTo>
                    <a:pt x="101" y="1589"/>
                  </a:lnTo>
                  <a:lnTo>
                    <a:pt x="117" y="1589"/>
                  </a:lnTo>
                  <a:lnTo>
                    <a:pt x="117" y="1571"/>
                  </a:lnTo>
                  <a:lnTo>
                    <a:pt x="117" y="1554"/>
                  </a:lnTo>
                  <a:lnTo>
                    <a:pt x="101" y="1554"/>
                  </a:lnTo>
                  <a:lnTo>
                    <a:pt x="101" y="1538"/>
                  </a:lnTo>
                  <a:lnTo>
                    <a:pt x="101" y="1521"/>
                  </a:lnTo>
                  <a:lnTo>
                    <a:pt x="117" y="1504"/>
                  </a:lnTo>
                  <a:lnTo>
                    <a:pt x="117" y="1488"/>
                  </a:lnTo>
                  <a:lnTo>
                    <a:pt x="134" y="1488"/>
                  </a:lnTo>
                  <a:lnTo>
                    <a:pt x="134" y="1471"/>
                  </a:lnTo>
                  <a:lnTo>
                    <a:pt x="150" y="1471"/>
                  </a:lnTo>
                  <a:lnTo>
                    <a:pt x="150" y="1455"/>
                  </a:lnTo>
                  <a:lnTo>
                    <a:pt x="134" y="1438"/>
                  </a:lnTo>
                  <a:lnTo>
                    <a:pt x="117" y="1438"/>
                  </a:lnTo>
                  <a:lnTo>
                    <a:pt x="101" y="1421"/>
                  </a:lnTo>
                  <a:lnTo>
                    <a:pt x="101" y="1405"/>
                  </a:lnTo>
                  <a:lnTo>
                    <a:pt x="101" y="1388"/>
                  </a:lnTo>
                  <a:lnTo>
                    <a:pt x="84" y="1370"/>
                  </a:lnTo>
                  <a:lnTo>
                    <a:pt x="101" y="1370"/>
                  </a:lnTo>
                  <a:lnTo>
                    <a:pt x="101" y="1354"/>
                  </a:lnTo>
                  <a:lnTo>
                    <a:pt x="101" y="1337"/>
                  </a:lnTo>
                  <a:lnTo>
                    <a:pt x="117" y="1337"/>
                  </a:lnTo>
                  <a:lnTo>
                    <a:pt x="117" y="1321"/>
                  </a:lnTo>
                  <a:lnTo>
                    <a:pt x="134" y="1304"/>
                  </a:lnTo>
                  <a:lnTo>
                    <a:pt x="134" y="1287"/>
                  </a:lnTo>
                  <a:lnTo>
                    <a:pt x="150" y="1271"/>
                  </a:lnTo>
                  <a:lnTo>
                    <a:pt x="150" y="1254"/>
                  </a:lnTo>
                  <a:lnTo>
                    <a:pt x="150" y="1237"/>
                  </a:lnTo>
                  <a:lnTo>
                    <a:pt x="150" y="1221"/>
                  </a:lnTo>
                  <a:lnTo>
                    <a:pt x="167" y="1204"/>
                  </a:lnTo>
                  <a:lnTo>
                    <a:pt x="150" y="1204"/>
                  </a:lnTo>
                  <a:lnTo>
                    <a:pt x="150" y="1186"/>
                  </a:lnTo>
                  <a:lnTo>
                    <a:pt x="167" y="1170"/>
                  </a:lnTo>
                  <a:lnTo>
                    <a:pt x="167" y="1153"/>
                  </a:lnTo>
                  <a:lnTo>
                    <a:pt x="167" y="1137"/>
                  </a:lnTo>
                  <a:lnTo>
                    <a:pt x="167" y="1120"/>
                  </a:lnTo>
                  <a:lnTo>
                    <a:pt x="150" y="1103"/>
                  </a:lnTo>
                  <a:lnTo>
                    <a:pt x="150" y="1087"/>
                  </a:lnTo>
                  <a:lnTo>
                    <a:pt x="150" y="1070"/>
                  </a:lnTo>
                  <a:lnTo>
                    <a:pt x="150" y="1054"/>
                  </a:lnTo>
                  <a:lnTo>
                    <a:pt x="150" y="1037"/>
                  </a:lnTo>
                  <a:lnTo>
                    <a:pt x="150" y="1020"/>
                  </a:lnTo>
                  <a:lnTo>
                    <a:pt x="150" y="1004"/>
                  </a:lnTo>
                  <a:lnTo>
                    <a:pt x="150" y="986"/>
                  </a:lnTo>
                  <a:lnTo>
                    <a:pt x="150" y="969"/>
                  </a:lnTo>
                  <a:lnTo>
                    <a:pt x="150" y="953"/>
                  </a:lnTo>
                  <a:lnTo>
                    <a:pt x="150" y="936"/>
                  </a:lnTo>
                  <a:lnTo>
                    <a:pt x="150" y="920"/>
                  </a:lnTo>
                  <a:lnTo>
                    <a:pt x="150" y="903"/>
                  </a:lnTo>
                  <a:lnTo>
                    <a:pt x="150" y="886"/>
                  </a:lnTo>
                  <a:lnTo>
                    <a:pt x="167" y="886"/>
                  </a:lnTo>
                  <a:lnTo>
                    <a:pt x="167" y="870"/>
                  </a:lnTo>
                  <a:lnTo>
                    <a:pt x="184" y="870"/>
                  </a:lnTo>
                  <a:lnTo>
                    <a:pt x="184" y="853"/>
                  </a:lnTo>
                  <a:lnTo>
                    <a:pt x="184" y="836"/>
                  </a:lnTo>
                  <a:lnTo>
                    <a:pt x="200" y="836"/>
                  </a:lnTo>
                  <a:lnTo>
                    <a:pt x="217" y="836"/>
                  </a:lnTo>
                  <a:lnTo>
                    <a:pt x="217" y="820"/>
                  </a:lnTo>
                  <a:lnTo>
                    <a:pt x="217" y="803"/>
                  </a:lnTo>
                  <a:lnTo>
                    <a:pt x="200" y="785"/>
                  </a:lnTo>
                  <a:lnTo>
                    <a:pt x="200" y="769"/>
                  </a:lnTo>
                  <a:lnTo>
                    <a:pt x="200" y="752"/>
                  </a:lnTo>
                  <a:lnTo>
                    <a:pt x="184" y="752"/>
                  </a:lnTo>
                  <a:lnTo>
                    <a:pt x="184" y="736"/>
                  </a:lnTo>
                  <a:lnTo>
                    <a:pt x="184" y="719"/>
                  </a:lnTo>
                  <a:lnTo>
                    <a:pt x="184" y="702"/>
                  </a:lnTo>
                  <a:lnTo>
                    <a:pt x="184" y="686"/>
                  </a:lnTo>
                  <a:lnTo>
                    <a:pt x="184" y="669"/>
                  </a:lnTo>
                  <a:lnTo>
                    <a:pt x="184" y="653"/>
                  </a:lnTo>
                  <a:lnTo>
                    <a:pt x="200" y="653"/>
                  </a:lnTo>
                  <a:lnTo>
                    <a:pt x="200" y="636"/>
                  </a:lnTo>
                  <a:lnTo>
                    <a:pt x="200" y="619"/>
                  </a:lnTo>
                  <a:lnTo>
                    <a:pt x="200" y="602"/>
                  </a:lnTo>
                  <a:lnTo>
                    <a:pt x="200" y="585"/>
                  </a:lnTo>
                  <a:lnTo>
                    <a:pt x="217" y="585"/>
                  </a:lnTo>
                  <a:lnTo>
                    <a:pt x="217" y="568"/>
                  </a:lnTo>
                  <a:lnTo>
                    <a:pt x="217" y="552"/>
                  </a:lnTo>
                  <a:lnTo>
                    <a:pt x="234" y="535"/>
                  </a:lnTo>
                  <a:lnTo>
                    <a:pt x="234" y="518"/>
                  </a:lnTo>
                  <a:lnTo>
                    <a:pt x="234" y="502"/>
                  </a:lnTo>
                  <a:lnTo>
                    <a:pt x="250" y="502"/>
                  </a:lnTo>
                  <a:lnTo>
                    <a:pt x="250" y="485"/>
                  </a:lnTo>
                  <a:lnTo>
                    <a:pt x="268" y="485"/>
                  </a:lnTo>
                  <a:lnTo>
                    <a:pt x="268" y="469"/>
                  </a:lnTo>
                  <a:lnTo>
                    <a:pt x="268" y="452"/>
                  </a:lnTo>
                  <a:lnTo>
                    <a:pt x="285" y="435"/>
                  </a:lnTo>
                  <a:lnTo>
                    <a:pt x="285" y="419"/>
                  </a:lnTo>
                  <a:lnTo>
                    <a:pt x="301" y="419"/>
                  </a:lnTo>
                  <a:lnTo>
                    <a:pt x="318" y="401"/>
                  </a:lnTo>
                  <a:lnTo>
                    <a:pt x="318" y="384"/>
                  </a:lnTo>
                  <a:lnTo>
                    <a:pt x="318" y="368"/>
                  </a:lnTo>
                  <a:lnTo>
                    <a:pt x="301" y="368"/>
                  </a:lnTo>
                  <a:lnTo>
                    <a:pt x="301" y="351"/>
                  </a:lnTo>
                  <a:lnTo>
                    <a:pt x="318" y="335"/>
                  </a:lnTo>
                  <a:lnTo>
                    <a:pt x="318" y="318"/>
                  </a:lnTo>
                  <a:lnTo>
                    <a:pt x="334" y="301"/>
                  </a:lnTo>
                  <a:lnTo>
                    <a:pt x="334" y="285"/>
                  </a:lnTo>
                  <a:lnTo>
                    <a:pt x="334" y="268"/>
                  </a:lnTo>
                  <a:lnTo>
                    <a:pt x="334" y="252"/>
                  </a:lnTo>
                  <a:lnTo>
                    <a:pt x="334" y="235"/>
                  </a:lnTo>
                  <a:lnTo>
                    <a:pt x="351" y="235"/>
                  </a:lnTo>
                  <a:lnTo>
                    <a:pt x="351" y="218"/>
                  </a:lnTo>
                  <a:lnTo>
                    <a:pt x="351" y="200"/>
                  </a:lnTo>
                  <a:lnTo>
                    <a:pt x="368" y="184"/>
                  </a:lnTo>
                  <a:lnTo>
                    <a:pt x="368" y="167"/>
                  </a:lnTo>
                  <a:lnTo>
                    <a:pt x="384" y="151"/>
                  </a:lnTo>
                  <a:lnTo>
                    <a:pt x="401" y="151"/>
                  </a:lnTo>
                  <a:lnTo>
                    <a:pt x="401" y="134"/>
                  </a:lnTo>
                  <a:lnTo>
                    <a:pt x="401" y="117"/>
                  </a:lnTo>
                  <a:lnTo>
                    <a:pt x="417" y="101"/>
                  </a:lnTo>
                  <a:lnTo>
                    <a:pt x="434" y="101"/>
                  </a:lnTo>
                  <a:lnTo>
                    <a:pt x="452" y="84"/>
                  </a:lnTo>
                  <a:lnTo>
                    <a:pt x="469" y="84"/>
                  </a:lnTo>
                  <a:lnTo>
                    <a:pt x="469" y="68"/>
                  </a:lnTo>
                  <a:lnTo>
                    <a:pt x="485" y="51"/>
                  </a:lnTo>
                  <a:lnTo>
                    <a:pt x="502" y="34"/>
                  </a:lnTo>
                  <a:lnTo>
                    <a:pt x="502" y="18"/>
                  </a:lnTo>
                  <a:lnTo>
                    <a:pt x="518" y="0"/>
                  </a:lnTo>
                  <a:lnTo>
                    <a:pt x="535" y="0"/>
                  </a:lnTo>
                  <a:lnTo>
                    <a:pt x="552" y="0"/>
                  </a:lnTo>
                  <a:lnTo>
                    <a:pt x="585" y="0"/>
                  </a:lnTo>
                  <a:lnTo>
                    <a:pt x="601" y="0"/>
                  </a:lnTo>
                  <a:lnTo>
                    <a:pt x="618" y="0"/>
                  </a:lnTo>
                  <a:lnTo>
                    <a:pt x="635" y="18"/>
                  </a:lnTo>
                  <a:lnTo>
                    <a:pt x="635" y="34"/>
                  </a:lnTo>
                  <a:lnTo>
                    <a:pt x="653" y="34"/>
                  </a:lnTo>
                  <a:lnTo>
                    <a:pt x="653" y="51"/>
                  </a:lnTo>
                  <a:lnTo>
                    <a:pt x="669" y="51"/>
                  </a:lnTo>
                  <a:lnTo>
                    <a:pt x="686" y="51"/>
                  </a:lnTo>
                  <a:lnTo>
                    <a:pt x="702" y="34"/>
                  </a:lnTo>
                  <a:lnTo>
                    <a:pt x="719" y="34"/>
                  </a:lnTo>
                  <a:close/>
                </a:path>
              </a:pathLst>
            </a:custGeom>
            <a:solidFill>
              <a:srgbClr val="00FFFF"/>
            </a:solidFill>
            <a:ln w="28575" cmpd="sng">
              <a:solidFill>
                <a:schemeClr val="tx1"/>
              </a:solidFill>
              <a:round/>
              <a:headEnd/>
              <a:tailEnd/>
            </a:ln>
          </p:spPr>
          <p:txBody>
            <a:bodyPr/>
            <a:lstStyle/>
            <a:p>
              <a:endParaRPr lang="he-IL"/>
            </a:p>
          </p:txBody>
        </p:sp>
        <p:sp>
          <p:nvSpPr>
            <p:cNvPr id="17413" name="Freeform 5"/>
            <p:cNvSpPr>
              <a:spLocks/>
            </p:cNvSpPr>
            <p:nvPr/>
          </p:nvSpPr>
          <p:spPr bwMode="auto">
            <a:xfrm>
              <a:off x="2064" y="482"/>
              <a:ext cx="106" cy="181"/>
            </a:xfrm>
            <a:custGeom>
              <a:avLst/>
              <a:gdLst/>
              <a:ahLst/>
              <a:cxnLst>
                <a:cxn ang="0">
                  <a:pos x="18" y="234"/>
                </a:cxn>
                <a:cxn ang="0">
                  <a:pos x="34" y="217"/>
                </a:cxn>
                <a:cxn ang="0">
                  <a:pos x="34" y="184"/>
                </a:cxn>
                <a:cxn ang="0">
                  <a:pos x="51" y="168"/>
                </a:cxn>
                <a:cxn ang="0">
                  <a:pos x="68" y="134"/>
                </a:cxn>
                <a:cxn ang="0">
                  <a:pos x="84" y="101"/>
                </a:cxn>
                <a:cxn ang="0">
                  <a:pos x="118" y="85"/>
                </a:cxn>
                <a:cxn ang="0">
                  <a:pos x="151" y="85"/>
                </a:cxn>
                <a:cxn ang="0">
                  <a:pos x="167" y="68"/>
                </a:cxn>
                <a:cxn ang="0">
                  <a:pos x="201" y="51"/>
                </a:cxn>
                <a:cxn ang="0">
                  <a:pos x="218" y="34"/>
                </a:cxn>
                <a:cxn ang="0">
                  <a:pos x="252" y="17"/>
                </a:cxn>
                <a:cxn ang="0">
                  <a:pos x="285" y="17"/>
                </a:cxn>
                <a:cxn ang="0">
                  <a:pos x="318" y="0"/>
                </a:cxn>
                <a:cxn ang="0">
                  <a:pos x="351" y="17"/>
                </a:cxn>
                <a:cxn ang="0">
                  <a:pos x="384" y="51"/>
                </a:cxn>
                <a:cxn ang="0">
                  <a:pos x="401" y="85"/>
                </a:cxn>
                <a:cxn ang="0">
                  <a:pos x="419" y="118"/>
                </a:cxn>
                <a:cxn ang="0">
                  <a:pos x="436" y="151"/>
                </a:cxn>
                <a:cxn ang="0">
                  <a:pos x="436" y="184"/>
                </a:cxn>
                <a:cxn ang="0">
                  <a:pos x="436" y="184"/>
                </a:cxn>
                <a:cxn ang="0">
                  <a:pos x="436" y="201"/>
                </a:cxn>
                <a:cxn ang="0">
                  <a:pos x="419" y="234"/>
                </a:cxn>
                <a:cxn ang="0">
                  <a:pos x="419" y="269"/>
                </a:cxn>
                <a:cxn ang="0">
                  <a:pos x="436" y="285"/>
                </a:cxn>
                <a:cxn ang="0">
                  <a:pos x="436" y="318"/>
                </a:cxn>
                <a:cxn ang="0">
                  <a:pos x="419" y="352"/>
                </a:cxn>
                <a:cxn ang="0">
                  <a:pos x="419" y="385"/>
                </a:cxn>
                <a:cxn ang="0">
                  <a:pos x="419" y="418"/>
                </a:cxn>
                <a:cxn ang="0">
                  <a:pos x="401" y="435"/>
                </a:cxn>
                <a:cxn ang="0">
                  <a:pos x="401" y="469"/>
                </a:cxn>
                <a:cxn ang="0">
                  <a:pos x="419" y="486"/>
                </a:cxn>
                <a:cxn ang="0">
                  <a:pos x="401" y="519"/>
                </a:cxn>
                <a:cxn ang="0">
                  <a:pos x="401" y="552"/>
                </a:cxn>
                <a:cxn ang="0">
                  <a:pos x="401" y="585"/>
                </a:cxn>
                <a:cxn ang="0">
                  <a:pos x="384" y="618"/>
                </a:cxn>
                <a:cxn ang="0">
                  <a:pos x="368" y="636"/>
                </a:cxn>
                <a:cxn ang="0">
                  <a:pos x="351" y="670"/>
                </a:cxn>
                <a:cxn ang="0">
                  <a:pos x="335" y="686"/>
                </a:cxn>
                <a:cxn ang="0">
                  <a:pos x="318" y="703"/>
                </a:cxn>
                <a:cxn ang="0">
                  <a:pos x="301" y="736"/>
                </a:cxn>
                <a:cxn ang="0">
                  <a:pos x="268" y="736"/>
                </a:cxn>
                <a:cxn ang="0">
                  <a:pos x="218" y="736"/>
                </a:cxn>
                <a:cxn ang="0">
                  <a:pos x="201" y="703"/>
                </a:cxn>
                <a:cxn ang="0">
                  <a:pos x="184" y="686"/>
                </a:cxn>
                <a:cxn ang="0">
                  <a:pos x="184" y="653"/>
                </a:cxn>
                <a:cxn ang="0">
                  <a:pos x="184" y="618"/>
                </a:cxn>
                <a:cxn ang="0">
                  <a:pos x="184" y="585"/>
                </a:cxn>
                <a:cxn ang="0">
                  <a:pos x="167" y="569"/>
                </a:cxn>
                <a:cxn ang="0">
                  <a:pos x="151" y="535"/>
                </a:cxn>
                <a:cxn ang="0">
                  <a:pos x="118" y="502"/>
                </a:cxn>
                <a:cxn ang="0">
                  <a:pos x="101" y="452"/>
                </a:cxn>
                <a:cxn ang="0">
                  <a:pos x="101" y="418"/>
                </a:cxn>
                <a:cxn ang="0">
                  <a:pos x="84" y="385"/>
                </a:cxn>
                <a:cxn ang="0">
                  <a:pos x="51" y="368"/>
                </a:cxn>
                <a:cxn ang="0">
                  <a:pos x="34" y="335"/>
                </a:cxn>
                <a:cxn ang="0">
                  <a:pos x="18" y="302"/>
                </a:cxn>
                <a:cxn ang="0">
                  <a:pos x="0" y="269"/>
                </a:cxn>
              </a:cxnLst>
              <a:rect l="0" t="0" r="r" b="b"/>
              <a:pathLst>
                <a:path w="452" h="736">
                  <a:moveTo>
                    <a:pt x="0" y="252"/>
                  </a:moveTo>
                  <a:lnTo>
                    <a:pt x="18" y="234"/>
                  </a:lnTo>
                  <a:lnTo>
                    <a:pt x="18" y="217"/>
                  </a:lnTo>
                  <a:lnTo>
                    <a:pt x="34" y="217"/>
                  </a:lnTo>
                  <a:lnTo>
                    <a:pt x="34" y="201"/>
                  </a:lnTo>
                  <a:lnTo>
                    <a:pt x="34" y="184"/>
                  </a:lnTo>
                  <a:lnTo>
                    <a:pt x="51" y="184"/>
                  </a:lnTo>
                  <a:lnTo>
                    <a:pt x="51" y="168"/>
                  </a:lnTo>
                  <a:lnTo>
                    <a:pt x="68" y="151"/>
                  </a:lnTo>
                  <a:lnTo>
                    <a:pt x="68" y="134"/>
                  </a:lnTo>
                  <a:lnTo>
                    <a:pt x="84" y="118"/>
                  </a:lnTo>
                  <a:lnTo>
                    <a:pt x="84" y="101"/>
                  </a:lnTo>
                  <a:lnTo>
                    <a:pt x="101" y="101"/>
                  </a:lnTo>
                  <a:lnTo>
                    <a:pt x="118" y="85"/>
                  </a:lnTo>
                  <a:lnTo>
                    <a:pt x="134" y="85"/>
                  </a:lnTo>
                  <a:lnTo>
                    <a:pt x="151" y="85"/>
                  </a:lnTo>
                  <a:lnTo>
                    <a:pt x="151" y="68"/>
                  </a:lnTo>
                  <a:lnTo>
                    <a:pt x="167" y="68"/>
                  </a:lnTo>
                  <a:lnTo>
                    <a:pt x="184" y="51"/>
                  </a:lnTo>
                  <a:lnTo>
                    <a:pt x="201" y="51"/>
                  </a:lnTo>
                  <a:lnTo>
                    <a:pt x="218" y="51"/>
                  </a:lnTo>
                  <a:lnTo>
                    <a:pt x="218" y="34"/>
                  </a:lnTo>
                  <a:lnTo>
                    <a:pt x="252" y="34"/>
                  </a:lnTo>
                  <a:lnTo>
                    <a:pt x="252" y="17"/>
                  </a:lnTo>
                  <a:lnTo>
                    <a:pt x="268" y="17"/>
                  </a:lnTo>
                  <a:lnTo>
                    <a:pt x="285" y="17"/>
                  </a:lnTo>
                  <a:lnTo>
                    <a:pt x="301" y="0"/>
                  </a:lnTo>
                  <a:lnTo>
                    <a:pt x="318" y="0"/>
                  </a:lnTo>
                  <a:lnTo>
                    <a:pt x="335" y="0"/>
                  </a:lnTo>
                  <a:lnTo>
                    <a:pt x="351" y="17"/>
                  </a:lnTo>
                  <a:lnTo>
                    <a:pt x="368" y="34"/>
                  </a:lnTo>
                  <a:lnTo>
                    <a:pt x="384" y="51"/>
                  </a:lnTo>
                  <a:lnTo>
                    <a:pt x="384" y="68"/>
                  </a:lnTo>
                  <a:lnTo>
                    <a:pt x="401" y="85"/>
                  </a:lnTo>
                  <a:lnTo>
                    <a:pt x="419" y="101"/>
                  </a:lnTo>
                  <a:lnTo>
                    <a:pt x="419" y="118"/>
                  </a:lnTo>
                  <a:lnTo>
                    <a:pt x="436" y="134"/>
                  </a:lnTo>
                  <a:lnTo>
                    <a:pt x="436" y="151"/>
                  </a:lnTo>
                  <a:lnTo>
                    <a:pt x="436" y="168"/>
                  </a:lnTo>
                  <a:lnTo>
                    <a:pt x="436" y="184"/>
                  </a:lnTo>
                  <a:lnTo>
                    <a:pt x="452" y="184"/>
                  </a:lnTo>
                  <a:lnTo>
                    <a:pt x="436" y="184"/>
                  </a:lnTo>
                  <a:lnTo>
                    <a:pt x="452" y="201"/>
                  </a:lnTo>
                  <a:lnTo>
                    <a:pt x="436" y="201"/>
                  </a:lnTo>
                  <a:lnTo>
                    <a:pt x="436" y="217"/>
                  </a:lnTo>
                  <a:lnTo>
                    <a:pt x="419" y="234"/>
                  </a:lnTo>
                  <a:lnTo>
                    <a:pt x="419" y="252"/>
                  </a:lnTo>
                  <a:lnTo>
                    <a:pt x="419" y="269"/>
                  </a:lnTo>
                  <a:lnTo>
                    <a:pt x="419" y="285"/>
                  </a:lnTo>
                  <a:lnTo>
                    <a:pt x="436" y="285"/>
                  </a:lnTo>
                  <a:lnTo>
                    <a:pt x="436" y="302"/>
                  </a:lnTo>
                  <a:lnTo>
                    <a:pt x="436" y="318"/>
                  </a:lnTo>
                  <a:lnTo>
                    <a:pt x="419" y="335"/>
                  </a:lnTo>
                  <a:lnTo>
                    <a:pt x="419" y="352"/>
                  </a:lnTo>
                  <a:lnTo>
                    <a:pt x="419" y="368"/>
                  </a:lnTo>
                  <a:lnTo>
                    <a:pt x="419" y="385"/>
                  </a:lnTo>
                  <a:lnTo>
                    <a:pt x="419" y="401"/>
                  </a:lnTo>
                  <a:lnTo>
                    <a:pt x="419" y="418"/>
                  </a:lnTo>
                  <a:lnTo>
                    <a:pt x="401" y="418"/>
                  </a:lnTo>
                  <a:lnTo>
                    <a:pt x="401" y="435"/>
                  </a:lnTo>
                  <a:lnTo>
                    <a:pt x="401" y="452"/>
                  </a:lnTo>
                  <a:lnTo>
                    <a:pt x="401" y="469"/>
                  </a:lnTo>
                  <a:lnTo>
                    <a:pt x="419" y="469"/>
                  </a:lnTo>
                  <a:lnTo>
                    <a:pt x="419" y="486"/>
                  </a:lnTo>
                  <a:lnTo>
                    <a:pt x="419" y="502"/>
                  </a:lnTo>
                  <a:lnTo>
                    <a:pt x="401" y="519"/>
                  </a:lnTo>
                  <a:lnTo>
                    <a:pt x="401" y="535"/>
                  </a:lnTo>
                  <a:lnTo>
                    <a:pt x="401" y="552"/>
                  </a:lnTo>
                  <a:lnTo>
                    <a:pt x="401" y="569"/>
                  </a:lnTo>
                  <a:lnTo>
                    <a:pt x="401" y="585"/>
                  </a:lnTo>
                  <a:lnTo>
                    <a:pt x="384" y="602"/>
                  </a:lnTo>
                  <a:lnTo>
                    <a:pt x="384" y="618"/>
                  </a:lnTo>
                  <a:lnTo>
                    <a:pt x="384" y="636"/>
                  </a:lnTo>
                  <a:lnTo>
                    <a:pt x="368" y="636"/>
                  </a:lnTo>
                  <a:lnTo>
                    <a:pt x="368" y="653"/>
                  </a:lnTo>
                  <a:lnTo>
                    <a:pt x="351" y="670"/>
                  </a:lnTo>
                  <a:lnTo>
                    <a:pt x="351" y="686"/>
                  </a:lnTo>
                  <a:lnTo>
                    <a:pt x="335" y="686"/>
                  </a:lnTo>
                  <a:lnTo>
                    <a:pt x="335" y="703"/>
                  </a:lnTo>
                  <a:lnTo>
                    <a:pt x="318" y="703"/>
                  </a:lnTo>
                  <a:lnTo>
                    <a:pt x="301" y="719"/>
                  </a:lnTo>
                  <a:lnTo>
                    <a:pt x="301" y="736"/>
                  </a:lnTo>
                  <a:lnTo>
                    <a:pt x="285" y="736"/>
                  </a:lnTo>
                  <a:lnTo>
                    <a:pt x="268" y="736"/>
                  </a:lnTo>
                  <a:lnTo>
                    <a:pt x="252" y="736"/>
                  </a:lnTo>
                  <a:lnTo>
                    <a:pt x="218" y="736"/>
                  </a:lnTo>
                  <a:lnTo>
                    <a:pt x="201" y="719"/>
                  </a:lnTo>
                  <a:lnTo>
                    <a:pt x="201" y="703"/>
                  </a:lnTo>
                  <a:lnTo>
                    <a:pt x="184" y="703"/>
                  </a:lnTo>
                  <a:lnTo>
                    <a:pt x="184" y="686"/>
                  </a:lnTo>
                  <a:lnTo>
                    <a:pt x="184" y="670"/>
                  </a:lnTo>
                  <a:lnTo>
                    <a:pt x="184" y="653"/>
                  </a:lnTo>
                  <a:lnTo>
                    <a:pt x="184" y="636"/>
                  </a:lnTo>
                  <a:lnTo>
                    <a:pt x="184" y="618"/>
                  </a:lnTo>
                  <a:lnTo>
                    <a:pt x="184" y="602"/>
                  </a:lnTo>
                  <a:lnTo>
                    <a:pt x="184" y="585"/>
                  </a:lnTo>
                  <a:lnTo>
                    <a:pt x="167" y="585"/>
                  </a:lnTo>
                  <a:lnTo>
                    <a:pt x="167" y="569"/>
                  </a:lnTo>
                  <a:lnTo>
                    <a:pt x="167" y="552"/>
                  </a:lnTo>
                  <a:lnTo>
                    <a:pt x="151" y="535"/>
                  </a:lnTo>
                  <a:lnTo>
                    <a:pt x="134" y="519"/>
                  </a:lnTo>
                  <a:lnTo>
                    <a:pt x="118" y="502"/>
                  </a:lnTo>
                  <a:lnTo>
                    <a:pt x="101" y="486"/>
                  </a:lnTo>
                  <a:lnTo>
                    <a:pt x="101" y="452"/>
                  </a:lnTo>
                  <a:lnTo>
                    <a:pt x="101" y="435"/>
                  </a:lnTo>
                  <a:lnTo>
                    <a:pt x="101" y="418"/>
                  </a:lnTo>
                  <a:lnTo>
                    <a:pt x="84" y="401"/>
                  </a:lnTo>
                  <a:lnTo>
                    <a:pt x="84" y="385"/>
                  </a:lnTo>
                  <a:lnTo>
                    <a:pt x="68" y="368"/>
                  </a:lnTo>
                  <a:lnTo>
                    <a:pt x="51" y="368"/>
                  </a:lnTo>
                  <a:lnTo>
                    <a:pt x="51" y="352"/>
                  </a:lnTo>
                  <a:lnTo>
                    <a:pt x="34" y="335"/>
                  </a:lnTo>
                  <a:lnTo>
                    <a:pt x="18" y="318"/>
                  </a:lnTo>
                  <a:lnTo>
                    <a:pt x="18" y="302"/>
                  </a:lnTo>
                  <a:lnTo>
                    <a:pt x="18" y="285"/>
                  </a:lnTo>
                  <a:lnTo>
                    <a:pt x="0" y="269"/>
                  </a:lnTo>
                  <a:lnTo>
                    <a:pt x="0" y="252"/>
                  </a:lnTo>
                </a:path>
              </a:pathLst>
            </a:custGeom>
            <a:solidFill>
              <a:srgbClr val="00FFFF"/>
            </a:solidFill>
            <a:ln w="33338">
              <a:solidFill>
                <a:srgbClr val="000000"/>
              </a:solidFill>
              <a:prstDash val="solid"/>
              <a:round/>
              <a:headEnd/>
              <a:tailEnd/>
            </a:ln>
          </p:spPr>
          <p:txBody>
            <a:bodyPr/>
            <a:lstStyle/>
            <a:p>
              <a:endParaRPr lang="he-IL"/>
            </a:p>
          </p:txBody>
        </p:sp>
        <p:sp>
          <p:nvSpPr>
            <p:cNvPr id="17414" name="Oval 6"/>
            <p:cNvSpPr>
              <a:spLocks noChangeArrowheads="1"/>
            </p:cNvSpPr>
            <p:nvPr/>
          </p:nvSpPr>
          <p:spPr bwMode="auto">
            <a:xfrm>
              <a:off x="1791" y="346"/>
              <a:ext cx="90" cy="91"/>
            </a:xfrm>
            <a:prstGeom prst="ellipse">
              <a:avLst/>
            </a:prstGeom>
            <a:solidFill>
              <a:schemeClr val="bg1"/>
            </a:solidFill>
            <a:ln w="9525">
              <a:solidFill>
                <a:schemeClr val="tx1"/>
              </a:solidFill>
              <a:round/>
              <a:headEnd/>
              <a:tailEnd/>
            </a:ln>
            <a:effectLst/>
          </p:spPr>
          <p:txBody>
            <a:bodyPr wrap="none" anchor="ctr"/>
            <a:lstStyle/>
            <a:p>
              <a:endParaRPr lang="he-IL"/>
            </a:p>
          </p:txBody>
        </p:sp>
        <p:sp>
          <p:nvSpPr>
            <p:cNvPr id="17415" name="Oval 7"/>
            <p:cNvSpPr>
              <a:spLocks noChangeArrowheads="1"/>
            </p:cNvSpPr>
            <p:nvPr/>
          </p:nvSpPr>
          <p:spPr bwMode="auto">
            <a:xfrm>
              <a:off x="1610" y="1570"/>
              <a:ext cx="90" cy="91"/>
            </a:xfrm>
            <a:prstGeom prst="ellipse">
              <a:avLst/>
            </a:prstGeom>
            <a:solidFill>
              <a:schemeClr val="bg1"/>
            </a:solidFill>
            <a:ln w="9525">
              <a:solidFill>
                <a:schemeClr val="tx1"/>
              </a:solidFill>
              <a:round/>
              <a:headEnd/>
              <a:tailEnd/>
            </a:ln>
            <a:effectLst/>
          </p:spPr>
          <p:txBody>
            <a:bodyPr wrap="none" anchor="ctr"/>
            <a:lstStyle/>
            <a:p>
              <a:endParaRPr lang="he-IL"/>
            </a:p>
          </p:txBody>
        </p:sp>
        <p:sp>
          <p:nvSpPr>
            <p:cNvPr id="17416" name="Oval 8"/>
            <p:cNvSpPr>
              <a:spLocks noChangeArrowheads="1"/>
            </p:cNvSpPr>
            <p:nvPr/>
          </p:nvSpPr>
          <p:spPr bwMode="auto">
            <a:xfrm>
              <a:off x="1565" y="1888"/>
              <a:ext cx="90" cy="91"/>
            </a:xfrm>
            <a:prstGeom prst="ellipse">
              <a:avLst/>
            </a:prstGeom>
            <a:solidFill>
              <a:schemeClr val="bg1"/>
            </a:solidFill>
            <a:ln w="9525">
              <a:solidFill>
                <a:schemeClr val="tx1"/>
              </a:solidFill>
              <a:round/>
              <a:headEnd/>
              <a:tailEnd/>
            </a:ln>
            <a:effectLst/>
          </p:spPr>
          <p:txBody>
            <a:bodyPr wrap="none" anchor="ctr"/>
            <a:lstStyle/>
            <a:p>
              <a:endParaRPr lang="he-IL"/>
            </a:p>
          </p:txBody>
        </p:sp>
        <p:sp>
          <p:nvSpPr>
            <p:cNvPr id="17417" name="Oval 9"/>
            <p:cNvSpPr>
              <a:spLocks noChangeArrowheads="1"/>
            </p:cNvSpPr>
            <p:nvPr/>
          </p:nvSpPr>
          <p:spPr bwMode="auto">
            <a:xfrm>
              <a:off x="1474" y="2205"/>
              <a:ext cx="90" cy="91"/>
            </a:xfrm>
            <a:prstGeom prst="ellipse">
              <a:avLst/>
            </a:prstGeom>
            <a:solidFill>
              <a:schemeClr val="bg1"/>
            </a:solidFill>
            <a:ln w="9525">
              <a:solidFill>
                <a:schemeClr val="tx1"/>
              </a:solidFill>
              <a:round/>
              <a:headEnd/>
              <a:tailEnd/>
            </a:ln>
            <a:effectLst/>
          </p:spPr>
          <p:txBody>
            <a:bodyPr wrap="none" anchor="ctr"/>
            <a:lstStyle/>
            <a:p>
              <a:endParaRPr lang="he-IL"/>
            </a:p>
          </p:txBody>
        </p:sp>
      </p:grpSp>
      <p:sp>
        <p:nvSpPr>
          <p:cNvPr id="17418" name="Text Box 10"/>
          <p:cNvSpPr txBox="1">
            <a:spLocks noChangeArrowheads="1"/>
          </p:cNvSpPr>
          <p:nvPr/>
        </p:nvSpPr>
        <p:spPr bwMode="auto">
          <a:xfrm>
            <a:off x="6694488" y="925513"/>
            <a:ext cx="2449512" cy="5138737"/>
          </a:xfrm>
          <a:prstGeom prst="rect">
            <a:avLst/>
          </a:prstGeom>
          <a:noFill/>
          <a:ln w="28575">
            <a:noFill/>
            <a:miter lim="800000"/>
            <a:headEnd/>
            <a:tailEnd/>
          </a:ln>
          <a:effectLst/>
        </p:spPr>
        <p:txBody>
          <a:bodyPr lIns="91432" tIns="45717" rIns="91432" bIns="45717">
            <a:spAutoFit/>
          </a:bodyPr>
          <a:lstStyle/>
          <a:p>
            <a:pPr defTabSz="915988" rtl="0" eaLnBrk="0" hangingPunct="0"/>
            <a:r>
              <a:rPr lang="en-US" sz="1700" b="1" dirty="0">
                <a:solidFill>
                  <a:srgbClr val="0000FF"/>
                </a:solidFill>
              </a:rPr>
              <a:t>Topography</a:t>
            </a:r>
          </a:p>
          <a:p>
            <a:pPr defTabSz="915988" rtl="0" eaLnBrk="0" hangingPunct="0"/>
            <a:r>
              <a:rPr lang="en-US" sz="1700" dirty="0"/>
              <a:t>South-facing slopes with stony and shallow soil (Terra </a:t>
            </a:r>
            <a:r>
              <a:rPr lang="en-US" sz="1700" dirty="0" err="1"/>
              <a:t>rossa</a:t>
            </a:r>
            <a:r>
              <a:rPr lang="en-US" sz="1700" dirty="0"/>
              <a:t> to desert </a:t>
            </a:r>
            <a:r>
              <a:rPr lang="en-US" sz="1700" dirty="0" err="1"/>
              <a:t>lithosol</a:t>
            </a:r>
            <a:r>
              <a:rPr lang="en-US" sz="1700" dirty="0"/>
              <a:t> on hard limestone and chalk)</a:t>
            </a:r>
          </a:p>
          <a:p>
            <a:pPr defTabSz="915988" rtl="0"/>
            <a:endParaRPr lang="en-US" sz="1700" b="1" dirty="0"/>
          </a:p>
          <a:p>
            <a:pPr defTabSz="915988" rtl="0"/>
            <a:r>
              <a:rPr lang="en-US" sz="1700" b="1" dirty="0">
                <a:solidFill>
                  <a:srgbClr val="0000FF"/>
                </a:solidFill>
              </a:rPr>
              <a:t>Temperature</a:t>
            </a:r>
          </a:p>
          <a:p>
            <a:pPr defTabSz="915988" rtl="0"/>
            <a:r>
              <a:rPr lang="en-US" sz="1700" dirty="0"/>
              <a:t>Mean annual temperature 18</a:t>
            </a:r>
            <a:r>
              <a:rPr lang="en-US" sz="1700" baseline="30000" dirty="0"/>
              <a:t>0</a:t>
            </a:r>
            <a:r>
              <a:rPr lang="en-US" sz="1700" dirty="0"/>
              <a:t>C-19</a:t>
            </a:r>
            <a:r>
              <a:rPr lang="en-US" sz="1700" baseline="30000" dirty="0"/>
              <a:t>0</a:t>
            </a:r>
            <a:r>
              <a:rPr lang="en-US" sz="1700" dirty="0"/>
              <a:t>C</a:t>
            </a:r>
          </a:p>
          <a:p>
            <a:pPr defTabSz="915988" rtl="0"/>
            <a:endParaRPr lang="en-US" sz="1700" b="1" dirty="0"/>
          </a:p>
          <a:p>
            <a:pPr defTabSz="915988" rtl="0"/>
            <a:r>
              <a:rPr lang="en-US" sz="1700" b="1" dirty="0">
                <a:solidFill>
                  <a:srgbClr val="0000FF"/>
                </a:solidFill>
              </a:rPr>
              <a:t>Rainfall</a:t>
            </a:r>
          </a:p>
          <a:p>
            <a:pPr defTabSz="915988" rtl="0"/>
            <a:r>
              <a:rPr lang="en-US" sz="1700" dirty="0"/>
              <a:t>Mainly winter - 5 summer months with no rainfall</a:t>
            </a:r>
          </a:p>
          <a:p>
            <a:pPr defTabSz="915988" rtl="0"/>
            <a:r>
              <a:rPr lang="en-US" sz="1700" dirty="0"/>
              <a:t>Range North-South: </a:t>
            </a:r>
          </a:p>
          <a:p>
            <a:pPr defTabSz="915988" rtl="0"/>
            <a:r>
              <a:rPr lang="en-US" sz="1700" dirty="0"/>
              <a:t>780 to 90 mm</a:t>
            </a:r>
          </a:p>
          <a:p>
            <a:pPr defTabSz="915988" rtl="0"/>
            <a:endParaRPr lang="en-US" sz="1700" dirty="0"/>
          </a:p>
          <a:p>
            <a:pPr defTabSz="915988" rtl="0" eaLnBrk="0" hangingPunct="0">
              <a:spcBef>
                <a:spcPct val="50000"/>
              </a:spcBef>
            </a:pPr>
            <a:endParaRPr lang="en-US" sz="1700" dirty="0"/>
          </a:p>
        </p:txBody>
      </p:sp>
      <p:pic>
        <p:nvPicPr>
          <p:cNvPr id="17420" name="Picture 12" descr="MAT31-1-02general11"/>
          <p:cNvPicPr>
            <a:picLocks noChangeAspect="1" noChangeArrowheads="1"/>
          </p:cNvPicPr>
          <p:nvPr/>
        </p:nvPicPr>
        <p:blipFill>
          <a:blip r:embed="rId4" cstate="print"/>
          <a:srcRect/>
          <a:stretch>
            <a:fillRect/>
          </a:stretch>
        </p:blipFill>
        <p:spPr bwMode="auto">
          <a:xfrm>
            <a:off x="1195388" y="3030538"/>
            <a:ext cx="2273300" cy="1447800"/>
          </a:xfrm>
          <a:prstGeom prst="rect">
            <a:avLst/>
          </a:prstGeom>
          <a:noFill/>
          <a:ln w="28575">
            <a:noFill/>
            <a:miter lim="800000"/>
            <a:headEnd/>
            <a:tailEnd/>
          </a:ln>
          <a:effectLst/>
        </p:spPr>
      </p:pic>
      <p:pic>
        <p:nvPicPr>
          <p:cNvPr id="17421" name="Picture 13" descr="DSCN3210"/>
          <p:cNvPicPr>
            <a:picLocks noChangeAspect="1" noChangeArrowheads="1"/>
          </p:cNvPicPr>
          <p:nvPr/>
        </p:nvPicPr>
        <p:blipFill>
          <a:blip r:embed="rId5" cstate="print"/>
          <a:srcRect/>
          <a:stretch>
            <a:fillRect/>
          </a:stretch>
        </p:blipFill>
        <p:spPr bwMode="auto">
          <a:xfrm>
            <a:off x="1357313" y="1173163"/>
            <a:ext cx="2382837" cy="1530350"/>
          </a:xfrm>
          <a:prstGeom prst="rect">
            <a:avLst/>
          </a:prstGeom>
          <a:noFill/>
          <a:ln w="28575">
            <a:noFill/>
            <a:miter lim="800000"/>
            <a:headEnd/>
            <a:tailEnd/>
          </a:ln>
        </p:spPr>
      </p:pic>
      <p:sp>
        <p:nvSpPr>
          <p:cNvPr id="17422" name="Line 14"/>
          <p:cNvSpPr>
            <a:spLocks noChangeShapeType="1"/>
          </p:cNvSpPr>
          <p:nvPr/>
        </p:nvSpPr>
        <p:spPr bwMode="auto">
          <a:xfrm flipH="1">
            <a:off x="3943350" y="1712913"/>
            <a:ext cx="952500" cy="0"/>
          </a:xfrm>
          <a:prstGeom prst="line">
            <a:avLst/>
          </a:prstGeom>
          <a:noFill/>
          <a:ln w="28575">
            <a:solidFill>
              <a:schemeClr val="tx1"/>
            </a:solidFill>
            <a:prstDash val="dash"/>
            <a:round/>
            <a:headEnd/>
            <a:tailEnd type="triangle" w="med" len="med"/>
          </a:ln>
          <a:effectLst/>
        </p:spPr>
        <p:txBody>
          <a:bodyPr/>
          <a:lstStyle/>
          <a:p>
            <a:endParaRPr lang="he-IL"/>
          </a:p>
        </p:txBody>
      </p:sp>
      <p:sp>
        <p:nvSpPr>
          <p:cNvPr id="17423" name="Line 15"/>
          <p:cNvSpPr>
            <a:spLocks noChangeShapeType="1"/>
          </p:cNvSpPr>
          <p:nvPr/>
        </p:nvSpPr>
        <p:spPr bwMode="auto">
          <a:xfrm flipH="1">
            <a:off x="3851275" y="2876550"/>
            <a:ext cx="773113" cy="47625"/>
          </a:xfrm>
          <a:prstGeom prst="line">
            <a:avLst/>
          </a:prstGeom>
          <a:noFill/>
          <a:ln w="28575">
            <a:solidFill>
              <a:schemeClr val="tx1"/>
            </a:solidFill>
            <a:prstDash val="dash"/>
            <a:round/>
            <a:headEnd/>
            <a:tailEnd type="triangle" w="med" len="med"/>
          </a:ln>
          <a:effectLst/>
        </p:spPr>
        <p:txBody>
          <a:bodyPr/>
          <a:lstStyle/>
          <a:p>
            <a:endParaRPr lang="he-IL"/>
          </a:p>
        </p:txBody>
      </p:sp>
      <p:sp>
        <p:nvSpPr>
          <p:cNvPr id="17424" name="Line 16"/>
          <p:cNvSpPr>
            <a:spLocks noChangeShapeType="1"/>
          </p:cNvSpPr>
          <p:nvPr/>
        </p:nvSpPr>
        <p:spPr bwMode="auto">
          <a:xfrm flipH="1">
            <a:off x="3603625" y="3224213"/>
            <a:ext cx="1020763" cy="1220787"/>
          </a:xfrm>
          <a:prstGeom prst="line">
            <a:avLst/>
          </a:prstGeom>
          <a:noFill/>
          <a:ln w="28575">
            <a:solidFill>
              <a:schemeClr val="tx1"/>
            </a:solidFill>
            <a:prstDash val="dash"/>
            <a:round/>
            <a:headEnd/>
            <a:tailEnd type="triangle" w="med" len="med"/>
          </a:ln>
          <a:effectLst/>
        </p:spPr>
        <p:txBody>
          <a:bodyPr/>
          <a:lstStyle/>
          <a:p>
            <a:endParaRPr lang="he-IL"/>
          </a:p>
        </p:txBody>
      </p:sp>
      <p:sp>
        <p:nvSpPr>
          <p:cNvPr id="17425" name="Line 17"/>
          <p:cNvSpPr>
            <a:spLocks noChangeShapeType="1"/>
          </p:cNvSpPr>
          <p:nvPr/>
        </p:nvSpPr>
        <p:spPr bwMode="auto">
          <a:xfrm>
            <a:off x="4760913" y="3516313"/>
            <a:ext cx="681037" cy="1276350"/>
          </a:xfrm>
          <a:prstGeom prst="line">
            <a:avLst/>
          </a:prstGeom>
          <a:noFill/>
          <a:ln w="28575">
            <a:solidFill>
              <a:schemeClr val="tx1"/>
            </a:solidFill>
            <a:prstDash val="dash"/>
            <a:round/>
            <a:headEnd/>
            <a:tailEnd type="triangle" w="med" len="med"/>
          </a:ln>
          <a:effectLst/>
        </p:spPr>
        <p:txBody>
          <a:bodyPr/>
          <a:lstStyle/>
          <a:p>
            <a:endParaRPr lang="he-IL"/>
          </a:p>
        </p:txBody>
      </p:sp>
      <p:sp>
        <p:nvSpPr>
          <p:cNvPr id="17426" name="Text Box 18"/>
          <p:cNvSpPr txBox="1">
            <a:spLocks noChangeArrowheads="1"/>
          </p:cNvSpPr>
          <p:nvPr/>
        </p:nvSpPr>
        <p:spPr bwMode="auto">
          <a:xfrm rot="16200000">
            <a:off x="5639593" y="2507457"/>
            <a:ext cx="1090613" cy="609600"/>
          </a:xfrm>
          <a:prstGeom prst="rect">
            <a:avLst/>
          </a:prstGeom>
          <a:noFill/>
          <a:ln w="28575">
            <a:noFill/>
            <a:miter lim="800000"/>
            <a:headEnd/>
            <a:tailEnd/>
          </a:ln>
          <a:effectLst/>
        </p:spPr>
        <p:txBody>
          <a:bodyPr lIns="91432" tIns="45717" rIns="91432" bIns="45717">
            <a:spAutoFit/>
          </a:bodyPr>
          <a:lstStyle/>
          <a:p>
            <a:pPr algn="ctr" defTabSz="915988" rtl="0" eaLnBrk="0" hangingPunct="0">
              <a:spcBef>
                <a:spcPct val="50000"/>
              </a:spcBef>
            </a:pPr>
            <a:r>
              <a:rPr lang="en-US" sz="1700" b="1"/>
              <a:t>~ 245 km</a:t>
            </a:r>
          </a:p>
        </p:txBody>
      </p:sp>
      <p:sp>
        <p:nvSpPr>
          <p:cNvPr id="17427" name="Line 19"/>
          <p:cNvSpPr>
            <a:spLocks noChangeShapeType="1"/>
          </p:cNvSpPr>
          <p:nvPr/>
        </p:nvSpPr>
        <p:spPr bwMode="auto">
          <a:xfrm>
            <a:off x="6073775" y="1706563"/>
            <a:ext cx="0" cy="774700"/>
          </a:xfrm>
          <a:prstGeom prst="line">
            <a:avLst/>
          </a:prstGeom>
          <a:noFill/>
          <a:ln w="28575">
            <a:solidFill>
              <a:schemeClr val="tx1"/>
            </a:solidFill>
            <a:round/>
            <a:headEnd/>
            <a:tailEnd/>
          </a:ln>
          <a:effectLst/>
        </p:spPr>
        <p:txBody>
          <a:bodyPr wrap="none" anchor="ctr"/>
          <a:lstStyle/>
          <a:p>
            <a:endParaRPr lang="he-IL"/>
          </a:p>
        </p:txBody>
      </p:sp>
      <p:sp>
        <p:nvSpPr>
          <p:cNvPr id="17428" name="Line 20"/>
          <p:cNvSpPr>
            <a:spLocks noChangeShapeType="1"/>
          </p:cNvSpPr>
          <p:nvPr/>
        </p:nvSpPr>
        <p:spPr bwMode="auto">
          <a:xfrm>
            <a:off x="6054725" y="3224213"/>
            <a:ext cx="19050" cy="541337"/>
          </a:xfrm>
          <a:prstGeom prst="line">
            <a:avLst/>
          </a:prstGeom>
          <a:noFill/>
          <a:ln w="28575">
            <a:solidFill>
              <a:schemeClr val="tx1"/>
            </a:solidFill>
            <a:round/>
            <a:headEnd/>
            <a:tailEnd/>
          </a:ln>
          <a:effectLst/>
        </p:spPr>
        <p:txBody>
          <a:bodyPr wrap="none" anchor="ctr"/>
          <a:lstStyle/>
          <a:p>
            <a:endParaRPr lang="he-IL"/>
          </a:p>
        </p:txBody>
      </p:sp>
      <p:sp>
        <p:nvSpPr>
          <p:cNvPr id="17429" name="Line 21"/>
          <p:cNvSpPr>
            <a:spLocks noChangeShapeType="1"/>
          </p:cNvSpPr>
          <p:nvPr/>
        </p:nvSpPr>
        <p:spPr bwMode="auto">
          <a:xfrm flipH="1">
            <a:off x="5902325" y="1706563"/>
            <a:ext cx="171450" cy="0"/>
          </a:xfrm>
          <a:prstGeom prst="line">
            <a:avLst/>
          </a:prstGeom>
          <a:noFill/>
          <a:ln w="28575">
            <a:solidFill>
              <a:schemeClr val="tx1"/>
            </a:solidFill>
            <a:round/>
            <a:headEnd/>
            <a:tailEnd/>
          </a:ln>
          <a:effectLst/>
        </p:spPr>
        <p:txBody>
          <a:bodyPr wrap="none" anchor="ctr"/>
          <a:lstStyle/>
          <a:p>
            <a:endParaRPr lang="he-IL"/>
          </a:p>
        </p:txBody>
      </p:sp>
      <p:sp>
        <p:nvSpPr>
          <p:cNvPr id="17430" name="Line 22"/>
          <p:cNvSpPr>
            <a:spLocks noChangeShapeType="1"/>
          </p:cNvSpPr>
          <p:nvPr/>
        </p:nvSpPr>
        <p:spPr bwMode="auto">
          <a:xfrm flipH="1">
            <a:off x="5848350" y="3784600"/>
            <a:ext cx="225425" cy="0"/>
          </a:xfrm>
          <a:prstGeom prst="line">
            <a:avLst/>
          </a:prstGeom>
          <a:noFill/>
          <a:ln w="28575">
            <a:solidFill>
              <a:schemeClr val="tx1"/>
            </a:solidFill>
            <a:round/>
            <a:headEnd/>
            <a:tailEnd/>
          </a:ln>
          <a:effectLst/>
        </p:spPr>
        <p:txBody>
          <a:bodyPr wrap="none" anchor="ctr"/>
          <a:lstStyle/>
          <a:p>
            <a:endParaRPr lang="he-IL"/>
          </a:p>
        </p:txBody>
      </p:sp>
      <p:pic>
        <p:nvPicPr>
          <p:cNvPr id="17431" name="Picture 23" descr="DSCN2691"/>
          <p:cNvPicPr>
            <a:picLocks noChangeAspect="1" noChangeArrowheads="1"/>
          </p:cNvPicPr>
          <p:nvPr/>
        </p:nvPicPr>
        <p:blipFill>
          <a:blip r:embed="rId6" cstate="print"/>
          <a:srcRect/>
          <a:stretch>
            <a:fillRect/>
          </a:stretch>
        </p:blipFill>
        <p:spPr bwMode="auto">
          <a:xfrm>
            <a:off x="1425575" y="4779963"/>
            <a:ext cx="2382838" cy="1525587"/>
          </a:xfrm>
          <a:prstGeom prst="rect">
            <a:avLst/>
          </a:prstGeom>
          <a:noFill/>
          <a:ln w="28575">
            <a:noFill/>
            <a:miter lim="800000"/>
            <a:headEnd/>
            <a:tailEnd/>
          </a:ln>
        </p:spPr>
      </p:pic>
      <p:sp>
        <p:nvSpPr>
          <p:cNvPr id="17432" name="Text Box 24"/>
          <p:cNvSpPr txBox="1">
            <a:spLocks noChangeArrowheads="1"/>
          </p:cNvSpPr>
          <p:nvPr/>
        </p:nvSpPr>
        <p:spPr bwMode="auto">
          <a:xfrm>
            <a:off x="468313" y="995363"/>
            <a:ext cx="4535487" cy="366712"/>
          </a:xfrm>
          <a:prstGeom prst="rect">
            <a:avLst/>
          </a:prstGeom>
          <a:solidFill>
            <a:schemeClr val="bg1"/>
          </a:solidFill>
          <a:ln w="9525">
            <a:noFill/>
            <a:miter lim="800000"/>
            <a:headEnd/>
            <a:tailEnd/>
          </a:ln>
          <a:effectLst/>
        </p:spPr>
        <p:txBody>
          <a:bodyPr lIns="91432" tIns="45717" rIns="91432" bIns="45717">
            <a:spAutoFit/>
          </a:bodyPr>
          <a:lstStyle/>
          <a:p>
            <a:pPr defTabSz="915988" rtl="0">
              <a:spcBef>
                <a:spcPct val="50000"/>
              </a:spcBef>
            </a:pPr>
            <a:r>
              <a:rPr lang="en-US" b="1"/>
              <a:t>Mesic Mediterranean</a:t>
            </a:r>
            <a:r>
              <a:rPr lang="en-US" sz="1700" b="1"/>
              <a:t> - 780 mm – </a:t>
            </a:r>
            <a:r>
              <a:rPr lang="en-US" sz="1700" b="1">
                <a:solidFill>
                  <a:srgbClr val="0000FF"/>
                </a:solidFill>
              </a:rPr>
              <a:t>CV 22%</a:t>
            </a:r>
          </a:p>
        </p:txBody>
      </p:sp>
      <p:sp>
        <p:nvSpPr>
          <p:cNvPr id="17433" name="Text Box 25"/>
          <p:cNvSpPr txBox="1">
            <a:spLocks noChangeArrowheads="1"/>
          </p:cNvSpPr>
          <p:nvPr/>
        </p:nvSpPr>
        <p:spPr bwMode="auto">
          <a:xfrm>
            <a:off x="71438" y="2700338"/>
            <a:ext cx="3924300" cy="366712"/>
          </a:xfrm>
          <a:prstGeom prst="rect">
            <a:avLst/>
          </a:prstGeom>
          <a:solidFill>
            <a:schemeClr val="bg1"/>
          </a:solidFill>
          <a:ln w="9525">
            <a:noFill/>
            <a:miter lim="800000"/>
            <a:headEnd/>
            <a:tailEnd/>
          </a:ln>
          <a:effectLst/>
        </p:spPr>
        <p:txBody>
          <a:bodyPr lIns="91432" tIns="45717" rIns="91432" bIns="45717">
            <a:spAutoFit/>
          </a:bodyPr>
          <a:lstStyle/>
          <a:p>
            <a:pPr defTabSz="915988" rtl="0">
              <a:spcBef>
                <a:spcPct val="50000"/>
              </a:spcBef>
            </a:pPr>
            <a:r>
              <a:rPr lang="en-US" b="1"/>
              <a:t>Mediterranean </a:t>
            </a:r>
            <a:r>
              <a:rPr lang="en-US" sz="1700" b="1"/>
              <a:t>- 540 mm – </a:t>
            </a:r>
            <a:r>
              <a:rPr lang="en-US" sz="1700" b="1">
                <a:solidFill>
                  <a:srgbClr val="0000FF"/>
                </a:solidFill>
              </a:rPr>
              <a:t>CV 30%</a:t>
            </a:r>
          </a:p>
        </p:txBody>
      </p:sp>
      <p:sp>
        <p:nvSpPr>
          <p:cNvPr id="17434" name="Text Box 26"/>
          <p:cNvSpPr txBox="1">
            <a:spLocks noChangeArrowheads="1"/>
          </p:cNvSpPr>
          <p:nvPr/>
        </p:nvSpPr>
        <p:spPr bwMode="auto">
          <a:xfrm>
            <a:off x="755650" y="4459288"/>
            <a:ext cx="3455988" cy="366712"/>
          </a:xfrm>
          <a:prstGeom prst="rect">
            <a:avLst/>
          </a:prstGeom>
          <a:solidFill>
            <a:schemeClr val="bg1"/>
          </a:solidFill>
          <a:ln w="9525">
            <a:noFill/>
            <a:miter lim="800000"/>
            <a:headEnd/>
            <a:tailEnd/>
          </a:ln>
          <a:effectLst/>
        </p:spPr>
        <p:txBody>
          <a:bodyPr lIns="91432" tIns="45717" rIns="91432" bIns="45717">
            <a:spAutoFit/>
          </a:bodyPr>
          <a:lstStyle/>
          <a:p>
            <a:pPr defTabSz="915988" rtl="0">
              <a:spcBef>
                <a:spcPct val="50000"/>
              </a:spcBef>
            </a:pPr>
            <a:r>
              <a:rPr lang="en-US" b="1"/>
              <a:t>Semiarid </a:t>
            </a:r>
            <a:r>
              <a:rPr lang="en-US" sz="1700" b="1"/>
              <a:t>– 300 mm – </a:t>
            </a:r>
            <a:r>
              <a:rPr lang="en-US" sz="1700" b="1">
                <a:solidFill>
                  <a:srgbClr val="0000FF"/>
                </a:solidFill>
              </a:rPr>
              <a:t>CV 37%</a:t>
            </a:r>
          </a:p>
        </p:txBody>
      </p:sp>
      <p:sp>
        <p:nvSpPr>
          <p:cNvPr id="17435" name="Text Box 27"/>
          <p:cNvSpPr txBox="1">
            <a:spLocks noChangeArrowheads="1"/>
          </p:cNvSpPr>
          <p:nvPr/>
        </p:nvSpPr>
        <p:spPr bwMode="auto">
          <a:xfrm>
            <a:off x="3995738" y="4881563"/>
            <a:ext cx="2741612" cy="366712"/>
          </a:xfrm>
          <a:prstGeom prst="rect">
            <a:avLst/>
          </a:prstGeom>
          <a:noFill/>
          <a:ln w="9525">
            <a:noFill/>
            <a:miter lim="800000"/>
            <a:headEnd/>
            <a:tailEnd/>
          </a:ln>
          <a:effectLst/>
        </p:spPr>
        <p:txBody>
          <a:bodyPr lIns="91432" tIns="45717" rIns="91432" bIns="45717">
            <a:spAutoFit/>
          </a:bodyPr>
          <a:lstStyle/>
          <a:p>
            <a:pPr defTabSz="915988" rtl="0">
              <a:spcBef>
                <a:spcPct val="50000"/>
              </a:spcBef>
            </a:pPr>
            <a:r>
              <a:rPr lang="en-US" b="1"/>
              <a:t>Arid</a:t>
            </a:r>
            <a:r>
              <a:rPr lang="en-US" sz="1700" b="1"/>
              <a:t> – 90 mm – </a:t>
            </a:r>
            <a:r>
              <a:rPr lang="en-US" sz="1700" b="1">
                <a:solidFill>
                  <a:srgbClr val="0000FF"/>
                </a:solidFill>
              </a:rPr>
              <a:t>CV 51%</a:t>
            </a:r>
          </a:p>
        </p:txBody>
      </p:sp>
      <p:pic>
        <p:nvPicPr>
          <p:cNvPr id="17436" name="Picture 28" descr="DSCN2628"/>
          <p:cNvPicPr>
            <a:picLocks noChangeAspect="1" noChangeArrowheads="1"/>
          </p:cNvPicPr>
          <p:nvPr/>
        </p:nvPicPr>
        <p:blipFill>
          <a:blip r:embed="rId7" cstate="print"/>
          <a:srcRect/>
          <a:stretch>
            <a:fillRect/>
          </a:stretch>
        </p:blipFill>
        <p:spPr bwMode="auto">
          <a:xfrm>
            <a:off x="4270375" y="5218113"/>
            <a:ext cx="2424113" cy="1384300"/>
          </a:xfrm>
          <a:prstGeom prst="rect">
            <a:avLst/>
          </a:prstGeom>
          <a:noFill/>
          <a:ln w="28575">
            <a:noFill/>
            <a:miter lim="800000"/>
            <a:headEnd/>
            <a:tailEnd/>
          </a:ln>
        </p:spPr>
      </p:pic>
      <p:sp>
        <p:nvSpPr>
          <p:cNvPr id="17437" name="Rectangle 29"/>
          <p:cNvSpPr>
            <a:spLocks noChangeArrowheads="1"/>
          </p:cNvSpPr>
          <p:nvPr/>
        </p:nvSpPr>
        <p:spPr bwMode="auto">
          <a:xfrm>
            <a:off x="0" y="0"/>
            <a:ext cx="9144000" cy="838200"/>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r>
              <a:rPr lang="en-US" sz="2800" b="1">
                <a:solidFill>
                  <a:schemeClr val="bg1"/>
                </a:solidFill>
                <a:effectLst>
                  <a:outerShdw blurRad="38100" dist="38100" dir="2700000" algn="tl">
                    <a:srgbClr val="000000"/>
                  </a:outerShdw>
                </a:effectLst>
              </a:rPr>
              <a:t>Aridity gradient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1979613" y="1268413"/>
            <a:ext cx="5616575" cy="3744912"/>
          </a:xfrm>
          <a:prstGeom prst="rect">
            <a:avLst/>
          </a:prstGeom>
          <a:solidFill>
            <a:srgbClr val="FFFFFF"/>
          </a:solidFill>
          <a:ln w="9525" algn="ctr">
            <a:noFill/>
            <a:miter lim="800000"/>
            <a:headEnd/>
            <a:tailEnd/>
          </a:ln>
          <a:effectLst/>
        </p:spPr>
        <p:txBody>
          <a:bodyPr wrap="none" anchor="ctr"/>
          <a:lstStyle/>
          <a:p>
            <a:endParaRPr lang="he-IL"/>
          </a:p>
        </p:txBody>
      </p:sp>
      <p:sp>
        <p:nvSpPr>
          <p:cNvPr id="235523" name="Text Box 3"/>
          <p:cNvSpPr txBox="1">
            <a:spLocks noChangeArrowheads="1"/>
          </p:cNvSpPr>
          <p:nvPr/>
        </p:nvSpPr>
        <p:spPr bwMode="auto">
          <a:xfrm rot="16200000">
            <a:off x="321469" y="2731294"/>
            <a:ext cx="2068512" cy="336550"/>
          </a:xfrm>
          <a:prstGeom prst="rect">
            <a:avLst/>
          </a:prstGeom>
          <a:noFill/>
          <a:ln w="9525">
            <a:noFill/>
            <a:miter lim="800000"/>
            <a:headEnd/>
            <a:tailEnd/>
          </a:ln>
          <a:effectLst/>
        </p:spPr>
        <p:txBody>
          <a:bodyPr>
            <a:spAutoFit/>
          </a:bodyPr>
          <a:lstStyle/>
          <a:p>
            <a:pPr algn="ctr" rtl="0">
              <a:spcBef>
                <a:spcPct val="50000"/>
              </a:spcBef>
            </a:pPr>
            <a:r>
              <a:rPr lang="en-US" sz="1600"/>
              <a:t>Rainfall (mm)</a:t>
            </a:r>
          </a:p>
        </p:txBody>
      </p:sp>
      <p:sp>
        <p:nvSpPr>
          <p:cNvPr id="235524" name="Line 4"/>
          <p:cNvSpPr>
            <a:spLocks noChangeShapeType="1"/>
          </p:cNvSpPr>
          <p:nvPr/>
        </p:nvSpPr>
        <p:spPr bwMode="auto">
          <a:xfrm>
            <a:off x="1946275" y="1276350"/>
            <a:ext cx="1588" cy="3729038"/>
          </a:xfrm>
          <a:prstGeom prst="line">
            <a:avLst/>
          </a:prstGeom>
          <a:noFill/>
          <a:ln w="15875">
            <a:solidFill>
              <a:srgbClr val="000000"/>
            </a:solidFill>
            <a:round/>
            <a:headEnd/>
            <a:tailEnd/>
          </a:ln>
        </p:spPr>
        <p:txBody>
          <a:bodyPr/>
          <a:lstStyle/>
          <a:p>
            <a:endParaRPr lang="he-IL"/>
          </a:p>
        </p:txBody>
      </p:sp>
      <p:sp>
        <p:nvSpPr>
          <p:cNvPr id="235525" name="Line 5"/>
          <p:cNvSpPr>
            <a:spLocks noChangeShapeType="1"/>
          </p:cNvSpPr>
          <p:nvPr/>
        </p:nvSpPr>
        <p:spPr bwMode="auto">
          <a:xfrm>
            <a:off x="1909763" y="5005388"/>
            <a:ext cx="36512" cy="1587"/>
          </a:xfrm>
          <a:prstGeom prst="line">
            <a:avLst/>
          </a:prstGeom>
          <a:noFill/>
          <a:ln w="15875">
            <a:solidFill>
              <a:srgbClr val="000000"/>
            </a:solidFill>
            <a:round/>
            <a:headEnd/>
            <a:tailEnd/>
          </a:ln>
        </p:spPr>
        <p:txBody>
          <a:bodyPr/>
          <a:lstStyle/>
          <a:p>
            <a:endParaRPr lang="he-IL"/>
          </a:p>
        </p:txBody>
      </p:sp>
      <p:sp>
        <p:nvSpPr>
          <p:cNvPr id="235526" name="Line 6"/>
          <p:cNvSpPr>
            <a:spLocks noChangeShapeType="1"/>
          </p:cNvSpPr>
          <p:nvPr/>
        </p:nvSpPr>
        <p:spPr bwMode="auto">
          <a:xfrm>
            <a:off x="1909763" y="4538663"/>
            <a:ext cx="36512" cy="0"/>
          </a:xfrm>
          <a:prstGeom prst="line">
            <a:avLst/>
          </a:prstGeom>
          <a:noFill/>
          <a:ln w="15875">
            <a:solidFill>
              <a:srgbClr val="000000"/>
            </a:solidFill>
            <a:round/>
            <a:headEnd/>
            <a:tailEnd/>
          </a:ln>
        </p:spPr>
        <p:txBody>
          <a:bodyPr/>
          <a:lstStyle/>
          <a:p>
            <a:endParaRPr lang="he-IL"/>
          </a:p>
        </p:txBody>
      </p:sp>
      <p:sp>
        <p:nvSpPr>
          <p:cNvPr id="235527" name="Line 7"/>
          <p:cNvSpPr>
            <a:spLocks noChangeShapeType="1"/>
          </p:cNvSpPr>
          <p:nvPr/>
        </p:nvSpPr>
        <p:spPr bwMode="auto">
          <a:xfrm>
            <a:off x="1909763" y="4071938"/>
            <a:ext cx="36512" cy="1587"/>
          </a:xfrm>
          <a:prstGeom prst="line">
            <a:avLst/>
          </a:prstGeom>
          <a:noFill/>
          <a:ln w="15875">
            <a:solidFill>
              <a:srgbClr val="000000"/>
            </a:solidFill>
            <a:round/>
            <a:headEnd/>
            <a:tailEnd/>
          </a:ln>
        </p:spPr>
        <p:txBody>
          <a:bodyPr/>
          <a:lstStyle/>
          <a:p>
            <a:endParaRPr lang="he-IL"/>
          </a:p>
        </p:txBody>
      </p:sp>
      <p:sp>
        <p:nvSpPr>
          <p:cNvPr id="235528" name="Line 8"/>
          <p:cNvSpPr>
            <a:spLocks noChangeShapeType="1"/>
          </p:cNvSpPr>
          <p:nvPr/>
        </p:nvSpPr>
        <p:spPr bwMode="auto">
          <a:xfrm>
            <a:off x="1909763" y="3603625"/>
            <a:ext cx="36512" cy="1588"/>
          </a:xfrm>
          <a:prstGeom prst="line">
            <a:avLst/>
          </a:prstGeom>
          <a:noFill/>
          <a:ln w="15875">
            <a:solidFill>
              <a:srgbClr val="000000"/>
            </a:solidFill>
            <a:round/>
            <a:headEnd/>
            <a:tailEnd/>
          </a:ln>
        </p:spPr>
        <p:txBody>
          <a:bodyPr/>
          <a:lstStyle/>
          <a:p>
            <a:endParaRPr lang="he-IL"/>
          </a:p>
        </p:txBody>
      </p:sp>
      <p:sp>
        <p:nvSpPr>
          <p:cNvPr id="235529" name="Line 9"/>
          <p:cNvSpPr>
            <a:spLocks noChangeShapeType="1"/>
          </p:cNvSpPr>
          <p:nvPr/>
        </p:nvSpPr>
        <p:spPr bwMode="auto">
          <a:xfrm>
            <a:off x="1909763" y="3148013"/>
            <a:ext cx="36512" cy="0"/>
          </a:xfrm>
          <a:prstGeom prst="line">
            <a:avLst/>
          </a:prstGeom>
          <a:noFill/>
          <a:ln w="15875">
            <a:solidFill>
              <a:srgbClr val="000000"/>
            </a:solidFill>
            <a:round/>
            <a:headEnd/>
            <a:tailEnd/>
          </a:ln>
        </p:spPr>
        <p:txBody>
          <a:bodyPr/>
          <a:lstStyle/>
          <a:p>
            <a:endParaRPr lang="he-IL"/>
          </a:p>
        </p:txBody>
      </p:sp>
      <p:sp>
        <p:nvSpPr>
          <p:cNvPr id="235530" name="Line 10"/>
          <p:cNvSpPr>
            <a:spLocks noChangeShapeType="1"/>
          </p:cNvSpPr>
          <p:nvPr/>
        </p:nvSpPr>
        <p:spPr bwMode="auto">
          <a:xfrm>
            <a:off x="1909763" y="2676525"/>
            <a:ext cx="36512" cy="3175"/>
          </a:xfrm>
          <a:prstGeom prst="line">
            <a:avLst/>
          </a:prstGeom>
          <a:noFill/>
          <a:ln w="15875">
            <a:solidFill>
              <a:srgbClr val="000000"/>
            </a:solidFill>
            <a:round/>
            <a:headEnd/>
            <a:tailEnd/>
          </a:ln>
        </p:spPr>
        <p:txBody>
          <a:bodyPr/>
          <a:lstStyle/>
          <a:p>
            <a:endParaRPr lang="he-IL"/>
          </a:p>
        </p:txBody>
      </p:sp>
      <p:sp>
        <p:nvSpPr>
          <p:cNvPr id="235531" name="Line 11"/>
          <p:cNvSpPr>
            <a:spLocks noChangeShapeType="1"/>
          </p:cNvSpPr>
          <p:nvPr/>
        </p:nvSpPr>
        <p:spPr bwMode="auto">
          <a:xfrm>
            <a:off x="1909763" y="2211388"/>
            <a:ext cx="36512" cy="3175"/>
          </a:xfrm>
          <a:prstGeom prst="line">
            <a:avLst/>
          </a:prstGeom>
          <a:noFill/>
          <a:ln w="15875">
            <a:solidFill>
              <a:srgbClr val="000000"/>
            </a:solidFill>
            <a:round/>
            <a:headEnd/>
            <a:tailEnd/>
          </a:ln>
        </p:spPr>
        <p:txBody>
          <a:bodyPr/>
          <a:lstStyle/>
          <a:p>
            <a:endParaRPr lang="he-IL"/>
          </a:p>
        </p:txBody>
      </p:sp>
      <p:sp>
        <p:nvSpPr>
          <p:cNvPr id="235532" name="Line 12"/>
          <p:cNvSpPr>
            <a:spLocks noChangeShapeType="1"/>
          </p:cNvSpPr>
          <p:nvPr/>
        </p:nvSpPr>
        <p:spPr bwMode="auto">
          <a:xfrm>
            <a:off x="1909763" y="1744663"/>
            <a:ext cx="36512" cy="0"/>
          </a:xfrm>
          <a:prstGeom prst="line">
            <a:avLst/>
          </a:prstGeom>
          <a:noFill/>
          <a:ln w="15875">
            <a:solidFill>
              <a:srgbClr val="000000"/>
            </a:solidFill>
            <a:round/>
            <a:headEnd/>
            <a:tailEnd/>
          </a:ln>
        </p:spPr>
        <p:txBody>
          <a:bodyPr/>
          <a:lstStyle/>
          <a:p>
            <a:endParaRPr lang="he-IL"/>
          </a:p>
        </p:txBody>
      </p:sp>
      <p:sp>
        <p:nvSpPr>
          <p:cNvPr id="235533" name="Line 13"/>
          <p:cNvSpPr>
            <a:spLocks noChangeShapeType="1"/>
          </p:cNvSpPr>
          <p:nvPr/>
        </p:nvSpPr>
        <p:spPr bwMode="auto">
          <a:xfrm>
            <a:off x="1909763" y="1276350"/>
            <a:ext cx="36512" cy="1588"/>
          </a:xfrm>
          <a:prstGeom prst="line">
            <a:avLst/>
          </a:prstGeom>
          <a:noFill/>
          <a:ln w="15875">
            <a:solidFill>
              <a:srgbClr val="000000"/>
            </a:solidFill>
            <a:round/>
            <a:headEnd/>
            <a:tailEnd/>
          </a:ln>
        </p:spPr>
        <p:txBody>
          <a:bodyPr/>
          <a:lstStyle/>
          <a:p>
            <a:endParaRPr lang="he-IL"/>
          </a:p>
        </p:txBody>
      </p:sp>
      <p:sp>
        <p:nvSpPr>
          <p:cNvPr id="235534" name="Line 14"/>
          <p:cNvSpPr>
            <a:spLocks noChangeShapeType="1"/>
          </p:cNvSpPr>
          <p:nvPr/>
        </p:nvSpPr>
        <p:spPr bwMode="auto">
          <a:xfrm>
            <a:off x="1946275" y="5005388"/>
            <a:ext cx="5657850" cy="1587"/>
          </a:xfrm>
          <a:prstGeom prst="line">
            <a:avLst/>
          </a:prstGeom>
          <a:noFill/>
          <a:ln w="15875">
            <a:solidFill>
              <a:srgbClr val="000000"/>
            </a:solidFill>
            <a:round/>
            <a:headEnd/>
            <a:tailEnd/>
          </a:ln>
        </p:spPr>
        <p:txBody>
          <a:bodyPr/>
          <a:lstStyle/>
          <a:p>
            <a:endParaRPr lang="he-IL"/>
          </a:p>
        </p:txBody>
      </p:sp>
      <p:sp>
        <p:nvSpPr>
          <p:cNvPr id="235535" name="Line 15"/>
          <p:cNvSpPr>
            <a:spLocks noChangeShapeType="1"/>
          </p:cNvSpPr>
          <p:nvPr/>
        </p:nvSpPr>
        <p:spPr bwMode="auto">
          <a:xfrm flipV="1">
            <a:off x="2422525" y="5005388"/>
            <a:ext cx="1588" cy="28575"/>
          </a:xfrm>
          <a:prstGeom prst="line">
            <a:avLst/>
          </a:prstGeom>
          <a:noFill/>
          <a:ln w="15875">
            <a:solidFill>
              <a:srgbClr val="000000"/>
            </a:solidFill>
            <a:round/>
            <a:headEnd/>
            <a:tailEnd/>
          </a:ln>
        </p:spPr>
        <p:txBody>
          <a:bodyPr/>
          <a:lstStyle/>
          <a:p>
            <a:endParaRPr lang="he-IL"/>
          </a:p>
        </p:txBody>
      </p:sp>
      <p:sp>
        <p:nvSpPr>
          <p:cNvPr id="235536" name="Line 16"/>
          <p:cNvSpPr>
            <a:spLocks noChangeShapeType="1"/>
          </p:cNvSpPr>
          <p:nvPr/>
        </p:nvSpPr>
        <p:spPr bwMode="auto">
          <a:xfrm flipV="1">
            <a:off x="3367088" y="5005388"/>
            <a:ext cx="1587" cy="28575"/>
          </a:xfrm>
          <a:prstGeom prst="line">
            <a:avLst/>
          </a:prstGeom>
          <a:noFill/>
          <a:ln w="15875">
            <a:solidFill>
              <a:srgbClr val="000000"/>
            </a:solidFill>
            <a:round/>
            <a:headEnd/>
            <a:tailEnd/>
          </a:ln>
        </p:spPr>
        <p:txBody>
          <a:bodyPr/>
          <a:lstStyle/>
          <a:p>
            <a:endParaRPr lang="he-IL"/>
          </a:p>
        </p:txBody>
      </p:sp>
      <p:sp>
        <p:nvSpPr>
          <p:cNvPr id="235537" name="Line 17"/>
          <p:cNvSpPr>
            <a:spLocks noChangeShapeType="1"/>
          </p:cNvSpPr>
          <p:nvPr/>
        </p:nvSpPr>
        <p:spPr bwMode="auto">
          <a:xfrm flipV="1">
            <a:off x="4284663" y="5005388"/>
            <a:ext cx="1587" cy="28575"/>
          </a:xfrm>
          <a:prstGeom prst="line">
            <a:avLst/>
          </a:prstGeom>
          <a:noFill/>
          <a:ln w="15875">
            <a:solidFill>
              <a:srgbClr val="000000"/>
            </a:solidFill>
            <a:round/>
            <a:headEnd/>
            <a:tailEnd/>
          </a:ln>
        </p:spPr>
        <p:txBody>
          <a:bodyPr/>
          <a:lstStyle/>
          <a:p>
            <a:endParaRPr lang="he-IL"/>
          </a:p>
        </p:txBody>
      </p:sp>
      <p:sp>
        <p:nvSpPr>
          <p:cNvPr id="235538" name="Line 18"/>
          <p:cNvSpPr>
            <a:spLocks noChangeShapeType="1"/>
          </p:cNvSpPr>
          <p:nvPr/>
        </p:nvSpPr>
        <p:spPr bwMode="auto">
          <a:xfrm flipV="1">
            <a:off x="5219700" y="5005388"/>
            <a:ext cx="1588" cy="28575"/>
          </a:xfrm>
          <a:prstGeom prst="line">
            <a:avLst/>
          </a:prstGeom>
          <a:noFill/>
          <a:ln w="15875">
            <a:solidFill>
              <a:srgbClr val="000000"/>
            </a:solidFill>
            <a:round/>
            <a:headEnd/>
            <a:tailEnd/>
          </a:ln>
        </p:spPr>
        <p:txBody>
          <a:bodyPr/>
          <a:lstStyle/>
          <a:p>
            <a:endParaRPr lang="he-IL"/>
          </a:p>
        </p:txBody>
      </p:sp>
      <p:sp>
        <p:nvSpPr>
          <p:cNvPr id="235539" name="Line 19"/>
          <p:cNvSpPr>
            <a:spLocks noChangeShapeType="1"/>
          </p:cNvSpPr>
          <p:nvPr/>
        </p:nvSpPr>
        <p:spPr bwMode="auto">
          <a:xfrm flipV="1">
            <a:off x="6164263" y="5005388"/>
            <a:ext cx="1587" cy="28575"/>
          </a:xfrm>
          <a:prstGeom prst="line">
            <a:avLst/>
          </a:prstGeom>
          <a:noFill/>
          <a:ln w="15875">
            <a:solidFill>
              <a:srgbClr val="000000"/>
            </a:solidFill>
            <a:round/>
            <a:headEnd/>
            <a:tailEnd/>
          </a:ln>
        </p:spPr>
        <p:txBody>
          <a:bodyPr/>
          <a:lstStyle/>
          <a:p>
            <a:endParaRPr lang="he-IL"/>
          </a:p>
        </p:txBody>
      </p:sp>
      <p:sp>
        <p:nvSpPr>
          <p:cNvPr id="235540" name="Line 20"/>
          <p:cNvSpPr>
            <a:spLocks noChangeShapeType="1"/>
          </p:cNvSpPr>
          <p:nvPr/>
        </p:nvSpPr>
        <p:spPr bwMode="auto">
          <a:xfrm flipV="1">
            <a:off x="7126288" y="5005388"/>
            <a:ext cx="1587" cy="28575"/>
          </a:xfrm>
          <a:prstGeom prst="line">
            <a:avLst/>
          </a:prstGeom>
          <a:noFill/>
          <a:ln w="15875">
            <a:solidFill>
              <a:srgbClr val="000000"/>
            </a:solidFill>
            <a:round/>
            <a:headEnd/>
            <a:tailEnd/>
          </a:ln>
        </p:spPr>
        <p:txBody>
          <a:bodyPr/>
          <a:lstStyle/>
          <a:p>
            <a:endParaRPr lang="he-IL"/>
          </a:p>
        </p:txBody>
      </p:sp>
      <p:sp>
        <p:nvSpPr>
          <p:cNvPr id="235541" name="Line 21"/>
          <p:cNvSpPr>
            <a:spLocks noChangeShapeType="1"/>
          </p:cNvSpPr>
          <p:nvPr/>
        </p:nvSpPr>
        <p:spPr bwMode="auto">
          <a:xfrm flipV="1">
            <a:off x="1946275" y="5005388"/>
            <a:ext cx="1588" cy="36512"/>
          </a:xfrm>
          <a:prstGeom prst="line">
            <a:avLst/>
          </a:prstGeom>
          <a:noFill/>
          <a:ln w="15875">
            <a:solidFill>
              <a:srgbClr val="000000"/>
            </a:solidFill>
            <a:round/>
            <a:headEnd/>
            <a:tailEnd/>
          </a:ln>
        </p:spPr>
        <p:txBody>
          <a:bodyPr/>
          <a:lstStyle/>
          <a:p>
            <a:endParaRPr lang="he-IL"/>
          </a:p>
        </p:txBody>
      </p:sp>
      <p:sp>
        <p:nvSpPr>
          <p:cNvPr id="235542" name="Line 22"/>
          <p:cNvSpPr>
            <a:spLocks noChangeShapeType="1"/>
          </p:cNvSpPr>
          <p:nvPr/>
        </p:nvSpPr>
        <p:spPr bwMode="auto">
          <a:xfrm flipV="1">
            <a:off x="2890838" y="5005388"/>
            <a:ext cx="1587" cy="36512"/>
          </a:xfrm>
          <a:prstGeom prst="line">
            <a:avLst/>
          </a:prstGeom>
          <a:noFill/>
          <a:ln w="15875">
            <a:solidFill>
              <a:srgbClr val="000000"/>
            </a:solidFill>
            <a:round/>
            <a:headEnd/>
            <a:tailEnd/>
          </a:ln>
        </p:spPr>
        <p:txBody>
          <a:bodyPr/>
          <a:lstStyle/>
          <a:p>
            <a:endParaRPr lang="he-IL"/>
          </a:p>
        </p:txBody>
      </p:sp>
      <p:sp>
        <p:nvSpPr>
          <p:cNvPr id="235543" name="Line 23"/>
          <p:cNvSpPr>
            <a:spLocks noChangeShapeType="1"/>
          </p:cNvSpPr>
          <p:nvPr/>
        </p:nvSpPr>
        <p:spPr bwMode="auto">
          <a:xfrm flipV="1">
            <a:off x="3843338" y="5005388"/>
            <a:ext cx="1587" cy="36512"/>
          </a:xfrm>
          <a:prstGeom prst="line">
            <a:avLst/>
          </a:prstGeom>
          <a:noFill/>
          <a:ln w="15875">
            <a:solidFill>
              <a:srgbClr val="000000"/>
            </a:solidFill>
            <a:round/>
            <a:headEnd/>
            <a:tailEnd/>
          </a:ln>
        </p:spPr>
        <p:txBody>
          <a:bodyPr/>
          <a:lstStyle/>
          <a:p>
            <a:endParaRPr lang="he-IL"/>
          </a:p>
        </p:txBody>
      </p:sp>
      <p:sp>
        <p:nvSpPr>
          <p:cNvPr id="235544" name="Line 24"/>
          <p:cNvSpPr>
            <a:spLocks noChangeShapeType="1"/>
          </p:cNvSpPr>
          <p:nvPr/>
        </p:nvSpPr>
        <p:spPr bwMode="auto">
          <a:xfrm flipV="1">
            <a:off x="4760913" y="5005388"/>
            <a:ext cx="1587" cy="36512"/>
          </a:xfrm>
          <a:prstGeom prst="line">
            <a:avLst/>
          </a:prstGeom>
          <a:noFill/>
          <a:ln w="15875">
            <a:solidFill>
              <a:srgbClr val="000000"/>
            </a:solidFill>
            <a:round/>
            <a:headEnd/>
            <a:tailEnd/>
          </a:ln>
        </p:spPr>
        <p:txBody>
          <a:bodyPr/>
          <a:lstStyle/>
          <a:p>
            <a:endParaRPr lang="he-IL"/>
          </a:p>
        </p:txBody>
      </p:sp>
      <p:sp>
        <p:nvSpPr>
          <p:cNvPr id="235545" name="Line 25"/>
          <p:cNvSpPr>
            <a:spLocks noChangeShapeType="1"/>
          </p:cNvSpPr>
          <p:nvPr/>
        </p:nvSpPr>
        <p:spPr bwMode="auto">
          <a:xfrm flipV="1">
            <a:off x="5705475" y="5005388"/>
            <a:ext cx="1588" cy="36512"/>
          </a:xfrm>
          <a:prstGeom prst="line">
            <a:avLst/>
          </a:prstGeom>
          <a:noFill/>
          <a:ln w="15875">
            <a:solidFill>
              <a:srgbClr val="000000"/>
            </a:solidFill>
            <a:round/>
            <a:headEnd/>
            <a:tailEnd/>
          </a:ln>
        </p:spPr>
        <p:txBody>
          <a:bodyPr/>
          <a:lstStyle/>
          <a:p>
            <a:endParaRPr lang="he-IL"/>
          </a:p>
        </p:txBody>
      </p:sp>
      <p:sp>
        <p:nvSpPr>
          <p:cNvPr id="235546" name="Line 26"/>
          <p:cNvSpPr>
            <a:spLocks noChangeShapeType="1"/>
          </p:cNvSpPr>
          <p:nvPr/>
        </p:nvSpPr>
        <p:spPr bwMode="auto">
          <a:xfrm flipV="1">
            <a:off x="6640513" y="5005388"/>
            <a:ext cx="1587" cy="36512"/>
          </a:xfrm>
          <a:prstGeom prst="line">
            <a:avLst/>
          </a:prstGeom>
          <a:noFill/>
          <a:ln w="15875">
            <a:solidFill>
              <a:srgbClr val="000000"/>
            </a:solidFill>
            <a:round/>
            <a:headEnd/>
            <a:tailEnd/>
          </a:ln>
        </p:spPr>
        <p:txBody>
          <a:bodyPr/>
          <a:lstStyle/>
          <a:p>
            <a:endParaRPr lang="he-IL"/>
          </a:p>
        </p:txBody>
      </p:sp>
      <p:sp>
        <p:nvSpPr>
          <p:cNvPr id="235547" name="Line 27"/>
          <p:cNvSpPr>
            <a:spLocks noChangeShapeType="1"/>
          </p:cNvSpPr>
          <p:nvPr/>
        </p:nvSpPr>
        <p:spPr bwMode="auto">
          <a:xfrm flipV="1">
            <a:off x="7585075" y="5005388"/>
            <a:ext cx="1588" cy="36512"/>
          </a:xfrm>
          <a:prstGeom prst="line">
            <a:avLst/>
          </a:prstGeom>
          <a:noFill/>
          <a:ln w="15875">
            <a:solidFill>
              <a:srgbClr val="000000"/>
            </a:solidFill>
            <a:round/>
            <a:headEnd/>
            <a:tailEnd/>
          </a:ln>
        </p:spPr>
        <p:txBody>
          <a:bodyPr/>
          <a:lstStyle/>
          <a:p>
            <a:endParaRPr lang="he-IL"/>
          </a:p>
        </p:txBody>
      </p:sp>
      <p:sp>
        <p:nvSpPr>
          <p:cNvPr id="235548" name="Freeform 28"/>
          <p:cNvSpPr>
            <a:spLocks/>
          </p:cNvSpPr>
          <p:nvPr/>
        </p:nvSpPr>
        <p:spPr bwMode="auto">
          <a:xfrm>
            <a:off x="1973263" y="2165350"/>
            <a:ext cx="5602287" cy="2840038"/>
          </a:xfrm>
          <a:custGeom>
            <a:avLst/>
            <a:gdLst/>
            <a:ahLst/>
            <a:cxnLst>
              <a:cxn ang="0">
                <a:pos x="8" y="310"/>
              </a:cxn>
              <a:cxn ang="0">
                <a:pos x="18" y="310"/>
              </a:cxn>
              <a:cxn ang="0">
                <a:pos x="28" y="307"/>
              </a:cxn>
              <a:cxn ang="0">
                <a:pos x="38" y="307"/>
              </a:cxn>
              <a:cxn ang="0">
                <a:pos x="48" y="294"/>
              </a:cxn>
              <a:cxn ang="0">
                <a:pos x="59" y="282"/>
              </a:cxn>
              <a:cxn ang="0">
                <a:pos x="69" y="276"/>
              </a:cxn>
              <a:cxn ang="0">
                <a:pos x="79" y="265"/>
              </a:cxn>
              <a:cxn ang="0">
                <a:pos x="89" y="265"/>
              </a:cxn>
              <a:cxn ang="0">
                <a:pos x="99" y="265"/>
              </a:cxn>
              <a:cxn ang="0">
                <a:pos x="109" y="265"/>
              </a:cxn>
              <a:cxn ang="0">
                <a:pos x="119" y="265"/>
              </a:cxn>
              <a:cxn ang="0">
                <a:pos x="129" y="265"/>
              </a:cxn>
              <a:cxn ang="0">
                <a:pos x="139" y="260"/>
              </a:cxn>
              <a:cxn ang="0">
                <a:pos x="150" y="201"/>
              </a:cxn>
              <a:cxn ang="0">
                <a:pos x="160" y="183"/>
              </a:cxn>
              <a:cxn ang="0">
                <a:pos x="170" y="151"/>
              </a:cxn>
              <a:cxn ang="0">
                <a:pos x="180" y="151"/>
              </a:cxn>
              <a:cxn ang="0">
                <a:pos x="190" y="128"/>
              </a:cxn>
              <a:cxn ang="0">
                <a:pos x="200" y="126"/>
              </a:cxn>
              <a:cxn ang="0">
                <a:pos x="210" y="95"/>
              </a:cxn>
              <a:cxn ang="0">
                <a:pos x="220" y="79"/>
              </a:cxn>
              <a:cxn ang="0">
                <a:pos x="230" y="73"/>
              </a:cxn>
              <a:cxn ang="0">
                <a:pos x="241" y="73"/>
              </a:cxn>
              <a:cxn ang="0">
                <a:pos x="251" y="59"/>
              </a:cxn>
              <a:cxn ang="0">
                <a:pos x="261" y="59"/>
              </a:cxn>
              <a:cxn ang="0">
                <a:pos x="271" y="59"/>
              </a:cxn>
              <a:cxn ang="0">
                <a:pos x="281" y="22"/>
              </a:cxn>
              <a:cxn ang="0">
                <a:pos x="291" y="21"/>
              </a:cxn>
              <a:cxn ang="0">
                <a:pos x="301" y="20"/>
              </a:cxn>
              <a:cxn ang="0">
                <a:pos x="311" y="15"/>
              </a:cxn>
              <a:cxn ang="0">
                <a:pos x="322" y="14"/>
              </a:cxn>
              <a:cxn ang="0">
                <a:pos x="332" y="13"/>
              </a:cxn>
              <a:cxn ang="0">
                <a:pos x="342" y="13"/>
              </a:cxn>
              <a:cxn ang="0">
                <a:pos x="352" y="13"/>
              </a:cxn>
              <a:cxn ang="0">
                <a:pos x="362" y="13"/>
              </a:cxn>
              <a:cxn ang="0">
                <a:pos x="372" y="12"/>
              </a:cxn>
              <a:cxn ang="0">
                <a:pos x="382" y="0"/>
              </a:cxn>
              <a:cxn ang="0">
                <a:pos x="392" y="0"/>
              </a:cxn>
              <a:cxn ang="0">
                <a:pos x="402" y="0"/>
              </a:cxn>
              <a:cxn ang="0">
                <a:pos x="413" y="0"/>
              </a:cxn>
              <a:cxn ang="0">
                <a:pos x="423" y="0"/>
              </a:cxn>
              <a:cxn ang="0">
                <a:pos x="433" y="0"/>
              </a:cxn>
              <a:cxn ang="0">
                <a:pos x="443" y="0"/>
              </a:cxn>
              <a:cxn ang="0">
                <a:pos x="453" y="0"/>
              </a:cxn>
              <a:cxn ang="0">
                <a:pos x="463" y="0"/>
              </a:cxn>
              <a:cxn ang="0">
                <a:pos x="473" y="0"/>
              </a:cxn>
              <a:cxn ang="0">
                <a:pos x="483" y="0"/>
              </a:cxn>
              <a:cxn ang="0">
                <a:pos x="493" y="0"/>
              </a:cxn>
              <a:cxn ang="0">
                <a:pos x="504" y="0"/>
              </a:cxn>
              <a:cxn ang="0">
                <a:pos x="514" y="0"/>
              </a:cxn>
              <a:cxn ang="0">
                <a:pos x="524" y="0"/>
              </a:cxn>
              <a:cxn ang="0">
                <a:pos x="534" y="0"/>
              </a:cxn>
              <a:cxn ang="0">
                <a:pos x="544" y="0"/>
              </a:cxn>
              <a:cxn ang="0">
                <a:pos x="554" y="0"/>
              </a:cxn>
              <a:cxn ang="0">
                <a:pos x="564" y="0"/>
              </a:cxn>
              <a:cxn ang="0">
                <a:pos x="574" y="0"/>
              </a:cxn>
              <a:cxn ang="0">
                <a:pos x="584" y="0"/>
              </a:cxn>
              <a:cxn ang="0">
                <a:pos x="595" y="0"/>
              </a:cxn>
              <a:cxn ang="0">
                <a:pos x="605" y="0"/>
              </a:cxn>
            </a:cxnLst>
            <a:rect l="0" t="0" r="r" b="b"/>
            <a:pathLst>
              <a:path w="611" h="310">
                <a:moveTo>
                  <a:pt x="0" y="310"/>
                </a:moveTo>
                <a:lnTo>
                  <a:pt x="1" y="310"/>
                </a:lnTo>
                <a:lnTo>
                  <a:pt x="3" y="310"/>
                </a:lnTo>
                <a:lnTo>
                  <a:pt x="5" y="310"/>
                </a:lnTo>
                <a:lnTo>
                  <a:pt x="6" y="310"/>
                </a:lnTo>
                <a:lnTo>
                  <a:pt x="8" y="310"/>
                </a:lnTo>
                <a:lnTo>
                  <a:pt x="10" y="310"/>
                </a:lnTo>
                <a:lnTo>
                  <a:pt x="11" y="310"/>
                </a:lnTo>
                <a:lnTo>
                  <a:pt x="13" y="310"/>
                </a:lnTo>
                <a:lnTo>
                  <a:pt x="15" y="310"/>
                </a:lnTo>
                <a:lnTo>
                  <a:pt x="16" y="310"/>
                </a:lnTo>
                <a:lnTo>
                  <a:pt x="18" y="310"/>
                </a:lnTo>
                <a:lnTo>
                  <a:pt x="20" y="310"/>
                </a:lnTo>
                <a:lnTo>
                  <a:pt x="21" y="307"/>
                </a:lnTo>
                <a:lnTo>
                  <a:pt x="23" y="307"/>
                </a:lnTo>
                <a:lnTo>
                  <a:pt x="25" y="307"/>
                </a:lnTo>
                <a:lnTo>
                  <a:pt x="27" y="307"/>
                </a:lnTo>
                <a:lnTo>
                  <a:pt x="28" y="307"/>
                </a:lnTo>
                <a:lnTo>
                  <a:pt x="30" y="307"/>
                </a:lnTo>
                <a:lnTo>
                  <a:pt x="32" y="307"/>
                </a:lnTo>
                <a:lnTo>
                  <a:pt x="33" y="307"/>
                </a:lnTo>
                <a:lnTo>
                  <a:pt x="35" y="307"/>
                </a:lnTo>
                <a:lnTo>
                  <a:pt x="37" y="307"/>
                </a:lnTo>
                <a:lnTo>
                  <a:pt x="38" y="307"/>
                </a:lnTo>
                <a:lnTo>
                  <a:pt x="40" y="307"/>
                </a:lnTo>
                <a:lnTo>
                  <a:pt x="42" y="302"/>
                </a:lnTo>
                <a:lnTo>
                  <a:pt x="43" y="297"/>
                </a:lnTo>
                <a:lnTo>
                  <a:pt x="45" y="294"/>
                </a:lnTo>
                <a:lnTo>
                  <a:pt x="47" y="294"/>
                </a:lnTo>
                <a:lnTo>
                  <a:pt x="48" y="294"/>
                </a:lnTo>
                <a:lnTo>
                  <a:pt x="50" y="294"/>
                </a:lnTo>
                <a:lnTo>
                  <a:pt x="52" y="294"/>
                </a:lnTo>
                <a:lnTo>
                  <a:pt x="53" y="294"/>
                </a:lnTo>
                <a:lnTo>
                  <a:pt x="55" y="285"/>
                </a:lnTo>
                <a:lnTo>
                  <a:pt x="57" y="282"/>
                </a:lnTo>
                <a:lnTo>
                  <a:pt x="59" y="282"/>
                </a:lnTo>
                <a:lnTo>
                  <a:pt x="60" y="276"/>
                </a:lnTo>
                <a:lnTo>
                  <a:pt x="62" y="276"/>
                </a:lnTo>
                <a:lnTo>
                  <a:pt x="64" y="276"/>
                </a:lnTo>
                <a:lnTo>
                  <a:pt x="65" y="276"/>
                </a:lnTo>
                <a:lnTo>
                  <a:pt x="67" y="276"/>
                </a:lnTo>
                <a:lnTo>
                  <a:pt x="69" y="276"/>
                </a:lnTo>
                <a:lnTo>
                  <a:pt x="70" y="276"/>
                </a:lnTo>
                <a:lnTo>
                  <a:pt x="72" y="269"/>
                </a:lnTo>
                <a:lnTo>
                  <a:pt x="74" y="265"/>
                </a:lnTo>
                <a:lnTo>
                  <a:pt x="75" y="265"/>
                </a:lnTo>
                <a:lnTo>
                  <a:pt x="77" y="265"/>
                </a:lnTo>
                <a:lnTo>
                  <a:pt x="79" y="265"/>
                </a:lnTo>
                <a:lnTo>
                  <a:pt x="80" y="265"/>
                </a:lnTo>
                <a:lnTo>
                  <a:pt x="82" y="265"/>
                </a:lnTo>
                <a:lnTo>
                  <a:pt x="84" y="265"/>
                </a:lnTo>
                <a:lnTo>
                  <a:pt x="86" y="265"/>
                </a:lnTo>
                <a:lnTo>
                  <a:pt x="87" y="265"/>
                </a:lnTo>
                <a:lnTo>
                  <a:pt x="89" y="265"/>
                </a:lnTo>
                <a:lnTo>
                  <a:pt x="91" y="265"/>
                </a:lnTo>
                <a:lnTo>
                  <a:pt x="92" y="265"/>
                </a:lnTo>
                <a:lnTo>
                  <a:pt x="94" y="265"/>
                </a:lnTo>
                <a:lnTo>
                  <a:pt x="96" y="265"/>
                </a:lnTo>
                <a:lnTo>
                  <a:pt x="97" y="265"/>
                </a:lnTo>
                <a:lnTo>
                  <a:pt x="99" y="265"/>
                </a:lnTo>
                <a:lnTo>
                  <a:pt x="101" y="265"/>
                </a:lnTo>
                <a:lnTo>
                  <a:pt x="102" y="265"/>
                </a:lnTo>
                <a:lnTo>
                  <a:pt x="104" y="265"/>
                </a:lnTo>
                <a:lnTo>
                  <a:pt x="106" y="265"/>
                </a:lnTo>
                <a:lnTo>
                  <a:pt x="107" y="265"/>
                </a:lnTo>
                <a:lnTo>
                  <a:pt x="109" y="265"/>
                </a:lnTo>
                <a:lnTo>
                  <a:pt x="111" y="265"/>
                </a:lnTo>
                <a:lnTo>
                  <a:pt x="112" y="265"/>
                </a:lnTo>
                <a:lnTo>
                  <a:pt x="114" y="265"/>
                </a:lnTo>
                <a:lnTo>
                  <a:pt x="116" y="265"/>
                </a:lnTo>
                <a:lnTo>
                  <a:pt x="118" y="265"/>
                </a:lnTo>
                <a:lnTo>
                  <a:pt x="119" y="265"/>
                </a:lnTo>
                <a:lnTo>
                  <a:pt x="121" y="265"/>
                </a:lnTo>
                <a:lnTo>
                  <a:pt x="123" y="265"/>
                </a:lnTo>
                <a:lnTo>
                  <a:pt x="124" y="265"/>
                </a:lnTo>
                <a:lnTo>
                  <a:pt x="126" y="265"/>
                </a:lnTo>
                <a:lnTo>
                  <a:pt x="128" y="265"/>
                </a:lnTo>
                <a:lnTo>
                  <a:pt x="129" y="265"/>
                </a:lnTo>
                <a:lnTo>
                  <a:pt x="131" y="265"/>
                </a:lnTo>
                <a:lnTo>
                  <a:pt x="133" y="265"/>
                </a:lnTo>
                <a:lnTo>
                  <a:pt x="134" y="265"/>
                </a:lnTo>
                <a:lnTo>
                  <a:pt x="136" y="265"/>
                </a:lnTo>
                <a:lnTo>
                  <a:pt x="138" y="260"/>
                </a:lnTo>
                <a:lnTo>
                  <a:pt x="139" y="260"/>
                </a:lnTo>
                <a:lnTo>
                  <a:pt x="141" y="260"/>
                </a:lnTo>
                <a:lnTo>
                  <a:pt x="143" y="219"/>
                </a:lnTo>
                <a:lnTo>
                  <a:pt x="145" y="201"/>
                </a:lnTo>
                <a:lnTo>
                  <a:pt x="146" y="201"/>
                </a:lnTo>
                <a:lnTo>
                  <a:pt x="148" y="201"/>
                </a:lnTo>
                <a:lnTo>
                  <a:pt x="150" y="201"/>
                </a:lnTo>
                <a:lnTo>
                  <a:pt x="151" y="196"/>
                </a:lnTo>
                <a:lnTo>
                  <a:pt x="153" y="196"/>
                </a:lnTo>
                <a:lnTo>
                  <a:pt x="155" y="196"/>
                </a:lnTo>
                <a:lnTo>
                  <a:pt x="156" y="196"/>
                </a:lnTo>
                <a:lnTo>
                  <a:pt x="158" y="196"/>
                </a:lnTo>
                <a:lnTo>
                  <a:pt x="160" y="183"/>
                </a:lnTo>
                <a:lnTo>
                  <a:pt x="161" y="158"/>
                </a:lnTo>
                <a:lnTo>
                  <a:pt x="163" y="151"/>
                </a:lnTo>
                <a:lnTo>
                  <a:pt x="165" y="151"/>
                </a:lnTo>
                <a:lnTo>
                  <a:pt x="166" y="151"/>
                </a:lnTo>
                <a:lnTo>
                  <a:pt x="168" y="151"/>
                </a:lnTo>
                <a:lnTo>
                  <a:pt x="170" y="151"/>
                </a:lnTo>
                <a:lnTo>
                  <a:pt x="171" y="151"/>
                </a:lnTo>
                <a:lnTo>
                  <a:pt x="173" y="151"/>
                </a:lnTo>
                <a:lnTo>
                  <a:pt x="175" y="151"/>
                </a:lnTo>
                <a:lnTo>
                  <a:pt x="177" y="151"/>
                </a:lnTo>
                <a:lnTo>
                  <a:pt x="178" y="151"/>
                </a:lnTo>
                <a:lnTo>
                  <a:pt x="180" y="151"/>
                </a:lnTo>
                <a:lnTo>
                  <a:pt x="182" y="151"/>
                </a:lnTo>
                <a:lnTo>
                  <a:pt x="183" y="151"/>
                </a:lnTo>
                <a:lnTo>
                  <a:pt x="185" y="132"/>
                </a:lnTo>
                <a:lnTo>
                  <a:pt x="187" y="128"/>
                </a:lnTo>
                <a:lnTo>
                  <a:pt x="188" y="128"/>
                </a:lnTo>
                <a:lnTo>
                  <a:pt x="190" y="128"/>
                </a:lnTo>
                <a:lnTo>
                  <a:pt x="192" y="128"/>
                </a:lnTo>
                <a:lnTo>
                  <a:pt x="193" y="128"/>
                </a:lnTo>
                <a:lnTo>
                  <a:pt x="195" y="128"/>
                </a:lnTo>
                <a:lnTo>
                  <a:pt x="197" y="128"/>
                </a:lnTo>
                <a:lnTo>
                  <a:pt x="198" y="127"/>
                </a:lnTo>
                <a:lnTo>
                  <a:pt x="200" y="126"/>
                </a:lnTo>
                <a:lnTo>
                  <a:pt x="202" y="122"/>
                </a:lnTo>
                <a:lnTo>
                  <a:pt x="204" y="122"/>
                </a:lnTo>
                <a:lnTo>
                  <a:pt x="205" y="122"/>
                </a:lnTo>
                <a:lnTo>
                  <a:pt x="207" y="121"/>
                </a:lnTo>
                <a:lnTo>
                  <a:pt x="209" y="106"/>
                </a:lnTo>
                <a:lnTo>
                  <a:pt x="210" y="95"/>
                </a:lnTo>
                <a:lnTo>
                  <a:pt x="212" y="93"/>
                </a:lnTo>
                <a:lnTo>
                  <a:pt x="214" y="81"/>
                </a:lnTo>
                <a:lnTo>
                  <a:pt x="215" y="80"/>
                </a:lnTo>
                <a:lnTo>
                  <a:pt x="217" y="80"/>
                </a:lnTo>
                <a:lnTo>
                  <a:pt x="219" y="79"/>
                </a:lnTo>
                <a:lnTo>
                  <a:pt x="220" y="79"/>
                </a:lnTo>
                <a:lnTo>
                  <a:pt x="222" y="79"/>
                </a:lnTo>
                <a:lnTo>
                  <a:pt x="224" y="79"/>
                </a:lnTo>
                <a:lnTo>
                  <a:pt x="225" y="79"/>
                </a:lnTo>
                <a:lnTo>
                  <a:pt x="227" y="79"/>
                </a:lnTo>
                <a:lnTo>
                  <a:pt x="229" y="74"/>
                </a:lnTo>
                <a:lnTo>
                  <a:pt x="230" y="73"/>
                </a:lnTo>
                <a:lnTo>
                  <a:pt x="232" y="73"/>
                </a:lnTo>
                <a:lnTo>
                  <a:pt x="234" y="73"/>
                </a:lnTo>
                <a:lnTo>
                  <a:pt x="236" y="73"/>
                </a:lnTo>
                <a:lnTo>
                  <a:pt x="237" y="73"/>
                </a:lnTo>
                <a:lnTo>
                  <a:pt x="239" y="73"/>
                </a:lnTo>
                <a:lnTo>
                  <a:pt x="241" y="73"/>
                </a:lnTo>
                <a:lnTo>
                  <a:pt x="242" y="73"/>
                </a:lnTo>
                <a:lnTo>
                  <a:pt x="244" y="73"/>
                </a:lnTo>
                <a:lnTo>
                  <a:pt x="246" y="68"/>
                </a:lnTo>
                <a:lnTo>
                  <a:pt x="247" y="60"/>
                </a:lnTo>
                <a:lnTo>
                  <a:pt x="249" y="59"/>
                </a:lnTo>
                <a:lnTo>
                  <a:pt x="251" y="59"/>
                </a:lnTo>
                <a:lnTo>
                  <a:pt x="252" y="59"/>
                </a:lnTo>
                <a:lnTo>
                  <a:pt x="254" y="59"/>
                </a:lnTo>
                <a:lnTo>
                  <a:pt x="256" y="59"/>
                </a:lnTo>
                <a:lnTo>
                  <a:pt x="257" y="59"/>
                </a:lnTo>
                <a:lnTo>
                  <a:pt x="259" y="59"/>
                </a:lnTo>
                <a:lnTo>
                  <a:pt x="261" y="59"/>
                </a:lnTo>
                <a:lnTo>
                  <a:pt x="263" y="59"/>
                </a:lnTo>
                <a:lnTo>
                  <a:pt x="264" y="59"/>
                </a:lnTo>
                <a:lnTo>
                  <a:pt x="266" y="59"/>
                </a:lnTo>
                <a:lnTo>
                  <a:pt x="268" y="59"/>
                </a:lnTo>
                <a:lnTo>
                  <a:pt x="269" y="59"/>
                </a:lnTo>
                <a:lnTo>
                  <a:pt x="271" y="59"/>
                </a:lnTo>
                <a:lnTo>
                  <a:pt x="273" y="57"/>
                </a:lnTo>
                <a:lnTo>
                  <a:pt x="274" y="50"/>
                </a:lnTo>
                <a:lnTo>
                  <a:pt x="276" y="32"/>
                </a:lnTo>
                <a:lnTo>
                  <a:pt x="278" y="23"/>
                </a:lnTo>
                <a:lnTo>
                  <a:pt x="279" y="22"/>
                </a:lnTo>
                <a:lnTo>
                  <a:pt x="281" y="22"/>
                </a:lnTo>
                <a:lnTo>
                  <a:pt x="283" y="22"/>
                </a:lnTo>
                <a:lnTo>
                  <a:pt x="284" y="21"/>
                </a:lnTo>
                <a:lnTo>
                  <a:pt x="286" y="21"/>
                </a:lnTo>
                <a:lnTo>
                  <a:pt x="288" y="21"/>
                </a:lnTo>
                <a:lnTo>
                  <a:pt x="289" y="21"/>
                </a:lnTo>
                <a:lnTo>
                  <a:pt x="291" y="21"/>
                </a:lnTo>
                <a:lnTo>
                  <a:pt x="293" y="21"/>
                </a:lnTo>
                <a:lnTo>
                  <a:pt x="295" y="20"/>
                </a:lnTo>
                <a:lnTo>
                  <a:pt x="296" y="20"/>
                </a:lnTo>
                <a:lnTo>
                  <a:pt x="298" y="20"/>
                </a:lnTo>
                <a:lnTo>
                  <a:pt x="300" y="20"/>
                </a:lnTo>
                <a:lnTo>
                  <a:pt x="301" y="20"/>
                </a:lnTo>
                <a:lnTo>
                  <a:pt x="303" y="16"/>
                </a:lnTo>
                <a:lnTo>
                  <a:pt x="305" y="16"/>
                </a:lnTo>
                <a:lnTo>
                  <a:pt x="306" y="15"/>
                </a:lnTo>
                <a:lnTo>
                  <a:pt x="308" y="15"/>
                </a:lnTo>
                <a:lnTo>
                  <a:pt x="310" y="15"/>
                </a:lnTo>
                <a:lnTo>
                  <a:pt x="311" y="15"/>
                </a:lnTo>
                <a:lnTo>
                  <a:pt x="313" y="15"/>
                </a:lnTo>
                <a:lnTo>
                  <a:pt x="315" y="15"/>
                </a:lnTo>
                <a:lnTo>
                  <a:pt x="316" y="15"/>
                </a:lnTo>
                <a:lnTo>
                  <a:pt x="318" y="15"/>
                </a:lnTo>
                <a:lnTo>
                  <a:pt x="320" y="15"/>
                </a:lnTo>
                <a:lnTo>
                  <a:pt x="322" y="14"/>
                </a:lnTo>
                <a:lnTo>
                  <a:pt x="323" y="14"/>
                </a:lnTo>
                <a:lnTo>
                  <a:pt x="325" y="13"/>
                </a:lnTo>
                <a:lnTo>
                  <a:pt x="327" y="13"/>
                </a:lnTo>
                <a:lnTo>
                  <a:pt x="328" y="13"/>
                </a:lnTo>
                <a:lnTo>
                  <a:pt x="330" y="13"/>
                </a:lnTo>
                <a:lnTo>
                  <a:pt x="332" y="13"/>
                </a:lnTo>
                <a:lnTo>
                  <a:pt x="333" y="13"/>
                </a:lnTo>
                <a:lnTo>
                  <a:pt x="335" y="13"/>
                </a:lnTo>
                <a:lnTo>
                  <a:pt x="337" y="13"/>
                </a:lnTo>
                <a:lnTo>
                  <a:pt x="338" y="13"/>
                </a:lnTo>
                <a:lnTo>
                  <a:pt x="340" y="13"/>
                </a:lnTo>
                <a:lnTo>
                  <a:pt x="342" y="13"/>
                </a:lnTo>
                <a:lnTo>
                  <a:pt x="343" y="13"/>
                </a:lnTo>
                <a:lnTo>
                  <a:pt x="345" y="13"/>
                </a:lnTo>
                <a:lnTo>
                  <a:pt x="347" y="13"/>
                </a:lnTo>
                <a:lnTo>
                  <a:pt x="348" y="13"/>
                </a:lnTo>
                <a:lnTo>
                  <a:pt x="350" y="13"/>
                </a:lnTo>
                <a:lnTo>
                  <a:pt x="352" y="13"/>
                </a:lnTo>
                <a:lnTo>
                  <a:pt x="354" y="13"/>
                </a:lnTo>
                <a:lnTo>
                  <a:pt x="355" y="13"/>
                </a:lnTo>
                <a:lnTo>
                  <a:pt x="357" y="13"/>
                </a:lnTo>
                <a:lnTo>
                  <a:pt x="359" y="13"/>
                </a:lnTo>
                <a:lnTo>
                  <a:pt x="360" y="13"/>
                </a:lnTo>
                <a:lnTo>
                  <a:pt x="362" y="13"/>
                </a:lnTo>
                <a:lnTo>
                  <a:pt x="364" y="13"/>
                </a:lnTo>
                <a:lnTo>
                  <a:pt x="365" y="13"/>
                </a:lnTo>
                <a:lnTo>
                  <a:pt x="367" y="13"/>
                </a:lnTo>
                <a:lnTo>
                  <a:pt x="369" y="13"/>
                </a:lnTo>
                <a:lnTo>
                  <a:pt x="370" y="12"/>
                </a:lnTo>
                <a:lnTo>
                  <a:pt x="372" y="12"/>
                </a:lnTo>
                <a:lnTo>
                  <a:pt x="374" y="0"/>
                </a:lnTo>
                <a:lnTo>
                  <a:pt x="375" y="0"/>
                </a:lnTo>
                <a:lnTo>
                  <a:pt x="377" y="0"/>
                </a:lnTo>
                <a:lnTo>
                  <a:pt x="379" y="0"/>
                </a:lnTo>
                <a:lnTo>
                  <a:pt x="381" y="0"/>
                </a:lnTo>
                <a:lnTo>
                  <a:pt x="382" y="0"/>
                </a:lnTo>
                <a:lnTo>
                  <a:pt x="384" y="0"/>
                </a:lnTo>
                <a:lnTo>
                  <a:pt x="386" y="0"/>
                </a:lnTo>
                <a:lnTo>
                  <a:pt x="387" y="0"/>
                </a:lnTo>
                <a:lnTo>
                  <a:pt x="389" y="0"/>
                </a:lnTo>
                <a:lnTo>
                  <a:pt x="391" y="0"/>
                </a:lnTo>
                <a:lnTo>
                  <a:pt x="392" y="0"/>
                </a:lnTo>
                <a:lnTo>
                  <a:pt x="394" y="0"/>
                </a:lnTo>
                <a:lnTo>
                  <a:pt x="396" y="0"/>
                </a:lnTo>
                <a:lnTo>
                  <a:pt x="397" y="0"/>
                </a:lnTo>
                <a:lnTo>
                  <a:pt x="399" y="0"/>
                </a:lnTo>
                <a:lnTo>
                  <a:pt x="401" y="0"/>
                </a:lnTo>
                <a:lnTo>
                  <a:pt x="402" y="0"/>
                </a:lnTo>
                <a:lnTo>
                  <a:pt x="404" y="0"/>
                </a:lnTo>
                <a:lnTo>
                  <a:pt x="406" y="0"/>
                </a:lnTo>
                <a:lnTo>
                  <a:pt x="407" y="0"/>
                </a:lnTo>
                <a:lnTo>
                  <a:pt x="409" y="0"/>
                </a:lnTo>
                <a:lnTo>
                  <a:pt x="411" y="0"/>
                </a:lnTo>
                <a:lnTo>
                  <a:pt x="413" y="0"/>
                </a:lnTo>
                <a:lnTo>
                  <a:pt x="414" y="0"/>
                </a:lnTo>
                <a:lnTo>
                  <a:pt x="416" y="0"/>
                </a:lnTo>
                <a:lnTo>
                  <a:pt x="418" y="0"/>
                </a:lnTo>
                <a:lnTo>
                  <a:pt x="419" y="0"/>
                </a:lnTo>
                <a:lnTo>
                  <a:pt x="421" y="0"/>
                </a:lnTo>
                <a:lnTo>
                  <a:pt x="423" y="0"/>
                </a:lnTo>
                <a:lnTo>
                  <a:pt x="424" y="0"/>
                </a:lnTo>
                <a:lnTo>
                  <a:pt x="426" y="0"/>
                </a:lnTo>
                <a:lnTo>
                  <a:pt x="428" y="0"/>
                </a:lnTo>
                <a:lnTo>
                  <a:pt x="429" y="0"/>
                </a:lnTo>
                <a:lnTo>
                  <a:pt x="431" y="0"/>
                </a:lnTo>
                <a:lnTo>
                  <a:pt x="433" y="0"/>
                </a:lnTo>
                <a:lnTo>
                  <a:pt x="434" y="0"/>
                </a:lnTo>
                <a:lnTo>
                  <a:pt x="436" y="0"/>
                </a:lnTo>
                <a:lnTo>
                  <a:pt x="438" y="0"/>
                </a:lnTo>
                <a:lnTo>
                  <a:pt x="440" y="0"/>
                </a:lnTo>
                <a:lnTo>
                  <a:pt x="441" y="0"/>
                </a:lnTo>
                <a:lnTo>
                  <a:pt x="443" y="0"/>
                </a:lnTo>
                <a:lnTo>
                  <a:pt x="445" y="0"/>
                </a:lnTo>
                <a:lnTo>
                  <a:pt x="446" y="0"/>
                </a:lnTo>
                <a:lnTo>
                  <a:pt x="448" y="0"/>
                </a:lnTo>
                <a:lnTo>
                  <a:pt x="450" y="0"/>
                </a:lnTo>
                <a:lnTo>
                  <a:pt x="451" y="0"/>
                </a:lnTo>
                <a:lnTo>
                  <a:pt x="453" y="0"/>
                </a:lnTo>
                <a:lnTo>
                  <a:pt x="455" y="0"/>
                </a:lnTo>
                <a:lnTo>
                  <a:pt x="456" y="0"/>
                </a:lnTo>
                <a:lnTo>
                  <a:pt x="458" y="0"/>
                </a:lnTo>
                <a:lnTo>
                  <a:pt x="460" y="0"/>
                </a:lnTo>
                <a:lnTo>
                  <a:pt x="461" y="0"/>
                </a:lnTo>
                <a:lnTo>
                  <a:pt x="463" y="0"/>
                </a:lnTo>
                <a:lnTo>
                  <a:pt x="465" y="0"/>
                </a:lnTo>
                <a:lnTo>
                  <a:pt x="466" y="0"/>
                </a:lnTo>
                <a:lnTo>
                  <a:pt x="468" y="0"/>
                </a:lnTo>
                <a:lnTo>
                  <a:pt x="470" y="0"/>
                </a:lnTo>
                <a:lnTo>
                  <a:pt x="472" y="0"/>
                </a:lnTo>
                <a:lnTo>
                  <a:pt x="473" y="0"/>
                </a:lnTo>
                <a:lnTo>
                  <a:pt x="475" y="0"/>
                </a:lnTo>
                <a:lnTo>
                  <a:pt x="477" y="0"/>
                </a:lnTo>
                <a:lnTo>
                  <a:pt x="478" y="0"/>
                </a:lnTo>
                <a:lnTo>
                  <a:pt x="480" y="0"/>
                </a:lnTo>
                <a:lnTo>
                  <a:pt x="482" y="0"/>
                </a:lnTo>
                <a:lnTo>
                  <a:pt x="483" y="0"/>
                </a:lnTo>
                <a:lnTo>
                  <a:pt x="485" y="0"/>
                </a:lnTo>
                <a:lnTo>
                  <a:pt x="487" y="0"/>
                </a:lnTo>
                <a:lnTo>
                  <a:pt x="488" y="0"/>
                </a:lnTo>
                <a:lnTo>
                  <a:pt x="490" y="0"/>
                </a:lnTo>
                <a:lnTo>
                  <a:pt x="492" y="0"/>
                </a:lnTo>
                <a:lnTo>
                  <a:pt x="493" y="0"/>
                </a:lnTo>
                <a:lnTo>
                  <a:pt x="495" y="0"/>
                </a:lnTo>
                <a:lnTo>
                  <a:pt x="497" y="0"/>
                </a:lnTo>
                <a:lnTo>
                  <a:pt x="499" y="0"/>
                </a:lnTo>
                <a:lnTo>
                  <a:pt x="500" y="0"/>
                </a:lnTo>
                <a:lnTo>
                  <a:pt x="502" y="0"/>
                </a:lnTo>
                <a:lnTo>
                  <a:pt x="504" y="0"/>
                </a:lnTo>
                <a:lnTo>
                  <a:pt x="505" y="0"/>
                </a:lnTo>
                <a:lnTo>
                  <a:pt x="507" y="0"/>
                </a:lnTo>
                <a:lnTo>
                  <a:pt x="509" y="0"/>
                </a:lnTo>
                <a:lnTo>
                  <a:pt x="510" y="0"/>
                </a:lnTo>
                <a:lnTo>
                  <a:pt x="512" y="0"/>
                </a:lnTo>
                <a:lnTo>
                  <a:pt x="514" y="0"/>
                </a:lnTo>
                <a:lnTo>
                  <a:pt x="515" y="0"/>
                </a:lnTo>
                <a:lnTo>
                  <a:pt x="517" y="0"/>
                </a:lnTo>
                <a:lnTo>
                  <a:pt x="519" y="0"/>
                </a:lnTo>
                <a:lnTo>
                  <a:pt x="520" y="0"/>
                </a:lnTo>
                <a:lnTo>
                  <a:pt x="522" y="0"/>
                </a:lnTo>
                <a:lnTo>
                  <a:pt x="524" y="0"/>
                </a:lnTo>
                <a:lnTo>
                  <a:pt x="525" y="0"/>
                </a:lnTo>
                <a:lnTo>
                  <a:pt x="527" y="0"/>
                </a:lnTo>
                <a:lnTo>
                  <a:pt x="529" y="0"/>
                </a:lnTo>
                <a:lnTo>
                  <a:pt x="531" y="0"/>
                </a:lnTo>
                <a:lnTo>
                  <a:pt x="532" y="0"/>
                </a:lnTo>
                <a:lnTo>
                  <a:pt x="534" y="0"/>
                </a:lnTo>
                <a:lnTo>
                  <a:pt x="536" y="0"/>
                </a:lnTo>
                <a:lnTo>
                  <a:pt x="537" y="0"/>
                </a:lnTo>
                <a:lnTo>
                  <a:pt x="539" y="0"/>
                </a:lnTo>
                <a:lnTo>
                  <a:pt x="541" y="0"/>
                </a:lnTo>
                <a:lnTo>
                  <a:pt x="542" y="0"/>
                </a:lnTo>
                <a:lnTo>
                  <a:pt x="544" y="0"/>
                </a:lnTo>
                <a:lnTo>
                  <a:pt x="546" y="0"/>
                </a:lnTo>
                <a:lnTo>
                  <a:pt x="547" y="0"/>
                </a:lnTo>
                <a:lnTo>
                  <a:pt x="549" y="0"/>
                </a:lnTo>
                <a:lnTo>
                  <a:pt x="551" y="0"/>
                </a:lnTo>
                <a:lnTo>
                  <a:pt x="552" y="0"/>
                </a:lnTo>
                <a:lnTo>
                  <a:pt x="554" y="0"/>
                </a:lnTo>
                <a:lnTo>
                  <a:pt x="556" y="0"/>
                </a:lnTo>
                <a:lnTo>
                  <a:pt x="558" y="0"/>
                </a:lnTo>
                <a:lnTo>
                  <a:pt x="559" y="0"/>
                </a:lnTo>
                <a:lnTo>
                  <a:pt x="561" y="0"/>
                </a:lnTo>
                <a:lnTo>
                  <a:pt x="563" y="0"/>
                </a:lnTo>
                <a:lnTo>
                  <a:pt x="564" y="0"/>
                </a:lnTo>
                <a:lnTo>
                  <a:pt x="566" y="0"/>
                </a:lnTo>
                <a:lnTo>
                  <a:pt x="568" y="0"/>
                </a:lnTo>
                <a:lnTo>
                  <a:pt x="569" y="0"/>
                </a:lnTo>
                <a:lnTo>
                  <a:pt x="571" y="0"/>
                </a:lnTo>
                <a:lnTo>
                  <a:pt x="573" y="0"/>
                </a:lnTo>
                <a:lnTo>
                  <a:pt x="574" y="0"/>
                </a:lnTo>
                <a:lnTo>
                  <a:pt x="576" y="0"/>
                </a:lnTo>
                <a:lnTo>
                  <a:pt x="578" y="0"/>
                </a:lnTo>
                <a:lnTo>
                  <a:pt x="579" y="0"/>
                </a:lnTo>
                <a:lnTo>
                  <a:pt x="581" y="0"/>
                </a:lnTo>
                <a:lnTo>
                  <a:pt x="583" y="0"/>
                </a:lnTo>
                <a:lnTo>
                  <a:pt x="584" y="0"/>
                </a:lnTo>
                <a:lnTo>
                  <a:pt x="586" y="0"/>
                </a:lnTo>
                <a:lnTo>
                  <a:pt x="588" y="0"/>
                </a:lnTo>
                <a:lnTo>
                  <a:pt x="590" y="0"/>
                </a:lnTo>
                <a:lnTo>
                  <a:pt x="591" y="0"/>
                </a:lnTo>
                <a:lnTo>
                  <a:pt x="593" y="0"/>
                </a:lnTo>
                <a:lnTo>
                  <a:pt x="595" y="0"/>
                </a:lnTo>
                <a:lnTo>
                  <a:pt x="596" y="0"/>
                </a:lnTo>
                <a:lnTo>
                  <a:pt x="598" y="0"/>
                </a:lnTo>
                <a:lnTo>
                  <a:pt x="600" y="0"/>
                </a:lnTo>
                <a:lnTo>
                  <a:pt x="601" y="0"/>
                </a:lnTo>
                <a:lnTo>
                  <a:pt x="603" y="0"/>
                </a:lnTo>
                <a:lnTo>
                  <a:pt x="605" y="0"/>
                </a:lnTo>
                <a:lnTo>
                  <a:pt x="606" y="0"/>
                </a:lnTo>
                <a:lnTo>
                  <a:pt x="608" y="0"/>
                </a:lnTo>
                <a:lnTo>
                  <a:pt x="610" y="0"/>
                </a:lnTo>
                <a:lnTo>
                  <a:pt x="611" y="0"/>
                </a:lnTo>
              </a:path>
            </a:pathLst>
          </a:custGeom>
          <a:noFill/>
          <a:ln w="25400" cap="flat">
            <a:solidFill>
              <a:srgbClr val="009900"/>
            </a:solidFill>
            <a:prstDash val="solid"/>
            <a:round/>
            <a:headEnd/>
            <a:tailEnd/>
          </a:ln>
        </p:spPr>
        <p:txBody>
          <a:bodyPr/>
          <a:lstStyle/>
          <a:p>
            <a:endParaRPr lang="he-IL"/>
          </a:p>
        </p:txBody>
      </p:sp>
      <p:sp>
        <p:nvSpPr>
          <p:cNvPr id="235549" name="Freeform 29"/>
          <p:cNvSpPr>
            <a:spLocks/>
          </p:cNvSpPr>
          <p:nvPr/>
        </p:nvSpPr>
        <p:spPr bwMode="auto">
          <a:xfrm>
            <a:off x="2359025" y="3732213"/>
            <a:ext cx="5216525" cy="1273175"/>
          </a:xfrm>
          <a:custGeom>
            <a:avLst/>
            <a:gdLst/>
            <a:ahLst/>
            <a:cxnLst>
              <a:cxn ang="0">
                <a:pos x="8" y="135"/>
              </a:cxn>
              <a:cxn ang="0">
                <a:pos x="18" y="125"/>
              </a:cxn>
              <a:cxn ang="0">
                <a:pos x="28" y="125"/>
              </a:cxn>
              <a:cxn ang="0">
                <a:pos x="38" y="125"/>
              </a:cxn>
              <a:cxn ang="0">
                <a:pos x="49" y="125"/>
              </a:cxn>
              <a:cxn ang="0">
                <a:pos x="59" y="125"/>
              </a:cxn>
              <a:cxn ang="0">
                <a:pos x="69" y="125"/>
              </a:cxn>
              <a:cxn ang="0">
                <a:pos x="79" y="125"/>
              </a:cxn>
              <a:cxn ang="0">
                <a:pos x="89" y="125"/>
              </a:cxn>
              <a:cxn ang="0">
                <a:pos x="99" y="121"/>
              </a:cxn>
              <a:cxn ang="0">
                <a:pos x="109" y="92"/>
              </a:cxn>
              <a:cxn ang="0">
                <a:pos x="119" y="77"/>
              </a:cxn>
              <a:cxn ang="0">
                <a:pos x="129" y="73"/>
              </a:cxn>
              <a:cxn ang="0">
                <a:pos x="140" y="73"/>
              </a:cxn>
              <a:cxn ang="0">
                <a:pos x="150" y="64"/>
              </a:cxn>
              <a:cxn ang="0">
                <a:pos x="160" y="60"/>
              </a:cxn>
              <a:cxn ang="0">
                <a:pos x="170" y="46"/>
              </a:cxn>
              <a:cxn ang="0">
                <a:pos x="180" y="44"/>
              </a:cxn>
              <a:cxn ang="0">
                <a:pos x="190" y="37"/>
              </a:cxn>
              <a:cxn ang="0">
                <a:pos x="200" y="37"/>
              </a:cxn>
              <a:cxn ang="0">
                <a:pos x="210" y="23"/>
              </a:cxn>
              <a:cxn ang="0">
                <a:pos x="221" y="23"/>
              </a:cxn>
              <a:cxn ang="0">
                <a:pos x="231" y="23"/>
              </a:cxn>
              <a:cxn ang="0">
                <a:pos x="241" y="5"/>
              </a:cxn>
              <a:cxn ang="0">
                <a:pos x="251" y="5"/>
              </a:cxn>
              <a:cxn ang="0">
                <a:pos x="261" y="2"/>
              </a:cxn>
              <a:cxn ang="0">
                <a:pos x="271" y="2"/>
              </a:cxn>
              <a:cxn ang="0">
                <a:pos x="281" y="0"/>
              </a:cxn>
              <a:cxn ang="0">
                <a:pos x="291" y="0"/>
              </a:cxn>
              <a:cxn ang="0">
                <a:pos x="301" y="0"/>
              </a:cxn>
              <a:cxn ang="0">
                <a:pos x="312" y="0"/>
              </a:cxn>
              <a:cxn ang="0">
                <a:pos x="322" y="0"/>
              </a:cxn>
              <a:cxn ang="0">
                <a:pos x="332" y="0"/>
              </a:cxn>
              <a:cxn ang="0">
                <a:pos x="342" y="0"/>
              </a:cxn>
              <a:cxn ang="0">
                <a:pos x="352" y="0"/>
              </a:cxn>
              <a:cxn ang="0">
                <a:pos x="362" y="0"/>
              </a:cxn>
              <a:cxn ang="0">
                <a:pos x="372" y="0"/>
              </a:cxn>
              <a:cxn ang="0">
                <a:pos x="382" y="0"/>
              </a:cxn>
              <a:cxn ang="0">
                <a:pos x="392" y="0"/>
              </a:cxn>
              <a:cxn ang="0">
                <a:pos x="403" y="0"/>
              </a:cxn>
              <a:cxn ang="0">
                <a:pos x="413" y="0"/>
              </a:cxn>
              <a:cxn ang="0">
                <a:pos x="423" y="0"/>
              </a:cxn>
              <a:cxn ang="0">
                <a:pos x="433" y="0"/>
              </a:cxn>
              <a:cxn ang="0">
                <a:pos x="443" y="0"/>
              </a:cxn>
              <a:cxn ang="0">
                <a:pos x="453" y="0"/>
              </a:cxn>
              <a:cxn ang="0">
                <a:pos x="463" y="0"/>
              </a:cxn>
              <a:cxn ang="0">
                <a:pos x="473" y="0"/>
              </a:cxn>
              <a:cxn ang="0">
                <a:pos x="483" y="0"/>
              </a:cxn>
              <a:cxn ang="0">
                <a:pos x="494" y="0"/>
              </a:cxn>
              <a:cxn ang="0">
                <a:pos x="504" y="0"/>
              </a:cxn>
              <a:cxn ang="0">
                <a:pos x="514" y="0"/>
              </a:cxn>
              <a:cxn ang="0">
                <a:pos x="524" y="0"/>
              </a:cxn>
              <a:cxn ang="0">
                <a:pos x="534" y="0"/>
              </a:cxn>
              <a:cxn ang="0">
                <a:pos x="544" y="0"/>
              </a:cxn>
              <a:cxn ang="0">
                <a:pos x="554" y="0"/>
              </a:cxn>
              <a:cxn ang="0">
                <a:pos x="564" y="0"/>
              </a:cxn>
            </a:cxnLst>
            <a:rect l="0" t="0" r="r" b="b"/>
            <a:pathLst>
              <a:path w="569" h="139">
                <a:moveTo>
                  <a:pt x="0" y="139"/>
                </a:moveTo>
                <a:lnTo>
                  <a:pt x="1" y="137"/>
                </a:lnTo>
                <a:lnTo>
                  <a:pt x="3" y="135"/>
                </a:lnTo>
                <a:lnTo>
                  <a:pt x="5" y="135"/>
                </a:lnTo>
                <a:lnTo>
                  <a:pt x="6" y="135"/>
                </a:lnTo>
                <a:lnTo>
                  <a:pt x="8" y="135"/>
                </a:lnTo>
                <a:lnTo>
                  <a:pt x="10" y="135"/>
                </a:lnTo>
                <a:lnTo>
                  <a:pt x="11" y="135"/>
                </a:lnTo>
                <a:lnTo>
                  <a:pt x="13" y="135"/>
                </a:lnTo>
                <a:lnTo>
                  <a:pt x="15" y="125"/>
                </a:lnTo>
                <a:lnTo>
                  <a:pt x="17" y="125"/>
                </a:lnTo>
                <a:lnTo>
                  <a:pt x="18" y="125"/>
                </a:lnTo>
                <a:lnTo>
                  <a:pt x="20" y="125"/>
                </a:lnTo>
                <a:lnTo>
                  <a:pt x="22" y="125"/>
                </a:lnTo>
                <a:lnTo>
                  <a:pt x="23" y="125"/>
                </a:lnTo>
                <a:lnTo>
                  <a:pt x="25" y="125"/>
                </a:lnTo>
                <a:lnTo>
                  <a:pt x="27" y="125"/>
                </a:lnTo>
                <a:lnTo>
                  <a:pt x="28" y="125"/>
                </a:lnTo>
                <a:lnTo>
                  <a:pt x="30" y="125"/>
                </a:lnTo>
                <a:lnTo>
                  <a:pt x="32" y="125"/>
                </a:lnTo>
                <a:lnTo>
                  <a:pt x="33" y="125"/>
                </a:lnTo>
                <a:lnTo>
                  <a:pt x="35" y="125"/>
                </a:lnTo>
                <a:lnTo>
                  <a:pt x="37" y="125"/>
                </a:lnTo>
                <a:lnTo>
                  <a:pt x="38" y="125"/>
                </a:lnTo>
                <a:lnTo>
                  <a:pt x="40" y="125"/>
                </a:lnTo>
                <a:lnTo>
                  <a:pt x="42" y="125"/>
                </a:lnTo>
                <a:lnTo>
                  <a:pt x="44" y="125"/>
                </a:lnTo>
                <a:lnTo>
                  <a:pt x="45" y="125"/>
                </a:lnTo>
                <a:lnTo>
                  <a:pt x="47" y="125"/>
                </a:lnTo>
                <a:lnTo>
                  <a:pt x="49" y="125"/>
                </a:lnTo>
                <a:lnTo>
                  <a:pt x="50" y="125"/>
                </a:lnTo>
                <a:lnTo>
                  <a:pt x="52" y="125"/>
                </a:lnTo>
                <a:lnTo>
                  <a:pt x="54" y="125"/>
                </a:lnTo>
                <a:lnTo>
                  <a:pt x="55" y="125"/>
                </a:lnTo>
                <a:lnTo>
                  <a:pt x="57" y="125"/>
                </a:lnTo>
                <a:lnTo>
                  <a:pt x="59" y="125"/>
                </a:lnTo>
                <a:lnTo>
                  <a:pt x="60" y="125"/>
                </a:lnTo>
                <a:lnTo>
                  <a:pt x="62" y="125"/>
                </a:lnTo>
                <a:lnTo>
                  <a:pt x="64" y="125"/>
                </a:lnTo>
                <a:lnTo>
                  <a:pt x="65" y="125"/>
                </a:lnTo>
                <a:lnTo>
                  <a:pt x="67" y="125"/>
                </a:lnTo>
                <a:lnTo>
                  <a:pt x="69" y="125"/>
                </a:lnTo>
                <a:lnTo>
                  <a:pt x="70" y="125"/>
                </a:lnTo>
                <a:lnTo>
                  <a:pt x="72" y="125"/>
                </a:lnTo>
                <a:lnTo>
                  <a:pt x="74" y="125"/>
                </a:lnTo>
                <a:lnTo>
                  <a:pt x="76" y="125"/>
                </a:lnTo>
                <a:lnTo>
                  <a:pt x="77" y="125"/>
                </a:lnTo>
                <a:lnTo>
                  <a:pt x="79" y="125"/>
                </a:lnTo>
                <a:lnTo>
                  <a:pt x="81" y="125"/>
                </a:lnTo>
                <a:lnTo>
                  <a:pt x="82" y="125"/>
                </a:lnTo>
                <a:lnTo>
                  <a:pt x="84" y="125"/>
                </a:lnTo>
                <a:lnTo>
                  <a:pt x="86" y="125"/>
                </a:lnTo>
                <a:lnTo>
                  <a:pt x="87" y="125"/>
                </a:lnTo>
                <a:lnTo>
                  <a:pt x="89" y="125"/>
                </a:lnTo>
                <a:lnTo>
                  <a:pt x="91" y="125"/>
                </a:lnTo>
                <a:lnTo>
                  <a:pt x="92" y="125"/>
                </a:lnTo>
                <a:lnTo>
                  <a:pt x="94" y="125"/>
                </a:lnTo>
                <a:lnTo>
                  <a:pt x="96" y="121"/>
                </a:lnTo>
                <a:lnTo>
                  <a:pt x="97" y="121"/>
                </a:lnTo>
                <a:lnTo>
                  <a:pt x="99" y="121"/>
                </a:lnTo>
                <a:lnTo>
                  <a:pt x="101" y="121"/>
                </a:lnTo>
                <a:lnTo>
                  <a:pt x="103" y="92"/>
                </a:lnTo>
                <a:lnTo>
                  <a:pt x="104" y="92"/>
                </a:lnTo>
                <a:lnTo>
                  <a:pt x="106" y="92"/>
                </a:lnTo>
                <a:lnTo>
                  <a:pt x="108" y="92"/>
                </a:lnTo>
                <a:lnTo>
                  <a:pt x="109" y="92"/>
                </a:lnTo>
                <a:lnTo>
                  <a:pt x="111" y="87"/>
                </a:lnTo>
                <a:lnTo>
                  <a:pt x="113" y="87"/>
                </a:lnTo>
                <a:lnTo>
                  <a:pt x="114" y="87"/>
                </a:lnTo>
                <a:lnTo>
                  <a:pt x="116" y="87"/>
                </a:lnTo>
                <a:lnTo>
                  <a:pt x="118" y="87"/>
                </a:lnTo>
                <a:lnTo>
                  <a:pt x="119" y="77"/>
                </a:lnTo>
                <a:lnTo>
                  <a:pt x="121" y="77"/>
                </a:lnTo>
                <a:lnTo>
                  <a:pt x="123" y="73"/>
                </a:lnTo>
                <a:lnTo>
                  <a:pt x="124" y="73"/>
                </a:lnTo>
                <a:lnTo>
                  <a:pt x="126" y="73"/>
                </a:lnTo>
                <a:lnTo>
                  <a:pt x="128" y="73"/>
                </a:lnTo>
                <a:lnTo>
                  <a:pt x="129" y="73"/>
                </a:lnTo>
                <a:lnTo>
                  <a:pt x="131" y="73"/>
                </a:lnTo>
                <a:lnTo>
                  <a:pt x="133" y="73"/>
                </a:lnTo>
                <a:lnTo>
                  <a:pt x="135" y="73"/>
                </a:lnTo>
                <a:lnTo>
                  <a:pt x="136" y="73"/>
                </a:lnTo>
                <a:lnTo>
                  <a:pt x="138" y="73"/>
                </a:lnTo>
                <a:lnTo>
                  <a:pt x="140" y="73"/>
                </a:lnTo>
                <a:lnTo>
                  <a:pt x="141" y="73"/>
                </a:lnTo>
                <a:lnTo>
                  <a:pt x="143" y="65"/>
                </a:lnTo>
                <a:lnTo>
                  <a:pt x="145" y="64"/>
                </a:lnTo>
                <a:lnTo>
                  <a:pt x="146" y="64"/>
                </a:lnTo>
                <a:lnTo>
                  <a:pt x="148" y="64"/>
                </a:lnTo>
                <a:lnTo>
                  <a:pt x="150" y="64"/>
                </a:lnTo>
                <a:lnTo>
                  <a:pt x="151" y="64"/>
                </a:lnTo>
                <a:lnTo>
                  <a:pt x="153" y="64"/>
                </a:lnTo>
                <a:lnTo>
                  <a:pt x="155" y="64"/>
                </a:lnTo>
                <a:lnTo>
                  <a:pt x="156" y="64"/>
                </a:lnTo>
                <a:lnTo>
                  <a:pt x="158" y="63"/>
                </a:lnTo>
                <a:lnTo>
                  <a:pt x="160" y="60"/>
                </a:lnTo>
                <a:lnTo>
                  <a:pt x="162" y="60"/>
                </a:lnTo>
                <a:lnTo>
                  <a:pt x="163" y="60"/>
                </a:lnTo>
                <a:lnTo>
                  <a:pt x="165" y="59"/>
                </a:lnTo>
                <a:lnTo>
                  <a:pt x="167" y="49"/>
                </a:lnTo>
                <a:lnTo>
                  <a:pt x="168" y="48"/>
                </a:lnTo>
                <a:lnTo>
                  <a:pt x="170" y="46"/>
                </a:lnTo>
                <a:lnTo>
                  <a:pt x="172" y="45"/>
                </a:lnTo>
                <a:lnTo>
                  <a:pt x="173" y="45"/>
                </a:lnTo>
                <a:lnTo>
                  <a:pt x="175" y="45"/>
                </a:lnTo>
                <a:lnTo>
                  <a:pt x="177" y="44"/>
                </a:lnTo>
                <a:lnTo>
                  <a:pt x="178" y="44"/>
                </a:lnTo>
                <a:lnTo>
                  <a:pt x="180" y="44"/>
                </a:lnTo>
                <a:lnTo>
                  <a:pt x="182" y="43"/>
                </a:lnTo>
                <a:lnTo>
                  <a:pt x="183" y="43"/>
                </a:lnTo>
                <a:lnTo>
                  <a:pt x="185" y="43"/>
                </a:lnTo>
                <a:lnTo>
                  <a:pt x="187" y="37"/>
                </a:lnTo>
                <a:lnTo>
                  <a:pt x="188" y="37"/>
                </a:lnTo>
                <a:lnTo>
                  <a:pt x="190" y="37"/>
                </a:lnTo>
                <a:lnTo>
                  <a:pt x="192" y="37"/>
                </a:lnTo>
                <a:lnTo>
                  <a:pt x="194" y="37"/>
                </a:lnTo>
                <a:lnTo>
                  <a:pt x="195" y="37"/>
                </a:lnTo>
                <a:lnTo>
                  <a:pt x="197" y="37"/>
                </a:lnTo>
                <a:lnTo>
                  <a:pt x="199" y="37"/>
                </a:lnTo>
                <a:lnTo>
                  <a:pt x="200" y="37"/>
                </a:lnTo>
                <a:lnTo>
                  <a:pt x="202" y="37"/>
                </a:lnTo>
                <a:lnTo>
                  <a:pt x="204" y="32"/>
                </a:lnTo>
                <a:lnTo>
                  <a:pt x="205" y="27"/>
                </a:lnTo>
                <a:lnTo>
                  <a:pt x="207" y="27"/>
                </a:lnTo>
                <a:lnTo>
                  <a:pt x="209" y="27"/>
                </a:lnTo>
                <a:lnTo>
                  <a:pt x="210" y="23"/>
                </a:lnTo>
                <a:lnTo>
                  <a:pt x="212" y="23"/>
                </a:lnTo>
                <a:lnTo>
                  <a:pt x="214" y="23"/>
                </a:lnTo>
                <a:lnTo>
                  <a:pt x="215" y="23"/>
                </a:lnTo>
                <a:lnTo>
                  <a:pt x="217" y="23"/>
                </a:lnTo>
                <a:lnTo>
                  <a:pt x="219" y="23"/>
                </a:lnTo>
                <a:lnTo>
                  <a:pt x="221" y="23"/>
                </a:lnTo>
                <a:lnTo>
                  <a:pt x="222" y="23"/>
                </a:lnTo>
                <a:lnTo>
                  <a:pt x="224" y="23"/>
                </a:lnTo>
                <a:lnTo>
                  <a:pt x="226" y="23"/>
                </a:lnTo>
                <a:lnTo>
                  <a:pt x="227" y="23"/>
                </a:lnTo>
                <a:lnTo>
                  <a:pt x="229" y="23"/>
                </a:lnTo>
                <a:lnTo>
                  <a:pt x="231" y="23"/>
                </a:lnTo>
                <a:lnTo>
                  <a:pt x="232" y="20"/>
                </a:lnTo>
                <a:lnTo>
                  <a:pt x="234" y="13"/>
                </a:lnTo>
                <a:lnTo>
                  <a:pt x="236" y="6"/>
                </a:lnTo>
                <a:lnTo>
                  <a:pt x="237" y="5"/>
                </a:lnTo>
                <a:lnTo>
                  <a:pt x="239" y="5"/>
                </a:lnTo>
                <a:lnTo>
                  <a:pt x="241" y="5"/>
                </a:lnTo>
                <a:lnTo>
                  <a:pt x="242" y="5"/>
                </a:lnTo>
                <a:lnTo>
                  <a:pt x="244" y="5"/>
                </a:lnTo>
                <a:lnTo>
                  <a:pt x="246" y="5"/>
                </a:lnTo>
                <a:lnTo>
                  <a:pt x="247" y="5"/>
                </a:lnTo>
                <a:lnTo>
                  <a:pt x="249" y="5"/>
                </a:lnTo>
                <a:lnTo>
                  <a:pt x="251" y="5"/>
                </a:lnTo>
                <a:lnTo>
                  <a:pt x="253" y="5"/>
                </a:lnTo>
                <a:lnTo>
                  <a:pt x="254" y="5"/>
                </a:lnTo>
                <a:lnTo>
                  <a:pt x="256" y="5"/>
                </a:lnTo>
                <a:lnTo>
                  <a:pt x="258" y="5"/>
                </a:lnTo>
                <a:lnTo>
                  <a:pt x="259" y="5"/>
                </a:lnTo>
                <a:lnTo>
                  <a:pt x="261" y="2"/>
                </a:lnTo>
                <a:lnTo>
                  <a:pt x="263" y="2"/>
                </a:lnTo>
                <a:lnTo>
                  <a:pt x="264" y="2"/>
                </a:lnTo>
                <a:lnTo>
                  <a:pt x="266" y="2"/>
                </a:lnTo>
                <a:lnTo>
                  <a:pt x="268" y="2"/>
                </a:lnTo>
                <a:lnTo>
                  <a:pt x="269" y="2"/>
                </a:lnTo>
                <a:lnTo>
                  <a:pt x="271" y="2"/>
                </a:lnTo>
                <a:lnTo>
                  <a:pt x="273" y="2"/>
                </a:lnTo>
                <a:lnTo>
                  <a:pt x="274" y="2"/>
                </a:lnTo>
                <a:lnTo>
                  <a:pt x="276" y="1"/>
                </a:lnTo>
                <a:lnTo>
                  <a:pt x="278" y="0"/>
                </a:lnTo>
                <a:lnTo>
                  <a:pt x="280" y="0"/>
                </a:lnTo>
                <a:lnTo>
                  <a:pt x="281" y="0"/>
                </a:lnTo>
                <a:lnTo>
                  <a:pt x="283" y="0"/>
                </a:lnTo>
                <a:lnTo>
                  <a:pt x="285" y="0"/>
                </a:lnTo>
                <a:lnTo>
                  <a:pt x="286" y="0"/>
                </a:lnTo>
                <a:lnTo>
                  <a:pt x="288" y="0"/>
                </a:lnTo>
                <a:lnTo>
                  <a:pt x="290" y="0"/>
                </a:lnTo>
                <a:lnTo>
                  <a:pt x="291" y="0"/>
                </a:lnTo>
                <a:lnTo>
                  <a:pt x="293" y="0"/>
                </a:lnTo>
                <a:lnTo>
                  <a:pt x="295" y="0"/>
                </a:lnTo>
                <a:lnTo>
                  <a:pt x="296" y="0"/>
                </a:lnTo>
                <a:lnTo>
                  <a:pt x="298" y="0"/>
                </a:lnTo>
                <a:lnTo>
                  <a:pt x="300" y="0"/>
                </a:lnTo>
                <a:lnTo>
                  <a:pt x="301" y="0"/>
                </a:lnTo>
                <a:lnTo>
                  <a:pt x="303" y="0"/>
                </a:lnTo>
                <a:lnTo>
                  <a:pt x="305" y="0"/>
                </a:lnTo>
                <a:lnTo>
                  <a:pt x="306" y="0"/>
                </a:lnTo>
                <a:lnTo>
                  <a:pt x="308" y="0"/>
                </a:lnTo>
                <a:lnTo>
                  <a:pt x="310" y="0"/>
                </a:lnTo>
                <a:lnTo>
                  <a:pt x="312" y="0"/>
                </a:lnTo>
                <a:lnTo>
                  <a:pt x="313" y="0"/>
                </a:lnTo>
                <a:lnTo>
                  <a:pt x="315" y="0"/>
                </a:lnTo>
                <a:lnTo>
                  <a:pt x="317" y="0"/>
                </a:lnTo>
                <a:lnTo>
                  <a:pt x="318" y="0"/>
                </a:lnTo>
                <a:lnTo>
                  <a:pt x="320" y="0"/>
                </a:lnTo>
                <a:lnTo>
                  <a:pt x="322" y="0"/>
                </a:lnTo>
                <a:lnTo>
                  <a:pt x="323" y="0"/>
                </a:lnTo>
                <a:lnTo>
                  <a:pt x="325" y="0"/>
                </a:lnTo>
                <a:lnTo>
                  <a:pt x="327" y="0"/>
                </a:lnTo>
                <a:lnTo>
                  <a:pt x="328" y="0"/>
                </a:lnTo>
                <a:lnTo>
                  <a:pt x="330" y="0"/>
                </a:lnTo>
                <a:lnTo>
                  <a:pt x="332" y="0"/>
                </a:lnTo>
                <a:lnTo>
                  <a:pt x="333" y="0"/>
                </a:lnTo>
                <a:lnTo>
                  <a:pt x="335" y="0"/>
                </a:lnTo>
                <a:lnTo>
                  <a:pt x="337" y="0"/>
                </a:lnTo>
                <a:lnTo>
                  <a:pt x="339" y="0"/>
                </a:lnTo>
                <a:lnTo>
                  <a:pt x="340" y="0"/>
                </a:lnTo>
                <a:lnTo>
                  <a:pt x="342" y="0"/>
                </a:lnTo>
                <a:lnTo>
                  <a:pt x="344" y="0"/>
                </a:lnTo>
                <a:lnTo>
                  <a:pt x="345" y="0"/>
                </a:lnTo>
                <a:lnTo>
                  <a:pt x="347" y="0"/>
                </a:lnTo>
                <a:lnTo>
                  <a:pt x="349" y="0"/>
                </a:lnTo>
                <a:lnTo>
                  <a:pt x="350" y="0"/>
                </a:lnTo>
                <a:lnTo>
                  <a:pt x="352" y="0"/>
                </a:lnTo>
                <a:lnTo>
                  <a:pt x="354" y="0"/>
                </a:lnTo>
                <a:lnTo>
                  <a:pt x="355" y="0"/>
                </a:lnTo>
                <a:lnTo>
                  <a:pt x="357" y="0"/>
                </a:lnTo>
                <a:lnTo>
                  <a:pt x="359" y="0"/>
                </a:lnTo>
                <a:lnTo>
                  <a:pt x="360" y="0"/>
                </a:lnTo>
                <a:lnTo>
                  <a:pt x="362" y="0"/>
                </a:lnTo>
                <a:lnTo>
                  <a:pt x="364" y="0"/>
                </a:lnTo>
                <a:lnTo>
                  <a:pt x="365" y="0"/>
                </a:lnTo>
                <a:lnTo>
                  <a:pt x="367" y="0"/>
                </a:lnTo>
                <a:lnTo>
                  <a:pt x="369" y="0"/>
                </a:lnTo>
                <a:lnTo>
                  <a:pt x="371" y="0"/>
                </a:lnTo>
                <a:lnTo>
                  <a:pt x="372" y="0"/>
                </a:lnTo>
                <a:lnTo>
                  <a:pt x="374" y="0"/>
                </a:lnTo>
                <a:lnTo>
                  <a:pt x="376" y="0"/>
                </a:lnTo>
                <a:lnTo>
                  <a:pt x="377" y="0"/>
                </a:lnTo>
                <a:lnTo>
                  <a:pt x="379" y="0"/>
                </a:lnTo>
                <a:lnTo>
                  <a:pt x="381" y="0"/>
                </a:lnTo>
                <a:lnTo>
                  <a:pt x="382" y="0"/>
                </a:lnTo>
                <a:lnTo>
                  <a:pt x="384" y="0"/>
                </a:lnTo>
                <a:lnTo>
                  <a:pt x="386" y="0"/>
                </a:lnTo>
                <a:lnTo>
                  <a:pt x="387" y="0"/>
                </a:lnTo>
                <a:lnTo>
                  <a:pt x="389" y="0"/>
                </a:lnTo>
                <a:lnTo>
                  <a:pt x="391" y="0"/>
                </a:lnTo>
                <a:lnTo>
                  <a:pt x="392" y="0"/>
                </a:lnTo>
                <a:lnTo>
                  <a:pt x="394" y="0"/>
                </a:lnTo>
                <a:lnTo>
                  <a:pt x="396" y="0"/>
                </a:lnTo>
                <a:lnTo>
                  <a:pt x="398" y="0"/>
                </a:lnTo>
                <a:lnTo>
                  <a:pt x="399" y="0"/>
                </a:lnTo>
                <a:lnTo>
                  <a:pt x="401" y="0"/>
                </a:lnTo>
                <a:lnTo>
                  <a:pt x="403" y="0"/>
                </a:lnTo>
                <a:lnTo>
                  <a:pt x="404" y="0"/>
                </a:lnTo>
                <a:lnTo>
                  <a:pt x="406" y="0"/>
                </a:lnTo>
                <a:lnTo>
                  <a:pt x="408" y="0"/>
                </a:lnTo>
                <a:lnTo>
                  <a:pt x="409" y="0"/>
                </a:lnTo>
                <a:lnTo>
                  <a:pt x="411" y="0"/>
                </a:lnTo>
                <a:lnTo>
                  <a:pt x="413" y="0"/>
                </a:lnTo>
                <a:lnTo>
                  <a:pt x="414" y="0"/>
                </a:lnTo>
                <a:lnTo>
                  <a:pt x="416" y="0"/>
                </a:lnTo>
                <a:lnTo>
                  <a:pt x="418" y="0"/>
                </a:lnTo>
                <a:lnTo>
                  <a:pt x="419" y="0"/>
                </a:lnTo>
                <a:lnTo>
                  <a:pt x="421" y="0"/>
                </a:lnTo>
                <a:lnTo>
                  <a:pt x="423" y="0"/>
                </a:lnTo>
                <a:lnTo>
                  <a:pt x="424" y="0"/>
                </a:lnTo>
                <a:lnTo>
                  <a:pt x="426" y="0"/>
                </a:lnTo>
                <a:lnTo>
                  <a:pt x="428" y="0"/>
                </a:lnTo>
                <a:lnTo>
                  <a:pt x="430" y="0"/>
                </a:lnTo>
                <a:lnTo>
                  <a:pt x="431" y="0"/>
                </a:lnTo>
                <a:lnTo>
                  <a:pt x="433" y="0"/>
                </a:lnTo>
                <a:lnTo>
                  <a:pt x="435" y="0"/>
                </a:lnTo>
                <a:lnTo>
                  <a:pt x="436" y="0"/>
                </a:lnTo>
                <a:lnTo>
                  <a:pt x="438" y="0"/>
                </a:lnTo>
                <a:lnTo>
                  <a:pt x="440" y="0"/>
                </a:lnTo>
                <a:lnTo>
                  <a:pt x="441" y="0"/>
                </a:lnTo>
                <a:lnTo>
                  <a:pt x="443" y="0"/>
                </a:lnTo>
                <a:lnTo>
                  <a:pt x="445" y="0"/>
                </a:lnTo>
                <a:lnTo>
                  <a:pt x="446" y="0"/>
                </a:lnTo>
                <a:lnTo>
                  <a:pt x="448" y="0"/>
                </a:lnTo>
                <a:lnTo>
                  <a:pt x="450" y="0"/>
                </a:lnTo>
                <a:lnTo>
                  <a:pt x="451" y="0"/>
                </a:lnTo>
                <a:lnTo>
                  <a:pt x="453" y="0"/>
                </a:lnTo>
                <a:lnTo>
                  <a:pt x="455" y="0"/>
                </a:lnTo>
                <a:lnTo>
                  <a:pt x="457" y="0"/>
                </a:lnTo>
                <a:lnTo>
                  <a:pt x="458" y="0"/>
                </a:lnTo>
                <a:lnTo>
                  <a:pt x="460" y="0"/>
                </a:lnTo>
                <a:lnTo>
                  <a:pt x="462" y="0"/>
                </a:lnTo>
                <a:lnTo>
                  <a:pt x="463" y="0"/>
                </a:lnTo>
                <a:lnTo>
                  <a:pt x="465" y="0"/>
                </a:lnTo>
                <a:lnTo>
                  <a:pt x="467" y="0"/>
                </a:lnTo>
                <a:lnTo>
                  <a:pt x="468" y="0"/>
                </a:lnTo>
                <a:lnTo>
                  <a:pt x="470" y="0"/>
                </a:lnTo>
                <a:lnTo>
                  <a:pt x="472" y="0"/>
                </a:lnTo>
                <a:lnTo>
                  <a:pt x="473" y="0"/>
                </a:lnTo>
                <a:lnTo>
                  <a:pt x="475" y="0"/>
                </a:lnTo>
                <a:lnTo>
                  <a:pt x="477" y="0"/>
                </a:lnTo>
                <a:lnTo>
                  <a:pt x="478" y="0"/>
                </a:lnTo>
                <a:lnTo>
                  <a:pt x="480" y="0"/>
                </a:lnTo>
                <a:lnTo>
                  <a:pt x="482" y="0"/>
                </a:lnTo>
                <a:lnTo>
                  <a:pt x="483" y="0"/>
                </a:lnTo>
                <a:lnTo>
                  <a:pt x="485" y="0"/>
                </a:lnTo>
                <a:lnTo>
                  <a:pt x="487" y="0"/>
                </a:lnTo>
                <a:lnTo>
                  <a:pt x="489" y="0"/>
                </a:lnTo>
                <a:lnTo>
                  <a:pt x="490" y="0"/>
                </a:lnTo>
                <a:lnTo>
                  <a:pt x="492" y="0"/>
                </a:lnTo>
                <a:lnTo>
                  <a:pt x="494" y="0"/>
                </a:lnTo>
                <a:lnTo>
                  <a:pt x="495" y="0"/>
                </a:lnTo>
                <a:lnTo>
                  <a:pt x="497" y="0"/>
                </a:lnTo>
                <a:lnTo>
                  <a:pt x="499" y="0"/>
                </a:lnTo>
                <a:lnTo>
                  <a:pt x="500" y="0"/>
                </a:lnTo>
                <a:lnTo>
                  <a:pt x="502" y="0"/>
                </a:lnTo>
                <a:lnTo>
                  <a:pt x="504" y="0"/>
                </a:lnTo>
                <a:lnTo>
                  <a:pt x="505" y="0"/>
                </a:lnTo>
                <a:lnTo>
                  <a:pt x="507" y="0"/>
                </a:lnTo>
                <a:lnTo>
                  <a:pt x="509" y="0"/>
                </a:lnTo>
                <a:lnTo>
                  <a:pt x="510" y="0"/>
                </a:lnTo>
                <a:lnTo>
                  <a:pt x="512" y="0"/>
                </a:lnTo>
                <a:lnTo>
                  <a:pt x="514" y="0"/>
                </a:lnTo>
                <a:lnTo>
                  <a:pt x="516" y="0"/>
                </a:lnTo>
                <a:lnTo>
                  <a:pt x="517" y="0"/>
                </a:lnTo>
                <a:lnTo>
                  <a:pt x="519" y="0"/>
                </a:lnTo>
                <a:lnTo>
                  <a:pt x="521" y="0"/>
                </a:lnTo>
                <a:lnTo>
                  <a:pt x="522" y="0"/>
                </a:lnTo>
                <a:lnTo>
                  <a:pt x="524" y="0"/>
                </a:lnTo>
                <a:lnTo>
                  <a:pt x="526" y="0"/>
                </a:lnTo>
                <a:lnTo>
                  <a:pt x="527" y="0"/>
                </a:lnTo>
                <a:lnTo>
                  <a:pt x="529" y="0"/>
                </a:lnTo>
                <a:lnTo>
                  <a:pt x="531" y="0"/>
                </a:lnTo>
                <a:lnTo>
                  <a:pt x="532" y="0"/>
                </a:lnTo>
                <a:lnTo>
                  <a:pt x="534" y="0"/>
                </a:lnTo>
                <a:lnTo>
                  <a:pt x="536" y="0"/>
                </a:lnTo>
                <a:lnTo>
                  <a:pt x="537" y="0"/>
                </a:lnTo>
                <a:lnTo>
                  <a:pt x="539" y="0"/>
                </a:lnTo>
                <a:lnTo>
                  <a:pt x="541" y="0"/>
                </a:lnTo>
                <a:lnTo>
                  <a:pt x="542" y="0"/>
                </a:lnTo>
                <a:lnTo>
                  <a:pt x="544" y="0"/>
                </a:lnTo>
                <a:lnTo>
                  <a:pt x="546" y="0"/>
                </a:lnTo>
                <a:lnTo>
                  <a:pt x="548" y="0"/>
                </a:lnTo>
                <a:lnTo>
                  <a:pt x="549" y="0"/>
                </a:lnTo>
                <a:lnTo>
                  <a:pt x="551" y="0"/>
                </a:lnTo>
                <a:lnTo>
                  <a:pt x="553" y="0"/>
                </a:lnTo>
                <a:lnTo>
                  <a:pt x="554" y="0"/>
                </a:lnTo>
                <a:lnTo>
                  <a:pt x="556" y="0"/>
                </a:lnTo>
                <a:lnTo>
                  <a:pt x="558" y="0"/>
                </a:lnTo>
                <a:lnTo>
                  <a:pt x="559" y="0"/>
                </a:lnTo>
                <a:lnTo>
                  <a:pt x="561" y="0"/>
                </a:lnTo>
                <a:lnTo>
                  <a:pt x="563" y="0"/>
                </a:lnTo>
                <a:lnTo>
                  <a:pt x="564" y="0"/>
                </a:lnTo>
                <a:lnTo>
                  <a:pt x="566" y="0"/>
                </a:lnTo>
                <a:lnTo>
                  <a:pt x="568" y="0"/>
                </a:lnTo>
                <a:lnTo>
                  <a:pt x="569" y="0"/>
                </a:lnTo>
              </a:path>
            </a:pathLst>
          </a:custGeom>
          <a:noFill/>
          <a:ln w="25400" cap="flat">
            <a:solidFill>
              <a:srgbClr val="FF9900"/>
            </a:solidFill>
            <a:prstDash val="solid"/>
            <a:round/>
            <a:headEnd/>
            <a:tailEnd/>
          </a:ln>
        </p:spPr>
        <p:txBody>
          <a:bodyPr/>
          <a:lstStyle/>
          <a:p>
            <a:endParaRPr lang="he-IL"/>
          </a:p>
        </p:txBody>
      </p:sp>
      <p:sp>
        <p:nvSpPr>
          <p:cNvPr id="235550" name="Freeform 30"/>
          <p:cNvSpPr>
            <a:spLocks/>
          </p:cNvSpPr>
          <p:nvPr/>
        </p:nvSpPr>
        <p:spPr bwMode="auto">
          <a:xfrm>
            <a:off x="2359025" y="4254500"/>
            <a:ext cx="5216525" cy="750888"/>
          </a:xfrm>
          <a:custGeom>
            <a:avLst/>
            <a:gdLst/>
            <a:ahLst/>
            <a:cxnLst>
              <a:cxn ang="0">
                <a:pos x="8" y="81"/>
              </a:cxn>
              <a:cxn ang="0">
                <a:pos x="18" y="80"/>
              </a:cxn>
              <a:cxn ang="0">
                <a:pos x="28" y="80"/>
              </a:cxn>
              <a:cxn ang="0">
                <a:pos x="38" y="80"/>
              </a:cxn>
              <a:cxn ang="0">
                <a:pos x="49" y="80"/>
              </a:cxn>
              <a:cxn ang="0">
                <a:pos x="59" y="80"/>
              </a:cxn>
              <a:cxn ang="0">
                <a:pos x="69" y="80"/>
              </a:cxn>
              <a:cxn ang="0">
                <a:pos x="79" y="80"/>
              </a:cxn>
              <a:cxn ang="0">
                <a:pos x="89" y="80"/>
              </a:cxn>
              <a:cxn ang="0">
                <a:pos x="99" y="79"/>
              </a:cxn>
              <a:cxn ang="0">
                <a:pos x="109" y="59"/>
              </a:cxn>
              <a:cxn ang="0">
                <a:pos x="119" y="58"/>
              </a:cxn>
              <a:cxn ang="0">
                <a:pos x="129" y="58"/>
              </a:cxn>
              <a:cxn ang="0">
                <a:pos x="140" y="58"/>
              </a:cxn>
              <a:cxn ang="0">
                <a:pos x="150" y="48"/>
              </a:cxn>
              <a:cxn ang="0">
                <a:pos x="160" y="47"/>
              </a:cxn>
              <a:cxn ang="0">
                <a:pos x="170" y="42"/>
              </a:cxn>
              <a:cxn ang="0">
                <a:pos x="180" y="40"/>
              </a:cxn>
              <a:cxn ang="0">
                <a:pos x="190" y="39"/>
              </a:cxn>
              <a:cxn ang="0">
                <a:pos x="200" y="39"/>
              </a:cxn>
              <a:cxn ang="0">
                <a:pos x="210" y="37"/>
              </a:cxn>
              <a:cxn ang="0">
                <a:pos x="221" y="37"/>
              </a:cxn>
              <a:cxn ang="0">
                <a:pos x="231" y="37"/>
              </a:cxn>
              <a:cxn ang="0">
                <a:pos x="241" y="29"/>
              </a:cxn>
              <a:cxn ang="0">
                <a:pos x="251" y="28"/>
              </a:cxn>
              <a:cxn ang="0">
                <a:pos x="261" y="28"/>
              </a:cxn>
              <a:cxn ang="0">
                <a:pos x="271" y="28"/>
              </a:cxn>
              <a:cxn ang="0">
                <a:pos x="281" y="25"/>
              </a:cxn>
              <a:cxn ang="0">
                <a:pos x="291" y="2"/>
              </a:cxn>
              <a:cxn ang="0">
                <a:pos x="301" y="2"/>
              </a:cxn>
              <a:cxn ang="0">
                <a:pos x="312" y="2"/>
              </a:cxn>
              <a:cxn ang="0">
                <a:pos x="322" y="2"/>
              </a:cxn>
              <a:cxn ang="0">
                <a:pos x="332" y="0"/>
              </a:cxn>
              <a:cxn ang="0">
                <a:pos x="342" y="0"/>
              </a:cxn>
              <a:cxn ang="0">
                <a:pos x="352" y="0"/>
              </a:cxn>
              <a:cxn ang="0">
                <a:pos x="362" y="0"/>
              </a:cxn>
              <a:cxn ang="0">
                <a:pos x="372" y="0"/>
              </a:cxn>
              <a:cxn ang="0">
                <a:pos x="382" y="0"/>
              </a:cxn>
              <a:cxn ang="0">
                <a:pos x="392" y="0"/>
              </a:cxn>
              <a:cxn ang="0">
                <a:pos x="403" y="0"/>
              </a:cxn>
              <a:cxn ang="0">
                <a:pos x="413" y="0"/>
              </a:cxn>
              <a:cxn ang="0">
                <a:pos x="423" y="0"/>
              </a:cxn>
              <a:cxn ang="0">
                <a:pos x="433" y="0"/>
              </a:cxn>
              <a:cxn ang="0">
                <a:pos x="443" y="0"/>
              </a:cxn>
              <a:cxn ang="0">
                <a:pos x="453" y="0"/>
              </a:cxn>
              <a:cxn ang="0">
                <a:pos x="463" y="0"/>
              </a:cxn>
              <a:cxn ang="0">
                <a:pos x="473" y="0"/>
              </a:cxn>
              <a:cxn ang="0">
                <a:pos x="483" y="0"/>
              </a:cxn>
              <a:cxn ang="0">
                <a:pos x="494" y="0"/>
              </a:cxn>
              <a:cxn ang="0">
                <a:pos x="504" y="0"/>
              </a:cxn>
              <a:cxn ang="0">
                <a:pos x="514" y="0"/>
              </a:cxn>
              <a:cxn ang="0">
                <a:pos x="524" y="0"/>
              </a:cxn>
              <a:cxn ang="0">
                <a:pos x="534" y="0"/>
              </a:cxn>
              <a:cxn ang="0">
                <a:pos x="544" y="0"/>
              </a:cxn>
              <a:cxn ang="0">
                <a:pos x="554" y="0"/>
              </a:cxn>
              <a:cxn ang="0">
                <a:pos x="564" y="0"/>
              </a:cxn>
            </a:cxnLst>
            <a:rect l="0" t="0" r="r" b="b"/>
            <a:pathLst>
              <a:path w="569" h="82">
                <a:moveTo>
                  <a:pt x="0" y="82"/>
                </a:moveTo>
                <a:lnTo>
                  <a:pt x="1" y="81"/>
                </a:lnTo>
                <a:lnTo>
                  <a:pt x="3" y="81"/>
                </a:lnTo>
                <a:lnTo>
                  <a:pt x="5" y="81"/>
                </a:lnTo>
                <a:lnTo>
                  <a:pt x="6" y="81"/>
                </a:lnTo>
                <a:lnTo>
                  <a:pt x="8" y="81"/>
                </a:lnTo>
                <a:lnTo>
                  <a:pt x="10" y="81"/>
                </a:lnTo>
                <a:lnTo>
                  <a:pt x="11" y="81"/>
                </a:lnTo>
                <a:lnTo>
                  <a:pt x="13" y="81"/>
                </a:lnTo>
                <a:lnTo>
                  <a:pt x="15" y="80"/>
                </a:lnTo>
                <a:lnTo>
                  <a:pt x="17" y="80"/>
                </a:lnTo>
                <a:lnTo>
                  <a:pt x="18" y="80"/>
                </a:lnTo>
                <a:lnTo>
                  <a:pt x="20" y="80"/>
                </a:lnTo>
                <a:lnTo>
                  <a:pt x="22" y="80"/>
                </a:lnTo>
                <a:lnTo>
                  <a:pt x="23" y="80"/>
                </a:lnTo>
                <a:lnTo>
                  <a:pt x="25" y="80"/>
                </a:lnTo>
                <a:lnTo>
                  <a:pt x="27" y="80"/>
                </a:lnTo>
                <a:lnTo>
                  <a:pt x="28" y="80"/>
                </a:lnTo>
                <a:lnTo>
                  <a:pt x="30" y="80"/>
                </a:lnTo>
                <a:lnTo>
                  <a:pt x="32" y="80"/>
                </a:lnTo>
                <a:lnTo>
                  <a:pt x="33" y="80"/>
                </a:lnTo>
                <a:lnTo>
                  <a:pt x="35" y="80"/>
                </a:lnTo>
                <a:lnTo>
                  <a:pt x="37" y="80"/>
                </a:lnTo>
                <a:lnTo>
                  <a:pt x="38" y="80"/>
                </a:lnTo>
                <a:lnTo>
                  <a:pt x="40" y="80"/>
                </a:lnTo>
                <a:lnTo>
                  <a:pt x="42" y="80"/>
                </a:lnTo>
                <a:lnTo>
                  <a:pt x="44" y="80"/>
                </a:lnTo>
                <a:lnTo>
                  <a:pt x="45" y="80"/>
                </a:lnTo>
                <a:lnTo>
                  <a:pt x="47" y="80"/>
                </a:lnTo>
                <a:lnTo>
                  <a:pt x="49" y="80"/>
                </a:lnTo>
                <a:lnTo>
                  <a:pt x="50" y="80"/>
                </a:lnTo>
                <a:lnTo>
                  <a:pt x="52" y="80"/>
                </a:lnTo>
                <a:lnTo>
                  <a:pt x="54" y="80"/>
                </a:lnTo>
                <a:lnTo>
                  <a:pt x="55" y="80"/>
                </a:lnTo>
                <a:lnTo>
                  <a:pt x="57" y="80"/>
                </a:lnTo>
                <a:lnTo>
                  <a:pt x="59" y="80"/>
                </a:lnTo>
                <a:lnTo>
                  <a:pt x="60" y="80"/>
                </a:lnTo>
                <a:lnTo>
                  <a:pt x="62" y="80"/>
                </a:lnTo>
                <a:lnTo>
                  <a:pt x="64" y="80"/>
                </a:lnTo>
                <a:lnTo>
                  <a:pt x="65" y="80"/>
                </a:lnTo>
                <a:lnTo>
                  <a:pt x="67" y="80"/>
                </a:lnTo>
                <a:lnTo>
                  <a:pt x="69" y="80"/>
                </a:lnTo>
                <a:lnTo>
                  <a:pt x="70" y="80"/>
                </a:lnTo>
                <a:lnTo>
                  <a:pt x="72" y="80"/>
                </a:lnTo>
                <a:lnTo>
                  <a:pt x="74" y="80"/>
                </a:lnTo>
                <a:lnTo>
                  <a:pt x="76" y="80"/>
                </a:lnTo>
                <a:lnTo>
                  <a:pt x="77" y="80"/>
                </a:lnTo>
                <a:lnTo>
                  <a:pt x="79" y="80"/>
                </a:lnTo>
                <a:lnTo>
                  <a:pt x="81" y="80"/>
                </a:lnTo>
                <a:lnTo>
                  <a:pt x="82" y="80"/>
                </a:lnTo>
                <a:lnTo>
                  <a:pt x="84" y="80"/>
                </a:lnTo>
                <a:lnTo>
                  <a:pt x="86" y="80"/>
                </a:lnTo>
                <a:lnTo>
                  <a:pt x="87" y="80"/>
                </a:lnTo>
                <a:lnTo>
                  <a:pt x="89" y="80"/>
                </a:lnTo>
                <a:lnTo>
                  <a:pt x="91" y="80"/>
                </a:lnTo>
                <a:lnTo>
                  <a:pt x="92" y="80"/>
                </a:lnTo>
                <a:lnTo>
                  <a:pt x="94" y="80"/>
                </a:lnTo>
                <a:lnTo>
                  <a:pt x="96" y="79"/>
                </a:lnTo>
                <a:lnTo>
                  <a:pt x="97" y="79"/>
                </a:lnTo>
                <a:lnTo>
                  <a:pt x="99" y="79"/>
                </a:lnTo>
                <a:lnTo>
                  <a:pt x="101" y="78"/>
                </a:lnTo>
                <a:lnTo>
                  <a:pt x="103" y="63"/>
                </a:lnTo>
                <a:lnTo>
                  <a:pt x="104" y="62"/>
                </a:lnTo>
                <a:lnTo>
                  <a:pt x="106" y="62"/>
                </a:lnTo>
                <a:lnTo>
                  <a:pt x="108" y="62"/>
                </a:lnTo>
                <a:lnTo>
                  <a:pt x="109" y="59"/>
                </a:lnTo>
                <a:lnTo>
                  <a:pt x="111" y="59"/>
                </a:lnTo>
                <a:lnTo>
                  <a:pt x="113" y="59"/>
                </a:lnTo>
                <a:lnTo>
                  <a:pt x="114" y="59"/>
                </a:lnTo>
                <a:lnTo>
                  <a:pt x="116" y="59"/>
                </a:lnTo>
                <a:lnTo>
                  <a:pt x="118" y="58"/>
                </a:lnTo>
                <a:lnTo>
                  <a:pt x="119" y="58"/>
                </a:lnTo>
                <a:lnTo>
                  <a:pt x="121" y="58"/>
                </a:lnTo>
                <a:lnTo>
                  <a:pt x="123" y="58"/>
                </a:lnTo>
                <a:lnTo>
                  <a:pt x="124" y="58"/>
                </a:lnTo>
                <a:lnTo>
                  <a:pt x="126" y="58"/>
                </a:lnTo>
                <a:lnTo>
                  <a:pt x="128" y="58"/>
                </a:lnTo>
                <a:lnTo>
                  <a:pt x="129" y="58"/>
                </a:lnTo>
                <a:lnTo>
                  <a:pt x="131" y="58"/>
                </a:lnTo>
                <a:lnTo>
                  <a:pt x="133" y="58"/>
                </a:lnTo>
                <a:lnTo>
                  <a:pt x="135" y="58"/>
                </a:lnTo>
                <a:lnTo>
                  <a:pt x="136" y="58"/>
                </a:lnTo>
                <a:lnTo>
                  <a:pt x="138" y="58"/>
                </a:lnTo>
                <a:lnTo>
                  <a:pt x="140" y="58"/>
                </a:lnTo>
                <a:lnTo>
                  <a:pt x="141" y="58"/>
                </a:lnTo>
                <a:lnTo>
                  <a:pt x="143" y="49"/>
                </a:lnTo>
                <a:lnTo>
                  <a:pt x="145" y="48"/>
                </a:lnTo>
                <a:lnTo>
                  <a:pt x="146" y="48"/>
                </a:lnTo>
                <a:lnTo>
                  <a:pt x="148" y="48"/>
                </a:lnTo>
                <a:lnTo>
                  <a:pt x="150" y="48"/>
                </a:lnTo>
                <a:lnTo>
                  <a:pt x="151" y="48"/>
                </a:lnTo>
                <a:lnTo>
                  <a:pt x="153" y="48"/>
                </a:lnTo>
                <a:lnTo>
                  <a:pt x="155" y="48"/>
                </a:lnTo>
                <a:lnTo>
                  <a:pt x="156" y="48"/>
                </a:lnTo>
                <a:lnTo>
                  <a:pt x="158" y="48"/>
                </a:lnTo>
                <a:lnTo>
                  <a:pt x="160" y="47"/>
                </a:lnTo>
                <a:lnTo>
                  <a:pt x="162" y="47"/>
                </a:lnTo>
                <a:lnTo>
                  <a:pt x="163" y="47"/>
                </a:lnTo>
                <a:lnTo>
                  <a:pt x="165" y="47"/>
                </a:lnTo>
                <a:lnTo>
                  <a:pt x="167" y="43"/>
                </a:lnTo>
                <a:lnTo>
                  <a:pt x="168" y="43"/>
                </a:lnTo>
                <a:lnTo>
                  <a:pt x="170" y="42"/>
                </a:lnTo>
                <a:lnTo>
                  <a:pt x="172" y="42"/>
                </a:lnTo>
                <a:lnTo>
                  <a:pt x="173" y="42"/>
                </a:lnTo>
                <a:lnTo>
                  <a:pt x="175" y="42"/>
                </a:lnTo>
                <a:lnTo>
                  <a:pt x="177" y="40"/>
                </a:lnTo>
                <a:lnTo>
                  <a:pt x="178" y="40"/>
                </a:lnTo>
                <a:lnTo>
                  <a:pt x="180" y="40"/>
                </a:lnTo>
                <a:lnTo>
                  <a:pt x="182" y="40"/>
                </a:lnTo>
                <a:lnTo>
                  <a:pt x="183" y="39"/>
                </a:lnTo>
                <a:lnTo>
                  <a:pt x="185" y="39"/>
                </a:lnTo>
                <a:lnTo>
                  <a:pt x="187" y="39"/>
                </a:lnTo>
                <a:lnTo>
                  <a:pt x="188" y="39"/>
                </a:lnTo>
                <a:lnTo>
                  <a:pt x="190" y="39"/>
                </a:lnTo>
                <a:lnTo>
                  <a:pt x="192" y="39"/>
                </a:lnTo>
                <a:lnTo>
                  <a:pt x="194" y="39"/>
                </a:lnTo>
                <a:lnTo>
                  <a:pt x="195" y="39"/>
                </a:lnTo>
                <a:lnTo>
                  <a:pt x="197" y="39"/>
                </a:lnTo>
                <a:lnTo>
                  <a:pt x="199" y="39"/>
                </a:lnTo>
                <a:lnTo>
                  <a:pt x="200" y="39"/>
                </a:lnTo>
                <a:lnTo>
                  <a:pt x="202" y="39"/>
                </a:lnTo>
                <a:lnTo>
                  <a:pt x="204" y="37"/>
                </a:lnTo>
                <a:lnTo>
                  <a:pt x="205" y="37"/>
                </a:lnTo>
                <a:lnTo>
                  <a:pt x="207" y="37"/>
                </a:lnTo>
                <a:lnTo>
                  <a:pt x="209" y="37"/>
                </a:lnTo>
                <a:lnTo>
                  <a:pt x="210" y="37"/>
                </a:lnTo>
                <a:lnTo>
                  <a:pt x="212" y="37"/>
                </a:lnTo>
                <a:lnTo>
                  <a:pt x="214" y="37"/>
                </a:lnTo>
                <a:lnTo>
                  <a:pt x="215" y="37"/>
                </a:lnTo>
                <a:lnTo>
                  <a:pt x="217" y="37"/>
                </a:lnTo>
                <a:lnTo>
                  <a:pt x="219" y="37"/>
                </a:lnTo>
                <a:lnTo>
                  <a:pt x="221" y="37"/>
                </a:lnTo>
                <a:lnTo>
                  <a:pt x="222" y="37"/>
                </a:lnTo>
                <a:lnTo>
                  <a:pt x="224" y="37"/>
                </a:lnTo>
                <a:lnTo>
                  <a:pt x="226" y="37"/>
                </a:lnTo>
                <a:lnTo>
                  <a:pt x="227" y="37"/>
                </a:lnTo>
                <a:lnTo>
                  <a:pt x="229" y="37"/>
                </a:lnTo>
                <a:lnTo>
                  <a:pt x="231" y="37"/>
                </a:lnTo>
                <a:lnTo>
                  <a:pt x="232" y="37"/>
                </a:lnTo>
                <a:lnTo>
                  <a:pt x="234" y="30"/>
                </a:lnTo>
                <a:lnTo>
                  <a:pt x="236" y="29"/>
                </a:lnTo>
                <a:lnTo>
                  <a:pt x="237" y="29"/>
                </a:lnTo>
                <a:lnTo>
                  <a:pt x="239" y="29"/>
                </a:lnTo>
                <a:lnTo>
                  <a:pt x="241" y="29"/>
                </a:lnTo>
                <a:lnTo>
                  <a:pt x="242" y="28"/>
                </a:lnTo>
                <a:lnTo>
                  <a:pt x="244" y="28"/>
                </a:lnTo>
                <a:lnTo>
                  <a:pt x="246" y="28"/>
                </a:lnTo>
                <a:lnTo>
                  <a:pt x="247" y="28"/>
                </a:lnTo>
                <a:lnTo>
                  <a:pt x="249" y="28"/>
                </a:lnTo>
                <a:lnTo>
                  <a:pt x="251" y="28"/>
                </a:lnTo>
                <a:lnTo>
                  <a:pt x="253" y="28"/>
                </a:lnTo>
                <a:lnTo>
                  <a:pt x="254" y="28"/>
                </a:lnTo>
                <a:lnTo>
                  <a:pt x="256" y="28"/>
                </a:lnTo>
                <a:lnTo>
                  <a:pt x="258" y="28"/>
                </a:lnTo>
                <a:lnTo>
                  <a:pt x="259" y="28"/>
                </a:lnTo>
                <a:lnTo>
                  <a:pt x="261" y="28"/>
                </a:lnTo>
                <a:lnTo>
                  <a:pt x="263" y="28"/>
                </a:lnTo>
                <a:lnTo>
                  <a:pt x="264" y="28"/>
                </a:lnTo>
                <a:lnTo>
                  <a:pt x="266" y="28"/>
                </a:lnTo>
                <a:lnTo>
                  <a:pt x="268" y="28"/>
                </a:lnTo>
                <a:lnTo>
                  <a:pt x="269" y="28"/>
                </a:lnTo>
                <a:lnTo>
                  <a:pt x="271" y="28"/>
                </a:lnTo>
                <a:lnTo>
                  <a:pt x="273" y="28"/>
                </a:lnTo>
                <a:lnTo>
                  <a:pt x="274" y="28"/>
                </a:lnTo>
                <a:lnTo>
                  <a:pt x="276" y="28"/>
                </a:lnTo>
                <a:lnTo>
                  <a:pt x="278" y="25"/>
                </a:lnTo>
                <a:lnTo>
                  <a:pt x="280" y="25"/>
                </a:lnTo>
                <a:lnTo>
                  <a:pt x="281" y="25"/>
                </a:lnTo>
                <a:lnTo>
                  <a:pt x="283" y="2"/>
                </a:lnTo>
                <a:lnTo>
                  <a:pt x="285" y="2"/>
                </a:lnTo>
                <a:lnTo>
                  <a:pt x="286" y="2"/>
                </a:lnTo>
                <a:lnTo>
                  <a:pt x="288" y="2"/>
                </a:lnTo>
                <a:lnTo>
                  <a:pt x="290" y="2"/>
                </a:lnTo>
                <a:lnTo>
                  <a:pt x="291" y="2"/>
                </a:lnTo>
                <a:lnTo>
                  <a:pt x="293" y="2"/>
                </a:lnTo>
                <a:lnTo>
                  <a:pt x="295" y="2"/>
                </a:lnTo>
                <a:lnTo>
                  <a:pt x="296" y="2"/>
                </a:lnTo>
                <a:lnTo>
                  <a:pt x="298" y="2"/>
                </a:lnTo>
                <a:lnTo>
                  <a:pt x="300" y="2"/>
                </a:lnTo>
                <a:lnTo>
                  <a:pt x="301" y="2"/>
                </a:lnTo>
                <a:lnTo>
                  <a:pt x="303" y="2"/>
                </a:lnTo>
                <a:lnTo>
                  <a:pt x="305" y="2"/>
                </a:lnTo>
                <a:lnTo>
                  <a:pt x="306" y="2"/>
                </a:lnTo>
                <a:lnTo>
                  <a:pt x="308" y="2"/>
                </a:lnTo>
                <a:lnTo>
                  <a:pt x="310" y="2"/>
                </a:lnTo>
                <a:lnTo>
                  <a:pt x="312" y="2"/>
                </a:lnTo>
                <a:lnTo>
                  <a:pt x="313" y="2"/>
                </a:lnTo>
                <a:lnTo>
                  <a:pt x="315" y="2"/>
                </a:lnTo>
                <a:lnTo>
                  <a:pt x="317" y="2"/>
                </a:lnTo>
                <a:lnTo>
                  <a:pt x="318" y="2"/>
                </a:lnTo>
                <a:lnTo>
                  <a:pt x="320" y="2"/>
                </a:lnTo>
                <a:lnTo>
                  <a:pt x="322" y="2"/>
                </a:lnTo>
                <a:lnTo>
                  <a:pt x="323" y="2"/>
                </a:lnTo>
                <a:lnTo>
                  <a:pt x="325" y="2"/>
                </a:lnTo>
                <a:lnTo>
                  <a:pt x="327" y="2"/>
                </a:lnTo>
                <a:lnTo>
                  <a:pt x="328" y="2"/>
                </a:lnTo>
                <a:lnTo>
                  <a:pt x="330" y="2"/>
                </a:lnTo>
                <a:lnTo>
                  <a:pt x="332" y="0"/>
                </a:lnTo>
                <a:lnTo>
                  <a:pt x="333" y="0"/>
                </a:lnTo>
                <a:lnTo>
                  <a:pt x="335" y="0"/>
                </a:lnTo>
                <a:lnTo>
                  <a:pt x="337" y="0"/>
                </a:lnTo>
                <a:lnTo>
                  <a:pt x="339" y="0"/>
                </a:lnTo>
                <a:lnTo>
                  <a:pt x="340" y="0"/>
                </a:lnTo>
                <a:lnTo>
                  <a:pt x="342" y="0"/>
                </a:lnTo>
                <a:lnTo>
                  <a:pt x="344" y="0"/>
                </a:lnTo>
                <a:lnTo>
                  <a:pt x="345" y="0"/>
                </a:lnTo>
                <a:lnTo>
                  <a:pt x="347" y="0"/>
                </a:lnTo>
                <a:lnTo>
                  <a:pt x="349" y="0"/>
                </a:lnTo>
                <a:lnTo>
                  <a:pt x="350" y="0"/>
                </a:lnTo>
                <a:lnTo>
                  <a:pt x="352" y="0"/>
                </a:lnTo>
                <a:lnTo>
                  <a:pt x="354" y="0"/>
                </a:lnTo>
                <a:lnTo>
                  <a:pt x="355" y="0"/>
                </a:lnTo>
                <a:lnTo>
                  <a:pt x="357" y="0"/>
                </a:lnTo>
                <a:lnTo>
                  <a:pt x="359" y="0"/>
                </a:lnTo>
                <a:lnTo>
                  <a:pt x="360" y="0"/>
                </a:lnTo>
                <a:lnTo>
                  <a:pt x="362" y="0"/>
                </a:lnTo>
                <a:lnTo>
                  <a:pt x="364" y="0"/>
                </a:lnTo>
                <a:lnTo>
                  <a:pt x="365" y="0"/>
                </a:lnTo>
                <a:lnTo>
                  <a:pt x="367" y="0"/>
                </a:lnTo>
                <a:lnTo>
                  <a:pt x="369" y="0"/>
                </a:lnTo>
                <a:lnTo>
                  <a:pt x="371" y="0"/>
                </a:lnTo>
                <a:lnTo>
                  <a:pt x="372" y="0"/>
                </a:lnTo>
                <a:lnTo>
                  <a:pt x="374" y="0"/>
                </a:lnTo>
                <a:lnTo>
                  <a:pt x="376" y="0"/>
                </a:lnTo>
                <a:lnTo>
                  <a:pt x="377" y="0"/>
                </a:lnTo>
                <a:lnTo>
                  <a:pt x="379" y="0"/>
                </a:lnTo>
                <a:lnTo>
                  <a:pt x="381" y="0"/>
                </a:lnTo>
                <a:lnTo>
                  <a:pt x="382" y="0"/>
                </a:lnTo>
                <a:lnTo>
                  <a:pt x="384" y="0"/>
                </a:lnTo>
                <a:lnTo>
                  <a:pt x="386" y="0"/>
                </a:lnTo>
                <a:lnTo>
                  <a:pt x="387" y="0"/>
                </a:lnTo>
                <a:lnTo>
                  <a:pt x="389" y="0"/>
                </a:lnTo>
                <a:lnTo>
                  <a:pt x="391" y="0"/>
                </a:lnTo>
                <a:lnTo>
                  <a:pt x="392" y="0"/>
                </a:lnTo>
                <a:lnTo>
                  <a:pt x="394" y="0"/>
                </a:lnTo>
                <a:lnTo>
                  <a:pt x="396" y="0"/>
                </a:lnTo>
                <a:lnTo>
                  <a:pt x="398" y="0"/>
                </a:lnTo>
                <a:lnTo>
                  <a:pt x="399" y="0"/>
                </a:lnTo>
                <a:lnTo>
                  <a:pt x="401" y="0"/>
                </a:lnTo>
                <a:lnTo>
                  <a:pt x="403" y="0"/>
                </a:lnTo>
                <a:lnTo>
                  <a:pt x="404" y="0"/>
                </a:lnTo>
                <a:lnTo>
                  <a:pt x="406" y="0"/>
                </a:lnTo>
                <a:lnTo>
                  <a:pt x="408" y="0"/>
                </a:lnTo>
                <a:lnTo>
                  <a:pt x="409" y="0"/>
                </a:lnTo>
                <a:lnTo>
                  <a:pt x="411" y="0"/>
                </a:lnTo>
                <a:lnTo>
                  <a:pt x="413" y="0"/>
                </a:lnTo>
                <a:lnTo>
                  <a:pt x="414" y="0"/>
                </a:lnTo>
                <a:lnTo>
                  <a:pt x="416" y="0"/>
                </a:lnTo>
                <a:lnTo>
                  <a:pt x="418" y="0"/>
                </a:lnTo>
                <a:lnTo>
                  <a:pt x="419" y="0"/>
                </a:lnTo>
                <a:lnTo>
                  <a:pt x="421" y="0"/>
                </a:lnTo>
                <a:lnTo>
                  <a:pt x="423" y="0"/>
                </a:lnTo>
                <a:lnTo>
                  <a:pt x="424" y="0"/>
                </a:lnTo>
                <a:lnTo>
                  <a:pt x="426" y="0"/>
                </a:lnTo>
                <a:lnTo>
                  <a:pt x="428" y="0"/>
                </a:lnTo>
                <a:lnTo>
                  <a:pt x="430" y="0"/>
                </a:lnTo>
                <a:lnTo>
                  <a:pt x="431" y="0"/>
                </a:lnTo>
                <a:lnTo>
                  <a:pt x="433" y="0"/>
                </a:lnTo>
                <a:lnTo>
                  <a:pt x="435" y="0"/>
                </a:lnTo>
                <a:lnTo>
                  <a:pt x="436" y="0"/>
                </a:lnTo>
                <a:lnTo>
                  <a:pt x="438" y="0"/>
                </a:lnTo>
                <a:lnTo>
                  <a:pt x="440" y="0"/>
                </a:lnTo>
                <a:lnTo>
                  <a:pt x="441" y="0"/>
                </a:lnTo>
                <a:lnTo>
                  <a:pt x="443" y="0"/>
                </a:lnTo>
                <a:lnTo>
                  <a:pt x="445" y="0"/>
                </a:lnTo>
                <a:lnTo>
                  <a:pt x="446" y="0"/>
                </a:lnTo>
                <a:lnTo>
                  <a:pt x="448" y="0"/>
                </a:lnTo>
                <a:lnTo>
                  <a:pt x="450" y="0"/>
                </a:lnTo>
                <a:lnTo>
                  <a:pt x="451" y="0"/>
                </a:lnTo>
                <a:lnTo>
                  <a:pt x="453" y="0"/>
                </a:lnTo>
                <a:lnTo>
                  <a:pt x="455" y="0"/>
                </a:lnTo>
                <a:lnTo>
                  <a:pt x="457" y="0"/>
                </a:lnTo>
                <a:lnTo>
                  <a:pt x="458" y="0"/>
                </a:lnTo>
                <a:lnTo>
                  <a:pt x="460" y="0"/>
                </a:lnTo>
                <a:lnTo>
                  <a:pt x="462" y="0"/>
                </a:lnTo>
                <a:lnTo>
                  <a:pt x="463" y="0"/>
                </a:lnTo>
                <a:lnTo>
                  <a:pt x="465" y="0"/>
                </a:lnTo>
                <a:lnTo>
                  <a:pt x="467" y="0"/>
                </a:lnTo>
                <a:lnTo>
                  <a:pt x="468" y="0"/>
                </a:lnTo>
                <a:lnTo>
                  <a:pt x="470" y="0"/>
                </a:lnTo>
                <a:lnTo>
                  <a:pt x="472" y="0"/>
                </a:lnTo>
                <a:lnTo>
                  <a:pt x="473" y="0"/>
                </a:lnTo>
                <a:lnTo>
                  <a:pt x="475" y="0"/>
                </a:lnTo>
                <a:lnTo>
                  <a:pt x="477" y="0"/>
                </a:lnTo>
                <a:lnTo>
                  <a:pt x="478" y="0"/>
                </a:lnTo>
                <a:lnTo>
                  <a:pt x="480" y="0"/>
                </a:lnTo>
                <a:lnTo>
                  <a:pt x="482" y="0"/>
                </a:lnTo>
                <a:lnTo>
                  <a:pt x="483" y="0"/>
                </a:lnTo>
                <a:lnTo>
                  <a:pt x="485" y="0"/>
                </a:lnTo>
                <a:lnTo>
                  <a:pt x="487" y="0"/>
                </a:lnTo>
                <a:lnTo>
                  <a:pt x="489" y="0"/>
                </a:lnTo>
                <a:lnTo>
                  <a:pt x="490" y="0"/>
                </a:lnTo>
                <a:lnTo>
                  <a:pt x="492" y="0"/>
                </a:lnTo>
                <a:lnTo>
                  <a:pt x="494" y="0"/>
                </a:lnTo>
                <a:lnTo>
                  <a:pt x="495" y="0"/>
                </a:lnTo>
                <a:lnTo>
                  <a:pt x="497" y="0"/>
                </a:lnTo>
                <a:lnTo>
                  <a:pt x="499" y="0"/>
                </a:lnTo>
                <a:lnTo>
                  <a:pt x="500" y="0"/>
                </a:lnTo>
                <a:lnTo>
                  <a:pt x="502" y="0"/>
                </a:lnTo>
                <a:lnTo>
                  <a:pt x="504" y="0"/>
                </a:lnTo>
                <a:lnTo>
                  <a:pt x="505" y="0"/>
                </a:lnTo>
                <a:lnTo>
                  <a:pt x="507" y="0"/>
                </a:lnTo>
                <a:lnTo>
                  <a:pt x="509" y="0"/>
                </a:lnTo>
                <a:lnTo>
                  <a:pt x="510" y="0"/>
                </a:lnTo>
                <a:lnTo>
                  <a:pt x="512" y="0"/>
                </a:lnTo>
                <a:lnTo>
                  <a:pt x="514" y="0"/>
                </a:lnTo>
                <a:lnTo>
                  <a:pt x="516" y="0"/>
                </a:lnTo>
                <a:lnTo>
                  <a:pt x="517" y="0"/>
                </a:lnTo>
                <a:lnTo>
                  <a:pt x="519" y="0"/>
                </a:lnTo>
                <a:lnTo>
                  <a:pt x="521" y="0"/>
                </a:lnTo>
                <a:lnTo>
                  <a:pt x="522" y="0"/>
                </a:lnTo>
                <a:lnTo>
                  <a:pt x="524" y="0"/>
                </a:lnTo>
                <a:lnTo>
                  <a:pt x="526" y="0"/>
                </a:lnTo>
                <a:lnTo>
                  <a:pt x="527" y="0"/>
                </a:lnTo>
                <a:lnTo>
                  <a:pt x="529" y="0"/>
                </a:lnTo>
                <a:lnTo>
                  <a:pt x="531" y="0"/>
                </a:lnTo>
                <a:lnTo>
                  <a:pt x="532" y="0"/>
                </a:lnTo>
                <a:lnTo>
                  <a:pt x="534" y="0"/>
                </a:lnTo>
                <a:lnTo>
                  <a:pt x="536" y="0"/>
                </a:lnTo>
                <a:lnTo>
                  <a:pt x="537" y="0"/>
                </a:lnTo>
                <a:lnTo>
                  <a:pt x="539" y="0"/>
                </a:lnTo>
                <a:lnTo>
                  <a:pt x="541" y="0"/>
                </a:lnTo>
                <a:lnTo>
                  <a:pt x="542" y="0"/>
                </a:lnTo>
                <a:lnTo>
                  <a:pt x="544" y="0"/>
                </a:lnTo>
                <a:lnTo>
                  <a:pt x="546" y="0"/>
                </a:lnTo>
                <a:lnTo>
                  <a:pt x="548" y="0"/>
                </a:lnTo>
                <a:lnTo>
                  <a:pt x="549" y="0"/>
                </a:lnTo>
                <a:lnTo>
                  <a:pt x="551" y="0"/>
                </a:lnTo>
                <a:lnTo>
                  <a:pt x="553" y="0"/>
                </a:lnTo>
                <a:lnTo>
                  <a:pt x="554" y="0"/>
                </a:lnTo>
                <a:lnTo>
                  <a:pt x="556" y="0"/>
                </a:lnTo>
                <a:lnTo>
                  <a:pt x="558" y="0"/>
                </a:lnTo>
                <a:lnTo>
                  <a:pt x="559" y="0"/>
                </a:lnTo>
                <a:lnTo>
                  <a:pt x="561" y="0"/>
                </a:lnTo>
                <a:lnTo>
                  <a:pt x="563" y="0"/>
                </a:lnTo>
                <a:lnTo>
                  <a:pt x="564" y="0"/>
                </a:lnTo>
                <a:lnTo>
                  <a:pt x="566" y="0"/>
                </a:lnTo>
                <a:lnTo>
                  <a:pt x="568" y="0"/>
                </a:lnTo>
                <a:lnTo>
                  <a:pt x="569" y="0"/>
                </a:lnTo>
              </a:path>
            </a:pathLst>
          </a:custGeom>
          <a:noFill/>
          <a:ln w="25400">
            <a:solidFill>
              <a:srgbClr val="FFFF00"/>
            </a:solidFill>
            <a:prstDash val="solid"/>
            <a:round/>
            <a:headEnd/>
            <a:tailEnd/>
          </a:ln>
        </p:spPr>
        <p:txBody>
          <a:bodyPr/>
          <a:lstStyle/>
          <a:p>
            <a:endParaRPr lang="he-IL"/>
          </a:p>
        </p:txBody>
      </p:sp>
      <p:sp>
        <p:nvSpPr>
          <p:cNvPr id="235551" name="Rectangle 31"/>
          <p:cNvSpPr>
            <a:spLocks noChangeArrowheads="1"/>
          </p:cNvSpPr>
          <p:nvPr/>
        </p:nvSpPr>
        <p:spPr bwMode="auto">
          <a:xfrm>
            <a:off x="1738313" y="4924425"/>
            <a:ext cx="84137"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0</a:t>
            </a:r>
            <a:endParaRPr lang="en-US" sz="1200"/>
          </a:p>
        </p:txBody>
      </p:sp>
      <p:sp>
        <p:nvSpPr>
          <p:cNvPr id="235552" name="Rectangle 32"/>
          <p:cNvSpPr>
            <a:spLocks noChangeArrowheads="1"/>
          </p:cNvSpPr>
          <p:nvPr/>
        </p:nvSpPr>
        <p:spPr bwMode="auto">
          <a:xfrm>
            <a:off x="1587500" y="4459288"/>
            <a:ext cx="252413" cy="182562"/>
          </a:xfrm>
          <a:prstGeom prst="rect">
            <a:avLst/>
          </a:prstGeom>
          <a:noFill/>
          <a:ln w="9525">
            <a:noFill/>
            <a:miter lim="800000"/>
            <a:headEnd/>
            <a:tailEnd/>
          </a:ln>
        </p:spPr>
        <p:txBody>
          <a:bodyPr wrap="none" lIns="0" tIns="0" rIns="0" bIns="0">
            <a:spAutoFit/>
          </a:bodyPr>
          <a:lstStyle/>
          <a:p>
            <a:pPr algn="r"/>
            <a:r>
              <a:rPr lang="en-US" sz="1200">
                <a:solidFill>
                  <a:srgbClr val="000000"/>
                </a:solidFill>
              </a:rPr>
              <a:t>100</a:t>
            </a:r>
            <a:endParaRPr lang="en-US" sz="1200"/>
          </a:p>
        </p:txBody>
      </p:sp>
      <p:sp>
        <p:nvSpPr>
          <p:cNvPr id="235553" name="Rectangle 33"/>
          <p:cNvSpPr>
            <a:spLocks noChangeArrowheads="1"/>
          </p:cNvSpPr>
          <p:nvPr/>
        </p:nvSpPr>
        <p:spPr bwMode="auto">
          <a:xfrm>
            <a:off x="1587500" y="3990975"/>
            <a:ext cx="252413"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200</a:t>
            </a:r>
            <a:endParaRPr lang="en-US" sz="1200"/>
          </a:p>
        </p:txBody>
      </p:sp>
      <p:sp>
        <p:nvSpPr>
          <p:cNvPr id="235554" name="Rectangle 34"/>
          <p:cNvSpPr>
            <a:spLocks noChangeArrowheads="1"/>
          </p:cNvSpPr>
          <p:nvPr/>
        </p:nvSpPr>
        <p:spPr bwMode="auto">
          <a:xfrm>
            <a:off x="1587500" y="3524250"/>
            <a:ext cx="252413"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300</a:t>
            </a:r>
            <a:endParaRPr lang="en-US" sz="1200"/>
          </a:p>
        </p:txBody>
      </p:sp>
      <p:sp>
        <p:nvSpPr>
          <p:cNvPr id="235555" name="Rectangle 35"/>
          <p:cNvSpPr>
            <a:spLocks noChangeArrowheads="1"/>
          </p:cNvSpPr>
          <p:nvPr/>
        </p:nvSpPr>
        <p:spPr bwMode="auto">
          <a:xfrm>
            <a:off x="1587500" y="3065463"/>
            <a:ext cx="252413" cy="182562"/>
          </a:xfrm>
          <a:prstGeom prst="rect">
            <a:avLst/>
          </a:prstGeom>
          <a:noFill/>
          <a:ln w="9525">
            <a:noFill/>
            <a:miter lim="800000"/>
            <a:headEnd/>
            <a:tailEnd/>
          </a:ln>
        </p:spPr>
        <p:txBody>
          <a:bodyPr wrap="none" lIns="0" tIns="0" rIns="0" bIns="0">
            <a:spAutoFit/>
          </a:bodyPr>
          <a:lstStyle/>
          <a:p>
            <a:pPr algn="r"/>
            <a:r>
              <a:rPr lang="en-US" sz="1200">
                <a:solidFill>
                  <a:srgbClr val="000000"/>
                </a:solidFill>
              </a:rPr>
              <a:t>400</a:t>
            </a:r>
            <a:endParaRPr lang="en-US" sz="1200"/>
          </a:p>
        </p:txBody>
      </p:sp>
      <p:sp>
        <p:nvSpPr>
          <p:cNvPr id="235556" name="Rectangle 36"/>
          <p:cNvSpPr>
            <a:spLocks noChangeArrowheads="1"/>
          </p:cNvSpPr>
          <p:nvPr/>
        </p:nvSpPr>
        <p:spPr bwMode="auto">
          <a:xfrm>
            <a:off x="1587500" y="2600325"/>
            <a:ext cx="252413"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500</a:t>
            </a:r>
            <a:endParaRPr lang="en-US" sz="1200"/>
          </a:p>
        </p:txBody>
      </p:sp>
      <p:sp>
        <p:nvSpPr>
          <p:cNvPr id="235557" name="Rectangle 37"/>
          <p:cNvSpPr>
            <a:spLocks noChangeArrowheads="1"/>
          </p:cNvSpPr>
          <p:nvPr/>
        </p:nvSpPr>
        <p:spPr bwMode="auto">
          <a:xfrm>
            <a:off x="1587500" y="2132013"/>
            <a:ext cx="252413" cy="182562"/>
          </a:xfrm>
          <a:prstGeom prst="rect">
            <a:avLst/>
          </a:prstGeom>
          <a:noFill/>
          <a:ln w="9525">
            <a:noFill/>
            <a:miter lim="800000"/>
            <a:headEnd/>
            <a:tailEnd/>
          </a:ln>
        </p:spPr>
        <p:txBody>
          <a:bodyPr wrap="none" lIns="0" tIns="0" rIns="0" bIns="0">
            <a:spAutoFit/>
          </a:bodyPr>
          <a:lstStyle/>
          <a:p>
            <a:pPr algn="r"/>
            <a:r>
              <a:rPr lang="en-US" sz="1200">
                <a:solidFill>
                  <a:srgbClr val="000000"/>
                </a:solidFill>
              </a:rPr>
              <a:t>600</a:t>
            </a:r>
            <a:endParaRPr lang="en-US" sz="1200"/>
          </a:p>
        </p:txBody>
      </p:sp>
      <p:sp>
        <p:nvSpPr>
          <p:cNvPr id="235558" name="Rectangle 38"/>
          <p:cNvSpPr>
            <a:spLocks noChangeArrowheads="1"/>
          </p:cNvSpPr>
          <p:nvPr/>
        </p:nvSpPr>
        <p:spPr bwMode="auto">
          <a:xfrm>
            <a:off x="1587500" y="1663700"/>
            <a:ext cx="252413"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700</a:t>
            </a:r>
            <a:endParaRPr lang="en-US" sz="1200"/>
          </a:p>
        </p:txBody>
      </p:sp>
      <p:sp>
        <p:nvSpPr>
          <p:cNvPr id="235559" name="Rectangle 39"/>
          <p:cNvSpPr>
            <a:spLocks noChangeArrowheads="1"/>
          </p:cNvSpPr>
          <p:nvPr/>
        </p:nvSpPr>
        <p:spPr bwMode="auto">
          <a:xfrm>
            <a:off x="1587500" y="1196975"/>
            <a:ext cx="252413"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800</a:t>
            </a:r>
            <a:endParaRPr lang="en-US" sz="1200"/>
          </a:p>
        </p:txBody>
      </p:sp>
      <p:sp>
        <p:nvSpPr>
          <p:cNvPr id="235560" name="Rectangle 40"/>
          <p:cNvSpPr>
            <a:spLocks noChangeArrowheads="1"/>
          </p:cNvSpPr>
          <p:nvPr/>
        </p:nvSpPr>
        <p:spPr bwMode="auto">
          <a:xfrm>
            <a:off x="1677988" y="5108575"/>
            <a:ext cx="457200"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Oct-06</a:t>
            </a:r>
            <a:endParaRPr lang="en-US" sz="1200"/>
          </a:p>
        </p:txBody>
      </p:sp>
      <p:sp>
        <p:nvSpPr>
          <p:cNvPr id="235561" name="Rectangle 41"/>
          <p:cNvSpPr>
            <a:spLocks noChangeArrowheads="1"/>
          </p:cNvSpPr>
          <p:nvPr/>
        </p:nvSpPr>
        <p:spPr bwMode="auto">
          <a:xfrm>
            <a:off x="2601913" y="5108575"/>
            <a:ext cx="488950"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Dec-06</a:t>
            </a:r>
            <a:endParaRPr lang="en-US" sz="1200"/>
          </a:p>
        </p:txBody>
      </p:sp>
      <p:sp>
        <p:nvSpPr>
          <p:cNvPr id="235562" name="Rectangle 42"/>
          <p:cNvSpPr>
            <a:spLocks noChangeArrowheads="1"/>
          </p:cNvSpPr>
          <p:nvPr/>
        </p:nvSpPr>
        <p:spPr bwMode="auto">
          <a:xfrm>
            <a:off x="3563938" y="5108575"/>
            <a:ext cx="481012"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Feb-07</a:t>
            </a:r>
            <a:endParaRPr lang="en-US" sz="1200"/>
          </a:p>
        </p:txBody>
      </p:sp>
      <p:sp>
        <p:nvSpPr>
          <p:cNvPr id="235563" name="Rectangle 43"/>
          <p:cNvSpPr>
            <a:spLocks noChangeArrowheads="1"/>
          </p:cNvSpPr>
          <p:nvPr/>
        </p:nvSpPr>
        <p:spPr bwMode="auto">
          <a:xfrm>
            <a:off x="4494213" y="5108575"/>
            <a:ext cx="455612"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Apr-07</a:t>
            </a:r>
            <a:endParaRPr lang="en-US" sz="1200"/>
          </a:p>
        </p:txBody>
      </p:sp>
      <p:sp>
        <p:nvSpPr>
          <p:cNvPr id="235564" name="Rectangle 44"/>
          <p:cNvSpPr>
            <a:spLocks noChangeArrowheads="1"/>
          </p:cNvSpPr>
          <p:nvPr/>
        </p:nvSpPr>
        <p:spPr bwMode="auto">
          <a:xfrm>
            <a:off x="5434013" y="5108575"/>
            <a:ext cx="463550"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Jun-07</a:t>
            </a:r>
            <a:endParaRPr lang="en-US" sz="1200"/>
          </a:p>
        </p:txBody>
      </p:sp>
      <p:sp>
        <p:nvSpPr>
          <p:cNvPr id="235565" name="Rectangle 45"/>
          <p:cNvSpPr>
            <a:spLocks noChangeArrowheads="1"/>
          </p:cNvSpPr>
          <p:nvPr/>
        </p:nvSpPr>
        <p:spPr bwMode="auto">
          <a:xfrm>
            <a:off x="6351588" y="5108575"/>
            <a:ext cx="488950"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Aug-07</a:t>
            </a:r>
            <a:endParaRPr lang="en-US" sz="1200"/>
          </a:p>
        </p:txBody>
      </p:sp>
      <p:sp>
        <p:nvSpPr>
          <p:cNvPr id="235566" name="Rectangle 46"/>
          <p:cNvSpPr>
            <a:spLocks noChangeArrowheads="1"/>
          </p:cNvSpPr>
          <p:nvPr/>
        </p:nvSpPr>
        <p:spPr bwMode="auto">
          <a:xfrm>
            <a:off x="7310438" y="5108575"/>
            <a:ext cx="457200"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Oct-07</a:t>
            </a:r>
            <a:endParaRPr lang="en-US" sz="1200"/>
          </a:p>
        </p:txBody>
      </p:sp>
      <p:sp>
        <p:nvSpPr>
          <p:cNvPr id="235567" name="Line 47"/>
          <p:cNvSpPr>
            <a:spLocks noChangeShapeType="1"/>
          </p:cNvSpPr>
          <p:nvPr/>
        </p:nvSpPr>
        <p:spPr bwMode="auto">
          <a:xfrm>
            <a:off x="2135188" y="1422400"/>
            <a:ext cx="219075" cy="0"/>
          </a:xfrm>
          <a:prstGeom prst="line">
            <a:avLst/>
          </a:prstGeom>
          <a:noFill/>
          <a:ln w="25400">
            <a:solidFill>
              <a:schemeClr val="tx1"/>
            </a:solidFill>
            <a:round/>
            <a:headEnd/>
            <a:tailEnd/>
          </a:ln>
        </p:spPr>
        <p:txBody>
          <a:bodyPr/>
          <a:lstStyle/>
          <a:p>
            <a:endParaRPr lang="he-IL"/>
          </a:p>
        </p:txBody>
      </p:sp>
      <p:sp>
        <p:nvSpPr>
          <p:cNvPr id="235568" name="Rectangle 48"/>
          <p:cNvSpPr>
            <a:spLocks noChangeArrowheads="1"/>
          </p:cNvSpPr>
          <p:nvPr/>
        </p:nvSpPr>
        <p:spPr bwMode="auto">
          <a:xfrm>
            <a:off x="2432050" y="1346200"/>
            <a:ext cx="1654175" cy="212725"/>
          </a:xfrm>
          <a:prstGeom prst="rect">
            <a:avLst/>
          </a:prstGeom>
          <a:noFill/>
          <a:ln w="9525">
            <a:noFill/>
            <a:miter lim="800000"/>
            <a:headEnd/>
            <a:tailEnd/>
          </a:ln>
        </p:spPr>
        <p:txBody>
          <a:bodyPr wrap="none" lIns="0" tIns="0" rIns="0" bIns="0">
            <a:spAutoFit/>
          </a:bodyPr>
          <a:lstStyle/>
          <a:p>
            <a:pPr rtl="0"/>
            <a:r>
              <a:rPr lang="en-US" sz="1400"/>
              <a:t>Mesic Mediterranean</a:t>
            </a:r>
          </a:p>
        </p:txBody>
      </p:sp>
      <p:sp>
        <p:nvSpPr>
          <p:cNvPr id="235569" name="Line 49"/>
          <p:cNvSpPr>
            <a:spLocks noChangeShapeType="1"/>
          </p:cNvSpPr>
          <p:nvPr/>
        </p:nvSpPr>
        <p:spPr bwMode="auto">
          <a:xfrm>
            <a:off x="2135188" y="1611313"/>
            <a:ext cx="219075" cy="1587"/>
          </a:xfrm>
          <a:prstGeom prst="line">
            <a:avLst/>
          </a:prstGeom>
          <a:noFill/>
          <a:ln w="25400">
            <a:solidFill>
              <a:srgbClr val="008000"/>
            </a:solidFill>
            <a:round/>
            <a:headEnd/>
            <a:tailEnd/>
          </a:ln>
        </p:spPr>
        <p:txBody>
          <a:bodyPr/>
          <a:lstStyle/>
          <a:p>
            <a:endParaRPr lang="he-IL"/>
          </a:p>
        </p:txBody>
      </p:sp>
      <p:sp>
        <p:nvSpPr>
          <p:cNvPr id="235570" name="Rectangle 50"/>
          <p:cNvSpPr>
            <a:spLocks noChangeArrowheads="1"/>
          </p:cNvSpPr>
          <p:nvPr/>
        </p:nvSpPr>
        <p:spPr bwMode="auto">
          <a:xfrm>
            <a:off x="2432050" y="1536700"/>
            <a:ext cx="1141413" cy="212725"/>
          </a:xfrm>
          <a:prstGeom prst="rect">
            <a:avLst/>
          </a:prstGeom>
          <a:noFill/>
          <a:ln w="9525">
            <a:noFill/>
            <a:miter lim="800000"/>
            <a:headEnd/>
            <a:tailEnd/>
          </a:ln>
        </p:spPr>
        <p:txBody>
          <a:bodyPr wrap="none" lIns="0" tIns="0" rIns="0" bIns="0">
            <a:spAutoFit/>
          </a:bodyPr>
          <a:lstStyle/>
          <a:p>
            <a:pPr rtl="0"/>
            <a:r>
              <a:rPr lang="en-US" sz="1400">
                <a:solidFill>
                  <a:srgbClr val="008000"/>
                </a:solidFill>
              </a:rPr>
              <a:t>Mediterranean</a:t>
            </a:r>
          </a:p>
        </p:txBody>
      </p:sp>
      <p:sp>
        <p:nvSpPr>
          <p:cNvPr id="235571" name="Line 51"/>
          <p:cNvSpPr>
            <a:spLocks noChangeShapeType="1"/>
          </p:cNvSpPr>
          <p:nvPr/>
        </p:nvSpPr>
        <p:spPr bwMode="auto">
          <a:xfrm>
            <a:off x="2135188" y="1803400"/>
            <a:ext cx="219075" cy="1588"/>
          </a:xfrm>
          <a:prstGeom prst="line">
            <a:avLst/>
          </a:prstGeom>
          <a:noFill/>
          <a:ln w="25400">
            <a:solidFill>
              <a:srgbClr val="FF9900"/>
            </a:solidFill>
            <a:round/>
            <a:headEnd/>
            <a:tailEnd/>
          </a:ln>
        </p:spPr>
        <p:txBody>
          <a:bodyPr/>
          <a:lstStyle/>
          <a:p>
            <a:endParaRPr lang="he-IL"/>
          </a:p>
        </p:txBody>
      </p:sp>
      <p:sp>
        <p:nvSpPr>
          <p:cNvPr id="235572" name="Rectangle 52"/>
          <p:cNvSpPr>
            <a:spLocks noChangeArrowheads="1"/>
          </p:cNvSpPr>
          <p:nvPr/>
        </p:nvSpPr>
        <p:spPr bwMode="auto">
          <a:xfrm>
            <a:off x="2432050" y="1728788"/>
            <a:ext cx="700088" cy="212725"/>
          </a:xfrm>
          <a:prstGeom prst="rect">
            <a:avLst/>
          </a:prstGeom>
          <a:noFill/>
          <a:ln w="9525">
            <a:noFill/>
            <a:miter lim="800000"/>
            <a:headEnd/>
            <a:tailEnd/>
          </a:ln>
        </p:spPr>
        <p:txBody>
          <a:bodyPr wrap="none" lIns="0" tIns="0" rIns="0" bIns="0">
            <a:spAutoFit/>
          </a:bodyPr>
          <a:lstStyle/>
          <a:p>
            <a:pPr rtl="0"/>
            <a:r>
              <a:rPr lang="en-US" sz="1400">
                <a:solidFill>
                  <a:srgbClr val="FF9900"/>
                </a:solidFill>
              </a:rPr>
              <a:t>Semiarid</a:t>
            </a:r>
          </a:p>
        </p:txBody>
      </p:sp>
      <p:sp>
        <p:nvSpPr>
          <p:cNvPr id="235573" name="Line 53"/>
          <p:cNvSpPr>
            <a:spLocks noChangeShapeType="1"/>
          </p:cNvSpPr>
          <p:nvPr/>
        </p:nvSpPr>
        <p:spPr bwMode="auto">
          <a:xfrm>
            <a:off x="2135188" y="1995488"/>
            <a:ext cx="219075" cy="3175"/>
          </a:xfrm>
          <a:prstGeom prst="line">
            <a:avLst/>
          </a:prstGeom>
          <a:noFill/>
          <a:ln w="25400">
            <a:solidFill>
              <a:srgbClr val="FFFF00"/>
            </a:solidFill>
            <a:round/>
            <a:headEnd/>
            <a:tailEnd/>
          </a:ln>
        </p:spPr>
        <p:txBody>
          <a:bodyPr/>
          <a:lstStyle/>
          <a:p>
            <a:endParaRPr lang="he-IL"/>
          </a:p>
        </p:txBody>
      </p:sp>
      <p:sp>
        <p:nvSpPr>
          <p:cNvPr id="235574" name="Rectangle 54"/>
          <p:cNvSpPr>
            <a:spLocks noChangeArrowheads="1"/>
          </p:cNvSpPr>
          <p:nvPr/>
        </p:nvSpPr>
        <p:spPr bwMode="auto">
          <a:xfrm>
            <a:off x="2432050" y="1920875"/>
            <a:ext cx="315913" cy="212725"/>
          </a:xfrm>
          <a:prstGeom prst="rect">
            <a:avLst/>
          </a:prstGeom>
          <a:noFill/>
          <a:ln w="9525">
            <a:noFill/>
            <a:miter lim="800000"/>
            <a:headEnd/>
            <a:tailEnd/>
          </a:ln>
        </p:spPr>
        <p:txBody>
          <a:bodyPr wrap="none" lIns="0" tIns="0" rIns="0" bIns="0">
            <a:spAutoFit/>
          </a:bodyPr>
          <a:lstStyle/>
          <a:p>
            <a:pPr rtl="0"/>
            <a:r>
              <a:rPr lang="en-US" sz="1400">
                <a:solidFill>
                  <a:srgbClr val="FFFF00"/>
                </a:solidFill>
              </a:rPr>
              <a:t>Arid</a:t>
            </a:r>
          </a:p>
        </p:txBody>
      </p:sp>
      <p:sp>
        <p:nvSpPr>
          <p:cNvPr id="235575" name="Text Box 55"/>
          <p:cNvSpPr txBox="1">
            <a:spLocks noChangeArrowheads="1"/>
          </p:cNvSpPr>
          <p:nvPr/>
        </p:nvSpPr>
        <p:spPr bwMode="auto">
          <a:xfrm>
            <a:off x="6516688" y="1250950"/>
            <a:ext cx="1146175" cy="304800"/>
          </a:xfrm>
          <a:prstGeom prst="rect">
            <a:avLst/>
          </a:prstGeom>
          <a:noFill/>
          <a:ln w="9525">
            <a:noFill/>
            <a:miter lim="800000"/>
            <a:headEnd/>
            <a:tailEnd/>
          </a:ln>
          <a:effectLst/>
        </p:spPr>
        <p:txBody>
          <a:bodyPr>
            <a:spAutoFit/>
          </a:bodyPr>
          <a:lstStyle/>
          <a:p>
            <a:pPr rtl="0">
              <a:spcBef>
                <a:spcPct val="50000"/>
              </a:spcBef>
            </a:pPr>
            <a:r>
              <a:rPr lang="he-IL" sz="1400"/>
              <a:t>795</a:t>
            </a:r>
            <a:r>
              <a:rPr lang="en-US" sz="1400"/>
              <a:t> mm</a:t>
            </a:r>
          </a:p>
        </p:txBody>
      </p:sp>
      <p:sp>
        <p:nvSpPr>
          <p:cNvPr id="235576" name="Text Box 56"/>
          <p:cNvSpPr txBox="1">
            <a:spLocks noChangeArrowheads="1"/>
          </p:cNvSpPr>
          <p:nvPr/>
        </p:nvSpPr>
        <p:spPr bwMode="auto">
          <a:xfrm>
            <a:off x="6516688" y="1916113"/>
            <a:ext cx="1074737" cy="304800"/>
          </a:xfrm>
          <a:prstGeom prst="rect">
            <a:avLst/>
          </a:prstGeom>
          <a:noFill/>
          <a:ln w="9525">
            <a:noFill/>
            <a:miter lim="800000"/>
            <a:headEnd/>
            <a:tailEnd/>
          </a:ln>
          <a:effectLst/>
        </p:spPr>
        <p:txBody>
          <a:bodyPr>
            <a:spAutoFit/>
          </a:bodyPr>
          <a:lstStyle/>
          <a:p>
            <a:pPr rtl="0">
              <a:spcBef>
                <a:spcPct val="50000"/>
              </a:spcBef>
            </a:pPr>
            <a:r>
              <a:rPr lang="he-IL" sz="1400"/>
              <a:t>609</a:t>
            </a:r>
            <a:r>
              <a:rPr lang="en-US" sz="1400"/>
              <a:t> mm</a:t>
            </a:r>
          </a:p>
        </p:txBody>
      </p:sp>
      <p:sp>
        <p:nvSpPr>
          <p:cNvPr id="235577" name="Text Box 57"/>
          <p:cNvSpPr txBox="1">
            <a:spLocks noChangeArrowheads="1"/>
          </p:cNvSpPr>
          <p:nvPr/>
        </p:nvSpPr>
        <p:spPr bwMode="auto">
          <a:xfrm>
            <a:off x="6516688" y="3500438"/>
            <a:ext cx="1146175" cy="304800"/>
          </a:xfrm>
          <a:prstGeom prst="rect">
            <a:avLst/>
          </a:prstGeom>
          <a:noFill/>
          <a:ln w="9525">
            <a:noFill/>
            <a:miter lim="800000"/>
            <a:headEnd/>
            <a:tailEnd/>
          </a:ln>
          <a:effectLst/>
        </p:spPr>
        <p:txBody>
          <a:bodyPr>
            <a:spAutoFit/>
          </a:bodyPr>
          <a:lstStyle/>
          <a:p>
            <a:pPr rtl="0">
              <a:spcBef>
                <a:spcPct val="50000"/>
              </a:spcBef>
            </a:pPr>
            <a:r>
              <a:rPr lang="he-IL" sz="1400"/>
              <a:t>270</a:t>
            </a:r>
            <a:r>
              <a:rPr lang="en-US" sz="1400"/>
              <a:t> mm</a:t>
            </a:r>
          </a:p>
        </p:txBody>
      </p:sp>
      <p:sp>
        <p:nvSpPr>
          <p:cNvPr id="235578" name="Line 58"/>
          <p:cNvSpPr>
            <a:spLocks noChangeShapeType="1"/>
          </p:cNvSpPr>
          <p:nvPr/>
        </p:nvSpPr>
        <p:spPr bwMode="auto">
          <a:xfrm>
            <a:off x="7605713" y="1276350"/>
            <a:ext cx="1587" cy="3729038"/>
          </a:xfrm>
          <a:prstGeom prst="line">
            <a:avLst/>
          </a:prstGeom>
          <a:noFill/>
          <a:ln w="15875">
            <a:solidFill>
              <a:srgbClr val="000000"/>
            </a:solidFill>
            <a:round/>
            <a:headEnd/>
            <a:tailEnd/>
          </a:ln>
        </p:spPr>
        <p:txBody>
          <a:bodyPr/>
          <a:lstStyle/>
          <a:p>
            <a:endParaRPr lang="he-IL"/>
          </a:p>
        </p:txBody>
      </p:sp>
      <p:sp>
        <p:nvSpPr>
          <p:cNvPr id="235579" name="Line 59"/>
          <p:cNvSpPr>
            <a:spLocks noChangeShapeType="1"/>
          </p:cNvSpPr>
          <p:nvPr/>
        </p:nvSpPr>
        <p:spPr bwMode="auto">
          <a:xfrm>
            <a:off x="1946275" y="1273175"/>
            <a:ext cx="5657850" cy="0"/>
          </a:xfrm>
          <a:prstGeom prst="line">
            <a:avLst/>
          </a:prstGeom>
          <a:noFill/>
          <a:ln w="15875">
            <a:solidFill>
              <a:srgbClr val="000000"/>
            </a:solidFill>
            <a:round/>
            <a:headEnd/>
            <a:tailEnd/>
          </a:ln>
        </p:spPr>
        <p:txBody>
          <a:bodyPr/>
          <a:lstStyle/>
          <a:p>
            <a:endParaRPr lang="he-IL"/>
          </a:p>
        </p:txBody>
      </p:sp>
      <p:sp>
        <p:nvSpPr>
          <p:cNvPr id="235580" name="Freeform 60"/>
          <p:cNvSpPr>
            <a:spLocks/>
          </p:cNvSpPr>
          <p:nvPr/>
        </p:nvSpPr>
        <p:spPr bwMode="auto">
          <a:xfrm>
            <a:off x="1982788" y="1303338"/>
            <a:ext cx="5592762" cy="3702050"/>
          </a:xfrm>
          <a:custGeom>
            <a:avLst/>
            <a:gdLst/>
            <a:ahLst/>
            <a:cxnLst>
              <a:cxn ang="0">
                <a:pos x="9" y="404"/>
              </a:cxn>
              <a:cxn ang="0">
                <a:pos x="19" y="394"/>
              </a:cxn>
              <a:cxn ang="0">
                <a:pos x="29" y="388"/>
              </a:cxn>
              <a:cxn ang="0">
                <a:pos x="39" y="387"/>
              </a:cxn>
              <a:cxn ang="0">
                <a:pos x="49" y="328"/>
              </a:cxn>
              <a:cxn ang="0">
                <a:pos x="59" y="317"/>
              </a:cxn>
              <a:cxn ang="0">
                <a:pos x="69" y="317"/>
              </a:cxn>
              <a:cxn ang="0">
                <a:pos x="79" y="295"/>
              </a:cxn>
              <a:cxn ang="0">
                <a:pos x="90" y="295"/>
              </a:cxn>
              <a:cxn ang="0">
                <a:pos x="100" y="295"/>
              </a:cxn>
              <a:cxn ang="0">
                <a:pos x="110" y="295"/>
              </a:cxn>
              <a:cxn ang="0">
                <a:pos x="120" y="292"/>
              </a:cxn>
              <a:cxn ang="0">
                <a:pos x="130" y="292"/>
              </a:cxn>
              <a:cxn ang="0">
                <a:pos x="140" y="288"/>
              </a:cxn>
              <a:cxn ang="0">
                <a:pos x="150" y="269"/>
              </a:cxn>
              <a:cxn ang="0">
                <a:pos x="160" y="236"/>
              </a:cxn>
              <a:cxn ang="0">
                <a:pos x="170" y="227"/>
              </a:cxn>
              <a:cxn ang="0">
                <a:pos x="181" y="227"/>
              </a:cxn>
              <a:cxn ang="0">
                <a:pos x="191" y="187"/>
              </a:cxn>
              <a:cxn ang="0">
                <a:pos x="201" y="174"/>
              </a:cxn>
              <a:cxn ang="0">
                <a:pos x="211" y="129"/>
              </a:cxn>
              <a:cxn ang="0">
                <a:pos x="221" y="115"/>
              </a:cxn>
              <a:cxn ang="0">
                <a:pos x="231" y="93"/>
              </a:cxn>
              <a:cxn ang="0">
                <a:pos x="241" y="92"/>
              </a:cxn>
              <a:cxn ang="0">
                <a:pos x="251" y="72"/>
              </a:cxn>
              <a:cxn ang="0">
                <a:pos x="262" y="72"/>
              </a:cxn>
              <a:cxn ang="0">
                <a:pos x="272" y="68"/>
              </a:cxn>
              <a:cxn ang="0">
                <a:pos x="282" y="40"/>
              </a:cxn>
              <a:cxn ang="0">
                <a:pos x="292" y="40"/>
              </a:cxn>
              <a:cxn ang="0">
                <a:pos x="302" y="38"/>
              </a:cxn>
              <a:cxn ang="0">
                <a:pos x="312" y="33"/>
              </a:cxn>
              <a:cxn ang="0">
                <a:pos x="322" y="26"/>
              </a:cxn>
              <a:cxn ang="0">
                <a:pos x="332" y="23"/>
              </a:cxn>
              <a:cxn ang="0">
                <a:pos x="342" y="23"/>
              </a:cxn>
              <a:cxn ang="0">
                <a:pos x="353" y="23"/>
              </a:cxn>
              <a:cxn ang="0">
                <a:pos x="363" y="23"/>
              </a:cxn>
              <a:cxn ang="0">
                <a:pos x="373" y="23"/>
              </a:cxn>
              <a:cxn ang="0">
                <a:pos x="383" y="0"/>
              </a:cxn>
              <a:cxn ang="0">
                <a:pos x="393" y="0"/>
              </a:cxn>
              <a:cxn ang="0">
                <a:pos x="403" y="0"/>
              </a:cxn>
              <a:cxn ang="0">
                <a:pos x="413" y="0"/>
              </a:cxn>
              <a:cxn ang="0">
                <a:pos x="423" y="0"/>
              </a:cxn>
              <a:cxn ang="0">
                <a:pos x="433" y="0"/>
              </a:cxn>
              <a:cxn ang="0">
                <a:pos x="444" y="0"/>
              </a:cxn>
              <a:cxn ang="0">
                <a:pos x="454" y="0"/>
              </a:cxn>
              <a:cxn ang="0">
                <a:pos x="464" y="0"/>
              </a:cxn>
              <a:cxn ang="0">
                <a:pos x="474" y="0"/>
              </a:cxn>
              <a:cxn ang="0">
                <a:pos x="484" y="0"/>
              </a:cxn>
              <a:cxn ang="0">
                <a:pos x="494" y="0"/>
              </a:cxn>
              <a:cxn ang="0">
                <a:pos x="504" y="0"/>
              </a:cxn>
              <a:cxn ang="0">
                <a:pos x="514" y="0"/>
              </a:cxn>
              <a:cxn ang="0">
                <a:pos x="524" y="0"/>
              </a:cxn>
              <a:cxn ang="0">
                <a:pos x="535" y="0"/>
              </a:cxn>
              <a:cxn ang="0">
                <a:pos x="545" y="0"/>
              </a:cxn>
              <a:cxn ang="0">
                <a:pos x="555" y="0"/>
              </a:cxn>
              <a:cxn ang="0">
                <a:pos x="565" y="0"/>
              </a:cxn>
              <a:cxn ang="0">
                <a:pos x="575" y="0"/>
              </a:cxn>
              <a:cxn ang="0">
                <a:pos x="585" y="0"/>
              </a:cxn>
              <a:cxn ang="0">
                <a:pos x="595" y="0"/>
              </a:cxn>
              <a:cxn ang="0">
                <a:pos x="605" y="0"/>
              </a:cxn>
            </a:cxnLst>
            <a:rect l="0" t="0" r="r" b="b"/>
            <a:pathLst>
              <a:path w="610" h="404">
                <a:moveTo>
                  <a:pt x="0" y="404"/>
                </a:moveTo>
                <a:lnTo>
                  <a:pt x="2" y="404"/>
                </a:lnTo>
                <a:lnTo>
                  <a:pt x="4" y="404"/>
                </a:lnTo>
                <a:lnTo>
                  <a:pt x="5" y="404"/>
                </a:lnTo>
                <a:lnTo>
                  <a:pt x="7" y="404"/>
                </a:lnTo>
                <a:lnTo>
                  <a:pt x="9" y="404"/>
                </a:lnTo>
                <a:lnTo>
                  <a:pt x="10" y="404"/>
                </a:lnTo>
                <a:lnTo>
                  <a:pt x="12" y="404"/>
                </a:lnTo>
                <a:lnTo>
                  <a:pt x="14" y="404"/>
                </a:lnTo>
                <a:lnTo>
                  <a:pt x="15" y="404"/>
                </a:lnTo>
                <a:lnTo>
                  <a:pt x="17" y="404"/>
                </a:lnTo>
                <a:lnTo>
                  <a:pt x="19" y="394"/>
                </a:lnTo>
                <a:lnTo>
                  <a:pt x="20" y="393"/>
                </a:lnTo>
                <a:lnTo>
                  <a:pt x="22" y="388"/>
                </a:lnTo>
                <a:lnTo>
                  <a:pt x="24" y="388"/>
                </a:lnTo>
                <a:lnTo>
                  <a:pt x="26" y="388"/>
                </a:lnTo>
                <a:lnTo>
                  <a:pt x="27" y="388"/>
                </a:lnTo>
                <a:lnTo>
                  <a:pt x="29" y="388"/>
                </a:lnTo>
                <a:lnTo>
                  <a:pt x="31" y="388"/>
                </a:lnTo>
                <a:lnTo>
                  <a:pt x="32" y="388"/>
                </a:lnTo>
                <a:lnTo>
                  <a:pt x="34" y="388"/>
                </a:lnTo>
                <a:lnTo>
                  <a:pt x="36" y="387"/>
                </a:lnTo>
                <a:lnTo>
                  <a:pt x="37" y="387"/>
                </a:lnTo>
                <a:lnTo>
                  <a:pt x="39" y="387"/>
                </a:lnTo>
                <a:lnTo>
                  <a:pt x="41" y="369"/>
                </a:lnTo>
                <a:lnTo>
                  <a:pt x="42" y="340"/>
                </a:lnTo>
                <a:lnTo>
                  <a:pt x="44" y="333"/>
                </a:lnTo>
                <a:lnTo>
                  <a:pt x="46" y="333"/>
                </a:lnTo>
                <a:lnTo>
                  <a:pt x="47" y="333"/>
                </a:lnTo>
                <a:lnTo>
                  <a:pt x="49" y="328"/>
                </a:lnTo>
                <a:lnTo>
                  <a:pt x="51" y="325"/>
                </a:lnTo>
                <a:lnTo>
                  <a:pt x="52" y="325"/>
                </a:lnTo>
                <a:lnTo>
                  <a:pt x="54" y="318"/>
                </a:lnTo>
                <a:lnTo>
                  <a:pt x="56" y="317"/>
                </a:lnTo>
                <a:lnTo>
                  <a:pt x="58" y="317"/>
                </a:lnTo>
                <a:lnTo>
                  <a:pt x="59" y="317"/>
                </a:lnTo>
                <a:lnTo>
                  <a:pt x="61" y="317"/>
                </a:lnTo>
                <a:lnTo>
                  <a:pt x="63" y="317"/>
                </a:lnTo>
                <a:lnTo>
                  <a:pt x="64" y="317"/>
                </a:lnTo>
                <a:lnTo>
                  <a:pt x="66" y="317"/>
                </a:lnTo>
                <a:lnTo>
                  <a:pt x="68" y="317"/>
                </a:lnTo>
                <a:lnTo>
                  <a:pt x="69" y="317"/>
                </a:lnTo>
                <a:lnTo>
                  <a:pt x="71" y="295"/>
                </a:lnTo>
                <a:lnTo>
                  <a:pt x="73" y="295"/>
                </a:lnTo>
                <a:lnTo>
                  <a:pt x="74" y="295"/>
                </a:lnTo>
                <a:lnTo>
                  <a:pt x="76" y="295"/>
                </a:lnTo>
                <a:lnTo>
                  <a:pt x="78" y="295"/>
                </a:lnTo>
                <a:lnTo>
                  <a:pt x="79" y="295"/>
                </a:lnTo>
                <a:lnTo>
                  <a:pt x="81" y="295"/>
                </a:lnTo>
                <a:lnTo>
                  <a:pt x="83" y="295"/>
                </a:lnTo>
                <a:lnTo>
                  <a:pt x="85" y="295"/>
                </a:lnTo>
                <a:lnTo>
                  <a:pt x="86" y="295"/>
                </a:lnTo>
                <a:lnTo>
                  <a:pt x="88" y="295"/>
                </a:lnTo>
                <a:lnTo>
                  <a:pt x="90" y="295"/>
                </a:lnTo>
                <a:lnTo>
                  <a:pt x="91" y="295"/>
                </a:lnTo>
                <a:lnTo>
                  <a:pt x="93" y="295"/>
                </a:lnTo>
                <a:lnTo>
                  <a:pt x="95" y="295"/>
                </a:lnTo>
                <a:lnTo>
                  <a:pt x="96" y="295"/>
                </a:lnTo>
                <a:lnTo>
                  <a:pt x="98" y="295"/>
                </a:lnTo>
                <a:lnTo>
                  <a:pt x="100" y="295"/>
                </a:lnTo>
                <a:lnTo>
                  <a:pt x="101" y="295"/>
                </a:lnTo>
                <a:lnTo>
                  <a:pt x="103" y="295"/>
                </a:lnTo>
                <a:lnTo>
                  <a:pt x="105" y="295"/>
                </a:lnTo>
                <a:lnTo>
                  <a:pt x="106" y="295"/>
                </a:lnTo>
                <a:lnTo>
                  <a:pt x="108" y="295"/>
                </a:lnTo>
                <a:lnTo>
                  <a:pt x="110" y="295"/>
                </a:lnTo>
                <a:lnTo>
                  <a:pt x="111" y="295"/>
                </a:lnTo>
                <a:lnTo>
                  <a:pt x="113" y="295"/>
                </a:lnTo>
                <a:lnTo>
                  <a:pt x="115" y="295"/>
                </a:lnTo>
                <a:lnTo>
                  <a:pt x="117" y="295"/>
                </a:lnTo>
                <a:lnTo>
                  <a:pt x="118" y="292"/>
                </a:lnTo>
                <a:lnTo>
                  <a:pt x="120" y="292"/>
                </a:lnTo>
                <a:lnTo>
                  <a:pt x="122" y="292"/>
                </a:lnTo>
                <a:lnTo>
                  <a:pt x="123" y="292"/>
                </a:lnTo>
                <a:lnTo>
                  <a:pt x="125" y="292"/>
                </a:lnTo>
                <a:lnTo>
                  <a:pt x="127" y="292"/>
                </a:lnTo>
                <a:lnTo>
                  <a:pt x="128" y="292"/>
                </a:lnTo>
                <a:lnTo>
                  <a:pt x="130" y="292"/>
                </a:lnTo>
                <a:lnTo>
                  <a:pt x="132" y="292"/>
                </a:lnTo>
                <a:lnTo>
                  <a:pt x="133" y="292"/>
                </a:lnTo>
                <a:lnTo>
                  <a:pt x="135" y="291"/>
                </a:lnTo>
                <a:lnTo>
                  <a:pt x="137" y="291"/>
                </a:lnTo>
                <a:lnTo>
                  <a:pt x="138" y="291"/>
                </a:lnTo>
                <a:lnTo>
                  <a:pt x="140" y="288"/>
                </a:lnTo>
                <a:lnTo>
                  <a:pt x="142" y="275"/>
                </a:lnTo>
                <a:lnTo>
                  <a:pt x="144" y="273"/>
                </a:lnTo>
                <a:lnTo>
                  <a:pt x="145" y="273"/>
                </a:lnTo>
                <a:lnTo>
                  <a:pt x="147" y="273"/>
                </a:lnTo>
                <a:lnTo>
                  <a:pt x="149" y="272"/>
                </a:lnTo>
                <a:lnTo>
                  <a:pt x="150" y="269"/>
                </a:lnTo>
                <a:lnTo>
                  <a:pt x="152" y="269"/>
                </a:lnTo>
                <a:lnTo>
                  <a:pt x="154" y="269"/>
                </a:lnTo>
                <a:lnTo>
                  <a:pt x="155" y="269"/>
                </a:lnTo>
                <a:lnTo>
                  <a:pt x="157" y="268"/>
                </a:lnTo>
                <a:lnTo>
                  <a:pt x="159" y="253"/>
                </a:lnTo>
                <a:lnTo>
                  <a:pt x="160" y="236"/>
                </a:lnTo>
                <a:lnTo>
                  <a:pt x="162" y="227"/>
                </a:lnTo>
                <a:lnTo>
                  <a:pt x="164" y="227"/>
                </a:lnTo>
                <a:lnTo>
                  <a:pt x="165" y="227"/>
                </a:lnTo>
                <a:lnTo>
                  <a:pt x="167" y="227"/>
                </a:lnTo>
                <a:lnTo>
                  <a:pt x="169" y="227"/>
                </a:lnTo>
                <a:lnTo>
                  <a:pt x="170" y="227"/>
                </a:lnTo>
                <a:lnTo>
                  <a:pt x="172" y="227"/>
                </a:lnTo>
                <a:lnTo>
                  <a:pt x="174" y="227"/>
                </a:lnTo>
                <a:lnTo>
                  <a:pt x="176" y="227"/>
                </a:lnTo>
                <a:lnTo>
                  <a:pt x="177" y="227"/>
                </a:lnTo>
                <a:lnTo>
                  <a:pt x="179" y="227"/>
                </a:lnTo>
                <a:lnTo>
                  <a:pt x="181" y="227"/>
                </a:lnTo>
                <a:lnTo>
                  <a:pt x="182" y="227"/>
                </a:lnTo>
                <a:lnTo>
                  <a:pt x="184" y="187"/>
                </a:lnTo>
                <a:lnTo>
                  <a:pt x="186" y="187"/>
                </a:lnTo>
                <a:lnTo>
                  <a:pt x="187" y="187"/>
                </a:lnTo>
                <a:lnTo>
                  <a:pt x="189" y="187"/>
                </a:lnTo>
                <a:lnTo>
                  <a:pt x="191" y="187"/>
                </a:lnTo>
                <a:lnTo>
                  <a:pt x="192" y="187"/>
                </a:lnTo>
                <a:lnTo>
                  <a:pt x="194" y="187"/>
                </a:lnTo>
                <a:lnTo>
                  <a:pt x="196" y="187"/>
                </a:lnTo>
                <a:lnTo>
                  <a:pt x="197" y="181"/>
                </a:lnTo>
                <a:lnTo>
                  <a:pt x="199" y="177"/>
                </a:lnTo>
                <a:lnTo>
                  <a:pt x="201" y="174"/>
                </a:lnTo>
                <a:lnTo>
                  <a:pt x="203" y="174"/>
                </a:lnTo>
                <a:lnTo>
                  <a:pt x="204" y="174"/>
                </a:lnTo>
                <a:lnTo>
                  <a:pt x="206" y="174"/>
                </a:lnTo>
                <a:lnTo>
                  <a:pt x="208" y="153"/>
                </a:lnTo>
                <a:lnTo>
                  <a:pt x="209" y="145"/>
                </a:lnTo>
                <a:lnTo>
                  <a:pt x="211" y="129"/>
                </a:lnTo>
                <a:lnTo>
                  <a:pt x="213" y="123"/>
                </a:lnTo>
                <a:lnTo>
                  <a:pt x="214" y="123"/>
                </a:lnTo>
                <a:lnTo>
                  <a:pt x="216" y="123"/>
                </a:lnTo>
                <a:lnTo>
                  <a:pt x="218" y="115"/>
                </a:lnTo>
                <a:lnTo>
                  <a:pt x="219" y="115"/>
                </a:lnTo>
                <a:lnTo>
                  <a:pt x="221" y="115"/>
                </a:lnTo>
                <a:lnTo>
                  <a:pt x="223" y="115"/>
                </a:lnTo>
                <a:lnTo>
                  <a:pt x="224" y="111"/>
                </a:lnTo>
                <a:lnTo>
                  <a:pt x="226" y="111"/>
                </a:lnTo>
                <a:lnTo>
                  <a:pt x="228" y="93"/>
                </a:lnTo>
                <a:lnTo>
                  <a:pt x="229" y="93"/>
                </a:lnTo>
                <a:lnTo>
                  <a:pt x="231" y="93"/>
                </a:lnTo>
                <a:lnTo>
                  <a:pt x="233" y="92"/>
                </a:lnTo>
                <a:lnTo>
                  <a:pt x="235" y="92"/>
                </a:lnTo>
                <a:lnTo>
                  <a:pt x="236" y="92"/>
                </a:lnTo>
                <a:lnTo>
                  <a:pt x="238" y="92"/>
                </a:lnTo>
                <a:lnTo>
                  <a:pt x="240" y="92"/>
                </a:lnTo>
                <a:lnTo>
                  <a:pt x="241" y="92"/>
                </a:lnTo>
                <a:lnTo>
                  <a:pt x="243" y="78"/>
                </a:lnTo>
                <a:lnTo>
                  <a:pt x="245" y="75"/>
                </a:lnTo>
                <a:lnTo>
                  <a:pt x="246" y="75"/>
                </a:lnTo>
                <a:lnTo>
                  <a:pt x="248" y="75"/>
                </a:lnTo>
                <a:lnTo>
                  <a:pt x="250" y="75"/>
                </a:lnTo>
                <a:lnTo>
                  <a:pt x="251" y="72"/>
                </a:lnTo>
                <a:lnTo>
                  <a:pt x="253" y="72"/>
                </a:lnTo>
                <a:lnTo>
                  <a:pt x="255" y="72"/>
                </a:lnTo>
                <a:lnTo>
                  <a:pt x="256" y="72"/>
                </a:lnTo>
                <a:lnTo>
                  <a:pt x="258" y="72"/>
                </a:lnTo>
                <a:lnTo>
                  <a:pt x="260" y="72"/>
                </a:lnTo>
                <a:lnTo>
                  <a:pt x="262" y="72"/>
                </a:lnTo>
                <a:lnTo>
                  <a:pt x="263" y="72"/>
                </a:lnTo>
                <a:lnTo>
                  <a:pt x="265" y="72"/>
                </a:lnTo>
                <a:lnTo>
                  <a:pt x="267" y="72"/>
                </a:lnTo>
                <a:lnTo>
                  <a:pt x="268" y="72"/>
                </a:lnTo>
                <a:lnTo>
                  <a:pt x="270" y="72"/>
                </a:lnTo>
                <a:lnTo>
                  <a:pt x="272" y="68"/>
                </a:lnTo>
                <a:lnTo>
                  <a:pt x="273" y="54"/>
                </a:lnTo>
                <a:lnTo>
                  <a:pt x="275" y="48"/>
                </a:lnTo>
                <a:lnTo>
                  <a:pt x="277" y="40"/>
                </a:lnTo>
                <a:lnTo>
                  <a:pt x="278" y="40"/>
                </a:lnTo>
                <a:lnTo>
                  <a:pt x="280" y="40"/>
                </a:lnTo>
                <a:lnTo>
                  <a:pt x="282" y="40"/>
                </a:lnTo>
                <a:lnTo>
                  <a:pt x="283" y="40"/>
                </a:lnTo>
                <a:lnTo>
                  <a:pt x="285" y="40"/>
                </a:lnTo>
                <a:lnTo>
                  <a:pt x="287" y="40"/>
                </a:lnTo>
                <a:lnTo>
                  <a:pt x="288" y="40"/>
                </a:lnTo>
                <a:lnTo>
                  <a:pt x="290" y="40"/>
                </a:lnTo>
                <a:lnTo>
                  <a:pt x="292" y="40"/>
                </a:lnTo>
                <a:lnTo>
                  <a:pt x="294" y="40"/>
                </a:lnTo>
                <a:lnTo>
                  <a:pt x="295" y="39"/>
                </a:lnTo>
                <a:lnTo>
                  <a:pt x="297" y="39"/>
                </a:lnTo>
                <a:lnTo>
                  <a:pt x="299" y="39"/>
                </a:lnTo>
                <a:lnTo>
                  <a:pt x="300" y="39"/>
                </a:lnTo>
                <a:lnTo>
                  <a:pt x="302" y="38"/>
                </a:lnTo>
                <a:lnTo>
                  <a:pt x="304" y="34"/>
                </a:lnTo>
                <a:lnTo>
                  <a:pt x="305" y="33"/>
                </a:lnTo>
                <a:lnTo>
                  <a:pt x="307" y="33"/>
                </a:lnTo>
                <a:lnTo>
                  <a:pt x="309" y="33"/>
                </a:lnTo>
                <a:lnTo>
                  <a:pt x="310" y="33"/>
                </a:lnTo>
                <a:lnTo>
                  <a:pt x="312" y="33"/>
                </a:lnTo>
                <a:lnTo>
                  <a:pt x="314" y="33"/>
                </a:lnTo>
                <a:lnTo>
                  <a:pt x="315" y="33"/>
                </a:lnTo>
                <a:lnTo>
                  <a:pt x="317" y="27"/>
                </a:lnTo>
                <a:lnTo>
                  <a:pt x="319" y="26"/>
                </a:lnTo>
                <a:lnTo>
                  <a:pt x="321" y="26"/>
                </a:lnTo>
                <a:lnTo>
                  <a:pt x="322" y="26"/>
                </a:lnTo>
                <a:lnTo>
                  <a:pt x="324" y="26"/>
                </a:lnTo>
                <a:lnTo>
                  <a:pt x="326" y="26"/>
                </a:lnTo>
                <a:lnTo>
                  <a:pt x="327" y="26"/>
                </a:lnTo>
                <a:lnTo>
                  <a:pt x="329" y="26"/>
                </a:lnTo>
                <a:lnTo>
                  <a:pt x="331" y="26"/>
                </a:lnTo>
                <a:lnTo>
                  <a:pt x="332" y="23"/>
                </a:lnTo>
                <a:lnTo>
                  <a:pt x="334" y="23"/>
                </a:lnTo>
                <a:lnTo>
                  <a:pt x="336" y="23"/>
                </a:lnTo>
                <a:lnTo>
                  <a:pt x="337" y="23"/>
                </a:lnTo>
                <a:lnTo>
                  <a:pt x="339" y="23"/>
                </a:lnTo>
                <a:lnTo>
                  <a:pt x="341" y="23"/>
                </a:lnTo>
                <a:lnTo>
                  <a:pt x="342" y="23"/>
                </a:lnTo>
                <a:lnTo>
                  <a:pt x="344" y="23"/>
                </a:lnTo>
                <a:lnTo>
                  <a:pt x="346" y="23"/>
                </a:lnTo>
                <a:lnTo>
                  <a:pt x="347" y="23"/>
                </a:lnTo>
                <a:lnTo>
                  <a:pt x="349" y="23"/>
                </a:lnTo>
                <a:lnTo>
                  <a:pt x="351" y="23"/>
                </a:lnTo>
                <a:lnTo>
                  <a:pt x="353" y="23"/>
                </a:lnTo>
                <a:lnTo>
                  <a:pt x="354" y="23"/>
                </a:lnTo>
                <a:lnTo>
                  <a:pt x="356" y="23"/>
                </a:lnTo>
                <a:lnTo>
                  <a:pt x="358" y="23"/>
                </a:lnTo>
                <a:lnTo>
                  <a:pt x="359" y="23"/>
                </a:lnTo>
                <a:lnTo>
                  <a:pt x="361" y="23"/>
                </a:lnTo>
                <a:lnTo>
                  <a:pt x="363" y="23"/>
                </a:lnTo>
                <a:lnTo>
                  <a:pt x="364" y="23"/>
                </a:lnTo>
                <a:lnTo>
                  <a:pt x="366" y="23"/>
                </a:lnTo>
                <a:lnTo>
                  <a:pt x="368" y="23"/>
                </a:lnTo>
                <a:lnTo>
                  <a:pt x="369" y="23"/>
                </a:lnTo>
                <a:lnTo>
                  <a:pt x="371" y="23"/>
                </a:lnTo>
                <a:lnTo>
                  <a:pt x="373" y="23"/>
                </a:lnTo>
                <a:lnTo>
                  <a:pt x="374" y="15"/>
                </a:lnTo>
                <a:lnTo>
                  <a:pt x="376" y="0"/>
                </a:lnTo>
                <a:lnTo>
                  <a:pt x="378" y="0"/>
                </a:lnTo>
                <a:lnTo>
                  <a:pt x="380" y="0"/>
                </a:lnTo>
                <a:lnTo>
                  <a:pt x="381" y="0"/>
                </a:lnTo>
                <a:lnTo>
                  <a:pt x="383" y="0"/>
                </a:lnTo>
                <a:lnTo>
                  <a:pt x="385" y="0"/>
                </a:lnTo>
                <a:lnTo>
                  <a:pt x="386" y="0"/>
                </a:lnTo>
                <a:lnTo>
                  <a:pt x="388" y="0"/>
                </a:lnTo>
                <a:lnTo>
                  <a:pt x="390" y="0"/>
                </a:lnTo>
                <a:lnTo>
                  <a:pt x="391" y="0"/>
                </a:lnTo>
                <a:lnTo>
                  <a:pt x="393" y="0"/>
                </a:lnTo>
                <a:lnTo>
                  <a:pt x="395" y="0"/>
                </a:lnTo>
                <a:lnTo>
                  <a:pt x="396" y="0"/>
                </a:lnTo>
                <a:lnTo>
                  <a:pt x="398" y="0"/>
                </a:lnTo>
                <a:lnTo>
                  <a:pt x="400" y="0"/>
                </a:lnTo>
                <a:lnTo>
                  <a:pt x="401" y="0"/>
                </a:lnTo>
                <a:lnTo>
                  <a:pt x="403" y="0"/>
                </a:lnTo>
                <a:lnTo>
                  <a:pt x="405" y="0"/>
                </a:lnTo>
                <a:lnTo>
                  <a:pt x="406" y="0"/>
                </a:lnTo>
                <a:lnTo>
                  <a:pt x="408" y="0"/>
                </a:lnTo>
                <a:lnTo>
                  <a:pt x="410" y="0"/>
                </a:lnTo>
                <a:lnTo>
                  <a:pt x="412" y="0"/>
                </a:lnTo>
                <a:lnTo>
                  <a:pt x="413" y="0"/>
                </a:lnTo>
                <a:lnTo>
                  <a:pt x="415" y="0"/>
                </a:lnTo>
                <a:lnTo>
                  <a:pt x="417" y="0"/>
                </a:lnTo>
                <a:lnTo>
                  <a:pt x="418" y="0"/>
                </a:lnTo>
                <a:lnTo>
                  <a:pt x="420" y="0"/>
                </a:lnTo>
                <a:lnTo>
                  <a:pt x="422" y="0"/>
                </a:lnTo>
                <a:lnTo>
                  <a:pt x="423" y="0"/>
                </a:lnTo>
                <a:lnTo>
                  <a:pt x="425" y="0"/>
                </a:lnTo>
                <a:lnTo>
                  <a:pt x="427" y="0"/>
                </a:lnTo>
                <a:lnTo>
                  <a:pt x="428" y="0"/>
                </a:lnTo>
                <a:lnTo>
                  <a:pt x="430" y="0"/>
                </a:lnTo>
                <a:lnTo>
                  <a:pt x="432" y="0"/>
                </a:lnTo>
                <a:lnTo>
                  <a:pt x="433" y="0"/>
                </a:lnTo>
                <a:lnTo>
                  <a:pt x="435" y="0"/>
                </a:lnTo>
                <a:lnTo>
                  <a:pt x="437" y="0"/>
                </a:lnTo>
                <a:lnTo>
                  <a:pt x="439" y="0"/>
                </a:lnTo>
                <a:lnTo>
                  <a:pt x="440" y="0"/>
                </a:lnTo>
                <a:lnTo>
                  <a:pt x="442" y="0"/>
                </a:lnTo>
                <a:lnTo>
                  <a:pt x="444" y="0"/>
                </a:lnTo>
                <a:lnTo>
                  <a:pt x="445" y="0"/>
                </a:lnTo>
                <a:lnTo>
                  <a:pt x="447" y="0"/>
                </a:lnTo>
                <a:lnTo>
                  <a:pt x="449" y="0"/>
                </a:lnTo>
                <a:lnTo>
                  <a:pt x="450" y="0"/>
                </a:lnTo>
                <a:lnTo>
                  <a:pt x="452" y="0"/>
                </a:lnTo>
                <a:lnTo>
                  <a:pt x="454" y="0"/>
                </a:lnTo>
                <a:lnTo>
                  <a:pt x="455" y="0"/>
                </a:lnTo>
                <a:lnTo>
                  <a:pt x="457" y="0"/>
                </a:lnTo>
                <a:lnTo>
                  <a:pt x="459" y="0"/>
                </a:lnTo>
                <a:lnTo>
                  <a:pt x="460" y="0"/>
                </a:lnTo>
                <a:lnTo>
                  <a:pt x="462" y="0"/>
                </a:lnTo>
                <a:lnTo>
                  <a:pt x="464" y="0"/>
                </a:lnTo>
                <a:lnTo>
                  <a:pt x="465" y="0"/>
                </a:lnTo>
                <a:lnTo>
                  <a:pt x="467" y="0"/>
                </a:lnTo>
                <a:lnTo>
                  <a:pt x="469" y="0"/>
                </a:lnTo>
                <a:lnTo>
                  <a:pt x="471" y="0"/>
                </a:lnTo>
                <a:lnTo>
                  <a:pt x="472" y="0"/>
                </a:lnTo>
                <a:lnTo>
                  <a:pt x="474" y="0"/>
                </a:lnTo>
                <a:lnTo>
                  <a:pt x="476" y="0"/>
                </a:lnTo>
                <a:lnTo>
                  <a:pt x="477" y="0"/>
                </a:lnTo>
                <a:lnTo>
                  <a:pt x="479" y="0"/>
                </a:lnTo>
                <a:lnTo>
                  <a:pt x="481" y="0"/>
                </a:lnTo>
                <a:lnTo>
                  <a:pt x="482" y="0"/>
                </a:lnTo>
                <a:lnTo>
                  <a:pt x="484" y="0"/>
                </a:lnTo>
                <a:lnTo>
                  <a:pt x="486" y="0"/>
                </a:lnTo>
                <a:lnTo>
                  <a:pt x="487" y="0"/>
                </a:lnTo>
                <a:lnTo>
                  <a:pt x="489" y="0"/>
                </a:lnTo>
                <a:lnTo>
                  <a:pt x="491" y="0"/>
                </a:lnTo>
                <a:lnTo>
                  <a:pt x="492" y="0"/>
                </a:lnTo>
                <a:lnTo>
                  <a:pt x="494" y="0"/>
                </a:lnTo>
                <a:lnTo>
                  <a:pt x="496" y="0"/>
                </a:lnTo>
                <a:lnTo>
                  <a:pt x="498" y="0"/>
                </a:lnTo>
                <a:lnTo>
                  <a:pt x="499" y="0"/>
                </a:lnTo>
                <a:lnTo>
                  <a:pt x="501" y="0"/>
                </a:lnTo>
                <a:lnTo>
                  <a:pt x="503" y="0"/>
                </a:lnTo>
                <a:lnTo>
                  <a:pt x="504" y="0"/>
                </a:lnTo>
                <a:lnTo>
                  <a:pt x="506" y="0"/>
                </a:lnTo>
                <a:lnTo>
                  <a:pt x="508" y="0"/>
                </a:lnTo>
                <a:lnTo>
                  <a:pt x="509" y="0"/>
                </a:lnTo>
                <a:lnTo>
                  <a:pt x="511" y="0"/>
                </a:lnTo>
                <a:lnTo>
                  <a:pt x="513" y="0"/>
                </a:lnTo>
                <a:lnTo>
                  <a:pt x="514" y="0"/>
                </a:lnTo>
                <a:lnTo>
                  <a:pt x="516" y="0"/>
                </a:lnTo>
                <a:lnTo>
                  <a:pt x="518" y="0"/>
                </a:lnTo>
                <a:lnTo>
                  <a:pt x="519" y="0"/>
                </a:lnTo>
                <a:lnTo>
                  <a:pt x="521" y="0"/>
                </a:lnTo>
                <a:lnTo>
                  <a:pt x="523" y="0"/>
                </a:lnTo>
                <a:lnTo>
                  <a:pt x="524" y="0"/>
                </a:lnTo>
                <a:lnTo>
                  <a:pt x="526" y="0"/>
                </a:lnTo>
                <a:lnTo>
                  <a:pt x="528" y="0"/>
                </a:lnTo>
                <a:lnTo>
                  <a:pt x="530" y="0"/>
                </a:lnTo>
                <a:lnTo>
                  <a:pt x="531" y="0"/>
                </a:lnTo>
                <a:lnTo>
                  <a:pt x="533" y="0"/>
                </a:lnTo>
                <a:lnTo>
                  <a:pt x="535" y="0"/>
                </a:lnTo>
                <a:lnTo>
                  <a:pt x="536" y="0"/>
                </a:lnTo>
                <a:lnTo>
                  <a:pt x="538" y="0"/>
                </a:lnTo>
                <a:lnTo>
                  <a:pt x="540" y="0"/>
                </a:lnTo>
                <a:lnTo>
                  <a:pt x="541" y="0"/>
                </a:lnTo>
                <a:lnTo>
                  <a:pt x="543" y="0"/>
                </a:lnTo>
                <a:lnTo>
                  <a:pt x="545" y="0"/>
                </a:lnTo>
                <a:lnTo>
                  <a:pt x="546" y="0"/>
                </a:lnTo>
                <a:lnTo>
                  <a:pt x="548" y="0"/>
                </a:lnTo>
                <a:lnTo>
                  <a:pt x="550" y="0"/>
                </a:lnTo>
                <a:lnTo>
                  <a:pt x="551" y="0"/>
                </a:lnTo>
                <a:lnTo>
                  <a:pt x="553" y="0"/>
                </a:lnTo>
                <a:lnTo>
                  <a:pt x="555" y="0"/>
                </a:lnTo>
                <a:lnTo>
                  <a:pt x="557" y="0"/>
                </a:lnTo>
                <a:lnTo>
                  <a:pt x="558" y="0"/>
                </a:lnTo>
                <a:lnTo>
                  <a:pt x="560" y="0"/>
                </a:lnTo>
                <a:lnTo>
                  <a:pt x="562" y="0"/>
                </a:lnTo>
                <a:lnTo>
                  <a:pt x="563" y="0"/>
                </a:lnTo>
                <a:lnTo>
                  <a:pt x="565" y="0"/>
                </a:lnTo>
                <a:lnTo>
                  <a:pt x="567" y="0"/>
                </a:lnTo>
                <a:lnTo>
                  <a:pt x="568" y="0"/>
                </a:lnTo>
                <a:lnTo>
                  <a:pt x="570" y="0"/>
                </a:lnTo>
                <a:lnTo>
                  <a:pt x="572" y="0"/>
                </a:lnTo>
                <a:lnTo>
                  <a:pt x="573" y="0"/>
                </a:lnTo>
                <a:lnTo>
                  <a:pt x="575" y="0"/>
                </a:lnTo>
                <a:lnTo>
                  <a:pt x="577" y="0"/>
                </a:lnTo>
                <a:lnTo>
                  <a:pt x="578" y="0"/>
                </a:lnTo>
                <a:lnTo>
                  <a:pt x="580" y="0"/>
                </a:lnTo>
                <a:lnTo>
                  <a:pt x="582" y="0"/>
                </a:lnTo>
                <a:lnTo>
                  <a:pt x="583" y="0"/>
                </a:lnTo>
                <a:lnTo>
                  <a:pt x="585" y="0"/>
                </a:lnTo>
                <a:lnTo>
                  <a:pt x="587" y="0"/>
                </a:lnTo>
                <a:lnTo>
                  <a:pt x="589" y="0"/>
                </a:lnTo>
                <a:lnTo>
                  <a:pt x="590" y="0"/>
                </a:lnTo>
                <a:lnTo>
                  <a:pt x="592" y="0"/>
                </a:lnTo>
                <a:lnTo>
                  <a:pt x="594" y="0"/>
                </a:lnTo>
                <a:lnTo>
                  <a:pt x="595" y="0"/>
                </a:lnTo>
                <a:lnTo>
                  <a:pt x="597" y="0"/>
                </a:lnTo>
                <a:lnTo>
                  <a:pt x="599" y="0"/>
                </a:lnTo>
                <a:lnTo>
                  <a:pt x="600" y="0"/>
                </a:lnTo>
                <a:lnTo>
                  <a:pt x="602" y="0"/>
                </a:lnTo>
                <a:lnTo>
                  <a:pt x="604" y="0"/>
                </a:lnTo>
                <a:lnTo>
                  <a:pt x="605" y="0"/>
                </a:lnTo>
                <a:lnTo>
                  <a:pt x="607" y="0"/>
                </a:lnTo>
                <a:lnTo>
                  <a:pt x="609" y="0"/>
                </a:lnTo>
                <a:lnTo>
                  <a:pt x="610" y="0"/>
                </a:lnTo>
              </a:path>
            </a:pathLst>
          </a:custGeom>
          <a:noFill/>
          <a:ln w="25400">
            <a:solidFill>
              <a:schemeClr val="tx1"/>
            </a:solidFill>
            <a:prstDash val="solid"/>
            <a:round/>
            <a:headEnd/>
            <a:tailEnd/>
          </a:ln>
        </p:spPr>
        <p:txBody>
          <a:bodyPr/>
          <a:lstStyle/>
          <a:p>
            <a:endParaRPr lang="he-IL"/>
          </a:p>
        </p:txBody>
      </p:sp>
      <p:sp>
        <p:nvSpPr>
          <p:cNvPr id="235581" name="Rectangle 61"/>
          <p:cNvSpPr>
            <a:spLocks noChangeArrowheads="1"/>
          </p:cNvSpPr>
          <p:nvPr/>
        </p:nvSpPr>
        <p:spPr bwMode="auto">
          <a:xfrm>
            <a:off x="0" y="0"/>
            <a:ext cx="9144000" cy="838200"/>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r>
              <a:rPr lang="en-US" sz="2800" b="1">
                <a:solidFill>
                  <a:schemeClr val="bg1"/>
                </a:solidFill>
                <a:effectLst>
                  <a:outerShdw blurRad="38100" dist="38100" dir="2700000" algn="tl">
                    <a:srgbClr val="000000"/>
                  </a:outerShdw>
                </a:effectLst>
              </a:rPr>
              <a:t>Rainfall along the gradient</a:t>
            </a:r>
          </a:p>
        </p:txBody>
      </p:sp>
      <p:sp>
        <p:nvSpPr>
          <p:cNvPr id="235582" name="Text Box 62"/>
          <p:cNvSpPr txBox="1">
            <a:spLocks noChangeArrowheads="1"/>
          </p:cNvSpPr>
          <p:nvPr/>
        </p:nvSpPr>
        <p:spPr bwMode="auto">
          <a:xfrm>
            <a:off x="3635375" y="5324475"/>
            <a:ext cx="2665413" cy="336550"/>
          </a:xfrm>
          <a:prstGeom prst="rect">
            <a:avLst/>
          </a:prstGeom>
          <a:noFill/>
          <a:ln w="9525" algn="ctr">
            <a:noFill/>
            <a:miter lim="800000"/>
            <a:headEnd/>
            <a:tailEnd/>
          </a:ln>
          <a:effectLst/>
        </p:spPr>
        <p:txBody>
          <a:bodyPr>
            <a:spAutoFit/>
          </a:bodyPr>
          <a:lstStyle/>
          <a:p>
            <a:pPr algn="ctr">
              <a:spcBef>
                <a:spcPct val="50000"/>
              </a:spcBef>
            </a:pPr>
            <a:r>
              <a:rPr lang="en-US" sz="1600"/>
              <a:t>Date</a:t>
            </a:r>
          </a:p>
        </p:txBody>
      </p:sp>
      <p:sp>
        <p:nvSpPr>
          <p:cNvPr id="235583" name="Text Box 63"/>
          <p:cNvSpPr txBox="1">
            <a:spLocks noChangeArrowheads="1"/>
          </p:cNvSpPr>
          <p:nvPr/>
        </p:nvSpPr>
        <p:spPr bwMode="auto">
          <a:xfrm>
            <a:off x="1116013" y="5805488"/>
            <a:ext cx="7704137" cy="519112"/>
          </a:xfrm>
          <a:prstGeom prst="rect">
            <a:avLst/>
          </a:prstGeom>
          <a:noFill/>
          <a:ln w="9525" algn="ctr">
            <a:noFill/>
            <a:miter lim="800000"/>
            <a:headEnd/>
            <a:tailEnd/>
          </a:ln>
          <a:effectLst/>
        </p:spPr>
        <p:txBody>
          <a:bodyPr>
            <a:spAutoFit/>
          </a:bodyPr>
          <a:lstStyle/>
          <a:p>
            <a:pPr>
              <a:spcBef>
                <a:spcPct val="50000"/>
              </a:spcBef>
            </a:pPr>
            <a:r>
              <a:rPr lang="en-US" sz="2800"/>
              <a:t>Differences in length of the growing season</a:t>
            </a:r>
          </a:p>
        </p:txBody>
      </p:sp>
      <p:sp>
        <p:nvSpPr>
          <p:cNvPr id="235584" name="Text Box 64"/>
          <p:cNvSpPr txBox="1">
            <a:spLocks noChangeArrowheads="1"/>
          </p:cNvSpPr>
          <p:nvPr/>
        </p:nvSpPr>
        <p:spPr bwMode="auto">
          <a:xfrm>
            <a:off x="6372225" y="6524625"/>
            <a:ext cx="3167063" cy="336550"/>
          </a:xfrm>
          <a:prstGeom prst="rect">
            <a:avLst/>
          </a:prstGeom>
          <a:noFill/>
          <a:ln w="9525" algn="ctr">
            <a:noFill/>
            <a:miter lim="800000"/>
            <a:headEnd/>
            <a:tailEnd/>
          </a:ln>
          <a:effectLst/>
        </p:spPr>
        <p:txBody>
          <a:bodyPr>
            <a:spAutoFit/>
          </a:bodyPr>
          <a:lstStyle/>
          <a:p>
            <a:pPr>
              <a:spcBef>
                <a:spcPct val="50000"/>
              </a:spcBef>
            </a:pPr>
            <a:r>
              <a:rPr lang="en-US" sz="1600" i="1" dirty="0"/>
              <a:t>Talmor et al., </a:t>
            </a:r>
            <a:r>
              <a:rPr lang="en-US" sz="1600" i="1" dirty="0" smtClean="0"/>
              <a:t>2010 GCB</a:t>
            </a:r>
            <a:endParaRPr lang="en-US" sz="1600" i="1" dirty="0"/>
          </a:p>
        </p:txBody>
      </p:sp>
      <p:sp>
        <p:nvSpPr>
          <p:cNvPr id="235585" name="Line 65"/>
          <p:cNvSpPr>
            <a:spLocks noChangeShapeType="1"/>
          </p:cNvSpPr>
          <p:nvPr/>
        </p:nvSpPr>
        <p:spPr bwMode="auto">
          <a:xfrm>
            <a:off x="4716463" y="4508500"/>
            <a:ext cx="2879725" cy="0"/>
          </a:xfrm>
          <a:prstGeom prst="line">
            <a:avLst/>
          </a:prstGeom>
          <a:noFill/>
          <a:ln w="28575">
            <a:solidFill>
              <a:srgbClr val="FFFF00"/>
            </a:solidFill>
            <a:round/>
            <a:headEnd/>
            <a:tailEnd/>
          </a:ln>
          <a:effectLst/>
        </p:spPr>
        <p:txBody>
          <a:bodyPr/>
          <a:lstStyle/>
          <a:p>
            <a:endParaRPr lang="he-IL"/>
          </a:p>
        </p:txBody>
      </p:sp>
      <p:grpSp>
        <p:nvGrpSpPr>
          <p:cNvPr id="235586" name="Group 66"/>
          <p:cNvGrpSpPr>
            <a:grpSpLocks/>
          </p:cNvGrpSpPr>
          <p:nvPr/>
        </p:nvGrpSpPr>
        <p:grpSpPr bwMode="auto">
          <a:xfrm>
            <a:off x="4859338" y="4221163"/>
            <a:ext cx="2160587" cy="71437"/>
            <a:chOff x="3424" y="2659"/>
            <a:chExt cx="1361" cy="45"/>
          </a:xfrm>
        </p:grpSpPr>
        <p:sp>
          <p:nvSpPr>
            <p:cNvPr id="235587" name="Line 67"/>
            <p:cNvSpPr>
              <a:spLocks noChangeShapeType="1"/>
            </p:cNvSpPr>
            <p:nvPr/>
          </p:nvSpPr>
          <p:spPr bwMode="auto">
            <a:xfrm>
              <a:off x="3424" y="2704"/>
              <a:ext cx="1361" cy="0"/>
            </a:xfrm>
            <a:prstGeom prst="line">
              <a:avLst/>
            </a:prstGeom>
            <a:noFill/>
            <a:ln w="76200">
              <a:solidFill>
                <a:schemeClr val="bg1"/>
              </a:solidFill>
              <a:round/>
              <a:headEnd/>
              <a:tailEnd/>
            </a:ln>
            <a:effectLst/>
          </p:spPr>
          <p:txBody>
            <a:bodyPr/>
            <a:lstStyle/>
            <a:p>
              <a:endParaRPr lang="he-IL"/>
            </a:p>
          </p:txBody>
        </p:sp>
        <p:sp>
          <p:nvSpPr>
            <p:cNvPr id="235588" name="Line 68"/>
            <p:cNvSpPr>
              <a:spLocks noChangeShapeType="1"/>
            </p:cNvSpPr>
            <p:nvPr/>
          </p:nvSpPr>
          <p:spPr bwMode="auto">
            <a:xfrm>
              <a:off x="3424" y="2659"/>
              <a:ext cx="1361" cy="0"/>
            </a:xfrm>
            <a:prstGeom prst="line">
              <a:avLst/>
            </a:prstGeom>
            <a:noFill/>
            <a:ln w="76200">
              <a:solidFill>
                <a:schemeClr val="bg1"/>
              </a:solidFill>
              <a:round/>
              <a:headEnd/>
              <a:tailEnd/>
            </a:ln>
            <a:effectLst/>
          </p:spPr>
          <p:txBody>
            <a:bodyPr/>
            <a:lstStyle/>
            <a:p>
              <a:endParaRPr lang="he-IL"/>
            </a:p>
          </p:txBody>
        </p:sp>
      </p:grpSp>
      <p:grpSp>
        <p:nvGrpSpPr>
          <p:cNvPr id="235589" name="Group 69"/>
          <p:cNvGrpSpPr>
            <a:grpSpLocks/>
          </p:cNvGrpSpPr>
          <p:nvPr/>
        </p:nvGrpSpPr>
        <p:grpSpPr bwMode="auto">
          <a:xfrm>
            <a:off x="5435600" y="4221163"/>
            <a:ext cx="2160588" cy="71437"/>
            <a:chOff x="3424" y="2659"/>
            <a:chExt cx="1361" cy="45"/>
          </a:xfrm>
        </p:grpSpPr>
        <p:sp>
          <p:nvSpPr>
            <p:cNvPr id="235590" name="Line 70"/>
            <p:cNvSpPr>
              <a:spLocks noChangeShapeType="1"/>
            </p:cNvSpPr>
            <p:nvPr/>
          </p:nvSpPr>
          <p:spPr bwMode="auto">
            <a:xfrm>
              <a:off x="3424" y="2704"/>
              <a:ext cx="1361" cy="0"/>
            </a:xfrm>
            <a:prstGeom prst="line">
              <a:avLst/>
            </a:prstGeom>
            <a:noFill/>
            <a:ln w="76200">
              <a:solidFill>
                <a:schemeClr val="bg1"/>
              </a:solidFill>
              <a:round/>
              <a:headEnd/>
              <a:tailEnd/>
            </a:ln>
            <a:effectLst/>
          </p:spPr>
          <p:txBody>
            <a:bodyPr/>
            <a:lstStyle/>
            <a:p>
              <a:endParaRPr lang="he-IL"/>
            </a:p>
          </p:txBody>
        </p:sp>
        <p:sp>
          <p:nvSpPr>
            <p:cNvPr id="235591" name="Line 71"/>
            <p:cNvSpPr>
              <a:spLocks noChangeShapeType="1"/>
            </p:cNvSpPr>
            <p:nvPr/>
          </p:nvSpPr>
          <p:spPr bwMode="auto">
            <a:xfrm>
              <a:off x="3424" y="2659"/>
              <a:ext cx="1361" cy="0"/>
            </a:xfrm>
            <a:prstGeom prst="line">
              <a:avLst/>
            </a:prstGeom>
            <a:noFill/>
            <a:ln w="76200">
              <a:solidFill>
                <a:schemeClr val="bg1"/>
              </a:solidFill>
              <a:round/>
              <a:headEnd/>
              <a:tailEnd/>
            </a:ln>
            <a:effectLst/>
          </p:spPr>
          <p:txBody>
            <a:bodyPr/>
            <a:lstStyle/>
            <a:p>
              <a:endParaRPr lang="he-IL"/>
            </a:p>
          </p:txBody>
        </p:sp>
      </p:grpSp>
      <p:sp>
        <p:nvSpPr>
          <p:cNvPr id="235592" name="Rectangle 72"/>
          <p:cNvSpPr>
            <a:spLocks noChangeArrowheads="1"/>
          </p:cNvSpPr>
          <p:nvPr/>
        </p:nvSpPr>
        <p:spPr bwMode="auto">
          <a:xfrm>
            <a:off x="4859338" y="4292600"/>
            <a:ext cx="144462" cy="215900"/>
          </a:xfrm>
          <a:prstGeom prst="rect">
            <a:avLst/>
          </a:prstGeom>
          <a:solidFill>
            <a:srgbClr val="FFFFFF"/>
          </a:solidFill>
          <a:ln w="9525" algn="ctr">
            <a:noFill/>
            <a:miter lim="800000"/>
            <a:headEnd/>
            <a:tailEnd/>
          </a:ln>
          <a:effectLst/>
        </p:spPr>
        <p:txBody>
          <a:bodyPr wrap="none" anchor="ctr"/>
          <a:lstStyle/>
          <a:p>
            <a:endParaRPr lang="he-IL"/>
          </a:p>
        </p:txBody>
      </p:sp>
      <p:sp>
        <p:nvSpPr>
          <p:cNvPr id="235593" name="Text Box 73"/>
          <p:cNvSpPr txBox="1">
            <a:spLocks noChangeArrowheads="1"/>
          </p:cNvSpPr>
          <p:nvPr/>
        </p:nvSpPr>
        <p:spPr bwMode="auto">
          <a:xfrm>
            <a:off x="6521450" y="4221163"/>
            <a:ext cx="1219200" cy="304800"/>
          </a:xfrm>
          <a:prstGeom prst="rect">
            <a:avLst/>
          </a:prstGeom>
          <a:noFill/>
          <a:ln w="9525">
            <a:noFill/>
            <a:miter lim="800000"/>
            <a:headEnd/>
            <a:tailEnd/>
          </a:ln>
          <a:effectLst/>
        </p:spPr>
        <p:txBody>
          <a:bodyPr>
            <a:spAutoFit/>
          </a:bodyPr>
          <a:lstStyle/>
          <a:p>
            <a:pPr rtl="0">
              <a:spcBef>
                <a:spcPct val="50000"/>
              </a:spcBef>
            </a:pPr>
            <a:r>
              <a:rPr lang="he-IL" sz="1400"/>
              <a:t>100</a:t>
            </a:r>
            <a:r>
              <a:rPr lang="en-US" sz="1400"/>
              <a:t> mm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26988"/>
            <a:ext cx="9144000" cy="863601"/>
          </a:xfrm>
          <a:solidFill>
            <a:srgbClr val="0000FF"/>
          </a:solidFill>
        </p:spPr>
        <p:txBody>
          <a:bodyPr/>
          <a:lstStyle/>
          <a:p>
            <a:r>
              <a:rPr lang="en-US" sz="2800" b="1">
                <a:solidFill>
                  <a:schemeClr val="bg1"/>
                </a:solidFill>
              </a:rPr>
              <a:t>Experimentally testing the effects of </a:t>
            </a:r>
            <a:br>
              <a:rPr lang="en-US" sz="2800" b="1">
                <a:solidFill>
                  <a:schemeClr val="bg1"/>
                </a:solidFill>
              </a:rPr>
            </a:br>
            <a:r>
              <a:rPr lang="en-US" sz="2800" b="1">
                <a:solidFill>
                  <a:schemeClr val="bg1"/>
                </a:solidFill>
              </a:rPr>
              <a:t>climate change</a:t>
            </a:r>
          </a:p>
        </p:txBody>
      </p:sp>
      <p:sp>
        <p:nvSpPr>
          <p:cNvPr id="121859" name="Text Box 3"/>
          <p:cNvSpPr txBox="1">
            <a:spLocks noChangeArrowheads="1"/>
          </p:cNvSpPr>
          <p:nvPr/>
        </p:nvSpPr>
        <p:spPr bwMode="auto">
          <a:xfrm>
            <a:off x="53975" y="6805613"/>
            <a:ext cx="3321050" cy="381000"/>
          </a:xfrm>
          <a:prstGeom prst="rect">
            <a:avLst/>
          </a:prstGeom>
          <a:noFill/>
          <a:ln w="9525">
            <a:noFill/>
            <a:miter lim="800000"/>
            <a:headEnd/>
            <a:tailEnd/>
          </a:ln>
          <a:effectLst/>
        </p:spPr>
        <p:txBody>
          <a:bodyPr lIns="91432" tIns="45717" rIns="91432" bIns="45717">
            <a:spAutoFit/>
          </a:bodyPr>
          <a:lstStyle/>
          <a:p>
            <a:pPr defTabSz="915988" rtl="0">
              <a:spcBef>
                <a:spcPct val="50000"/>
              </a:spcBef>
            </a:pPr>
            <a:endParaRPr lang="en-US">
              <a:latin typeface="Times New Roman" pitchFamily="18" charset="0"/>
              <a:cs typeface="Times New Roman" pitchFamily="18" charset="0"/>
            </a:endParaRPr>
          </a:p>
        </p:txBody>
      </p:sp>
      <p:sp>
        <p:nvSpPr>
          <p:cNvPr id="121861" name="Text Box 5"/>
          <p:cNvSpPr txBox="1">
            <a:spLocks noChangeArrowheads="1"/>
          </p:cNvSpPr>
          <p:nvPr/>
        </p:nvSpPr>
        <p:spPr bwMode="auto">
          <a:xfrm>
            <a:off x="4645025" y="5662613"/>
            <a:ext cx="4030663" cy="822325"/>
          </a:xfrm>
          <a:prstGeom prst="rect">
            <a:avLst/>
          </a:prstGeom>
          <a:solidFill>
            <a:srgbClr val="3366FF"/>
          </a:solidFill>
          <a:ln w="28575">
            <a:noFill/>
            <a:miter lim="800000"/>
            <a:headEnd/>
            <a:tailEnd/>
          </a:ln>
          <a:effectLst/>
        </p:spPr>
        <p:txBody>
          <a:bodyPr lIns="91432" tIns="45717" rIns="91432" bIns="45717">
            <a:spAutoFit/>
          </a:bodyPr>
          <a:lstStyle/>
          <a:p>
            <a:pPr algn="ctr" defTabSz="915988" rtl="0" eaLnBrk="0" hangingPunct="0"/>
            <a:r>
              <a:rPr lang="en-US" sz="2400">
                <a:solidFill>
                  <a:schemeClr val="bg1"/>
                </a:solidFill>
              </a:rPr>
              <a:t>Sprinkler Irrigated Plots </a:t>
            </a:r>
          </a:p>
          <a:p>
            <a:pPr algn="ctr" defTabSz="915988" rtl="0" eaLnBrk="0" hangingPunct="0"/>
            <a:r>
              <a:rPr lang="en-US" sz="2400">
                <a:solidFill>
                  <a:schemeClr val="bg1"/>
                </a:solidFill>
              </a:rPr>
              <a:t>(25 x 10 m) – 30% increase</a:t>
            </a:r>
          </a:p>
        </p:txBody>
      </p:sp>
      <p:pic>
        <p:nvPicPr>
          <p:cNvPr id="121862" name="Picture 6" descr="2007_0423Image0006"/>
          <p:cNvPicPr>
            <a:picLocks noChangeAspect="1" noChangeArrowheads="1"/>
          </p:cNvPicPr>
          <p:nvPr/>
        </p:nvPicPr>
        <p:blipFill>
          <a:blip r:embed="rId3" cstate="print"/>
          <a:srcRect/>
          <a:stretch>
            <a:fillRect/>
          </a:stretch>
        </p:blipFill>
        <p:spPr bwMode="auto">
          <a:xfrm>
            <a:off x="468313" y="1628775"/>
            <a:ext cx="3959225" cy="3024188"/>
          </a:xfrm>
          <a:prstGeom prst="rect">
            <a:avLst/>
          </a:prstGeom>
          <a:noFill/>
        </p:spPr>
      </p:pic>
      <p:sp>
        <p:nvSpPr>
          <p:cNvPr id="121863" name="Text Box 7"/>
          <p:cNvSpPr txBox="1">
            <a:spLocks noChangeArrowheads="1"/>
          </p:cNvSpPr>
          <p:nvPr/>
        </p:nvSpPr>
        <p:spPr bwMode="auto">
          <a:xfrm>
            <a:off x="4284663" y="1630363"/>
            <a:ext cx="4452937" cy="822325"/>
          </a:xfrm>
          <a:prstGeom prst="rect">
            <a:avLst/>
          </a:prstGeom>
          <a:solidFill>
            <a:srgbClr val="3366FF"/>
          </a:solidFill>
          <a:ln w="28575">
            <a:noFill/>
            <a:miter lim="800000"/>
            <a:headEnd/>
            <a:tailEnd/>
          </a:ln>
          <a:effectLst/>
        </p:spPr>
        <p:txBody>
          <a:bodyPr lIns="91432" tIns="45717" rIns="91432" bIns="45717">
            <a:spAutoFit/>
          </a:bodyPr>
          <a:lstStyle/>
          <a:p>
            <a:pPr defTabSz="915988" rtl="0" eaLnBrk="0" hangingPunct="0">
              <a:spcBef>
                <a:spcPct val="50000"/>
              </a:spcBef>
            </a:pPr>
            <a:r>
              <a:rPr lang="en-US" sz="2400">
                <a:solidFill>
                  <a:schemeClr val="bg1"/>
                </a:solidFill>
              </a:rPr>
              <a:t>Rainout Shelters (25 x 10 m) – 30% reduction</a:t>
            </a:r>
          </a:p>
        </p:txBody>
      </p:sp>
      <p:pic>
        <p:nvPicPr>
          <p:cNvPr id="121864" name="Picture 8" descr="DSCF0759"/>
          <p:cNvPicPr>
            <a:picLocks noChangeAspect="1" noChangeArrowheads="1"/>
          </p:cNvPicPr>
          <p:nvPr/>
        </p:nvPicPr>
        <p:blipFill>
          <a:blip r:embed="rId4" cstate="print"/>
          <a:srcRect/>
          <a:stretch>
            <a:fillRect/>
          </a:stretch>
        </p:blipFill>
        <p:spPr bwMode="auto">
          <a:xfrm>
            <a:off x="4527550" y="2438400"/>
            <a:ext cx="4616450" cy="3294063"/>
          </a:xfrm>
          <a:prstGeom prst="rect">
            <a:avLst/>
          </a:prstGeom>
          <a:noFill/>
        </p:spPr>
      </p:pic>
      <p:pic>
        <p:nvPicPr>
          <p:cNvPr id="121869" name="Picture 13"/>
          <p:cNvPicPr>
            <a:picLocks noChangeAspect="1" noChangeArrowheads="1"/>
          </p:cNvPicPr>
          <p:nvPr/>
        </p:nvPicPr>
        <p:blipFill>
          <a:blip r:embed="rId5" cstate="print"/>
          <a:srcRect/>
          <a:stretch>
            <a:fillRect/>
          </a:stretch>
        </p:blipFill>
        <p:spPr bwMode="auto">
          <a:xfrm>
            <a:off x="0" y="4365625"/>
            <a:ext cx="4572000" cy="337661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4302125" y="5519738"/>
            <a:ext cx="1943100" cy="1109662"/>
          </a:xfrm>
          <a:prstGeom prst="rect">
            <a:avLst/>
          </a:prstGeom>
          <a:solidFill>
            <a:srgbClr val="FFFF00"/>
          </a:solidFill>
          <a:ln w="28575">
            <a:solidFill>
              <a:srgbClr val="800000"/>
            </a:solidFill>
            <a:miter lim="800000"/>
            <a:headEnd/>
            <a:tailEnd/>
          </a:ln>
          <a:effectLst/>
        </p:spPr>
        <p:txBody>
          <a:bodyPr wrap="none" anchor="ctr"/>
          <a:lstStyle/>
          <a:p>
            <a:endParaRPr lang="he-IL"/>
          </a:p>
        </p:txBody>
      </p:sp>
      <p:sp>
        <p:nvSpPr>
          <p:cNvPr id="123907" name="Rectangle 3"/>
          <p:cNvSpPr>
            <a:spLocks noChangeArrowheads="1"/>
          </p:cNvSpPr>
          <p:nvPr/>
        </p:nvSpPr>
        <p:spPr bwMode="auto">
          <a:xfrm>
            <a:off x="4302125" y="1300163"/>
            <a:ext cx="1943100" cy="1111250"/>
          </a:xfrm>
          <a:prstGeom prst="rect">
            <a:avLst/>
          </a:prstGeom>
          <a:solidFill>
            <a:srgbClr val="339933"/>
          </a:solidFill>
          <a:ln w="28575">
            <a:solidFill>
              <a:srgbClr val="800000"/>
            </a:solidFill>
            <a:miter lim="800000"/>
            <a:headEnd/>
            <a:tailEnd/>
          </a:ln>
          <a:effectLst/>
        </p:spPr>
        <p:txBody>
          <a:bodyPr wrap="none" anchor="ctr"/>
          <a:lstStyle/>
          <a:p>
            <a:endParaRPr lang="he-IL"/>
          </a:p>
        </p:txBody>
      </p:sp>
      <p:sp>
        <p:nvSpPr>
          <p:cNvPr id="123908" name="Rectangle 4"/>
          <p:cNvSpPr>
            <a:spLocks noChangeArrowheads="1"/>
          </p:cNvSpPr>
          <p:nvPr/>
        </p:nvSpPr>
        <p:spPr bwMode="auto">
          <a:xfrm>
            <a:off x="4302125" y="2678113"/>
            <a:ext cx="1943100" cy="1111250"/>
          </a:xfrm>
          <a:prstGeom prst="rect">
            <a:avLst/>
          </a:prstGeom>
          <a:solidFill>
            <a:srgbClr val="00FF00"/>
          </a:solidFill>
          <a:ln w="28575">
            <a:solidFill>
              <a:srgbClr val="800000"/>
            </a:solidFill>
            <a:miter lim="800000"/>
            <a:headEnd/>
            <a:tailEnd/>
          </a:ln>
          <a:effectLst/>
        </p:spPr>
        <p:txBody>
          <a:bodyPr wrap="none" anchor="ctr"/>
          <a:lstStyle/>
          <a:p>
            <a:endParaRPr lang="he-IL"/>
          </a:p>
        </p:txBody>
      </p:sp>
      <p:sp>
        <p:nvSpPr>
          <p:cNvPr id="123909" name="Rectangle 5"/>
          <p:cNvSpPr>
            <a:spLocks noChangeArrowheads="1"/>
          </p:cNvSpPr>
          <p:nvPr/>
        </p:nvSpPr>
        <p:spPr bwMode="auto">
          <a:xfrm>
            <a:off x="4302125" y="4125913"/>
            <a:ext cx="1943100" cy="1108075"/>
          </a:xfrm>
          <a:prstGeom prst="rect">
            <a:avLst/>
          </a:prstGeom>
          <a:solidFill>
            <a:srgbClr val="FF9900"/>
          </a:solidFill>
          <a:ln w="28575">
            <a:solidFill>
              <a:srgbClr val="800000"/>
            </a:solidFill>
            <a:miter lim="800000"/>
            <a:headEnd/>
            <a:tailEnd/>
          </a:ln>
          <a:effectLst/>
        </p:spPr>
        <p:txBody>
          <a:bodyPr wrap="none" anchor="ctr"/>
          <a:lstStyle/>
          <a:p>
            <a:endParaRPr lang="he-IL"/>
          </a:p>
        </p:txBody>
      </p:sp>
      <p:grpSp>
        <p:nvGrpSpPr>
          <p:cNvPr id="123910" name="Group 6"/>
          <p:cNvGrpSpPr>
            <a:grpSpLocks/>
          </p:cNvGrpSpPr>
          <p:nvPr/>
        </p:nvGrpSpPr>
        <p:grpSpPr bwMode="auto">
          <a:xfrm>
            <a:off x="1685925" y="1874838"/>
            <a:ext cx="7175500" cy="749300"/>
            <a:chOff x="960" y="672"/>
            <a:chExt cx="4608" cy="537"/>
          </a:xfrm>
        </p:grpSpPr>
        <p:sp>
          <p:nvSpPr>
            <p:cNvPr id="123911" name="Text Box 7"/>
            <p:cNvSpPr txBox="1">
              <a:spLocks noChangeArrowheads="1"/>
            </p:cNvSpPr>
            <p:nvPr/>
          </p:nvSpPr>
          <p:spPr bwMode="auto">
            <a:xfrm>
              <a:off x="4272" y="672"/>
              <a:ext cx="1296" cy="303"/>
            </a:xfrm>
            <a:prstGeom prst="rect">
              <a:avLst/>
            </a:prstGeom>
            <a:noFill/>
            <a:ln w="28575">
              <a:noFill/>
              <a:miter lim="800000"/>
              <a:headEnd/>
              <a:tailEnd/>
            </a:ln>
            <a:effectLst/>
          </p:spPr>
          <p:txBody>
            <a:bodyPr lIns="91428" tIns="45715" rIns="91428" bIns="45715">
              <a:spAutoFit/>
            </a:bodyPr>
            <a:lstStyle/>
            <a:p>
              <a:pPr algn="ctr" defTabSz="915988" rtl="0" eaLnBrk="0" hangingPunct="0">
                <a:spcBef>
                  <a:spcPct val="50000"/>
                </a:spcBef>
              </a:pPr>
              <a:r>
                <a:rPr lang="en-US" sz="2000"/>
                <a:t>Drought</a:t>
              </a:r>
            </a:p>
          </p:txBody>
        </p:sp>
        <p:sp>
          <p:nvSpPr>
            <p:cNvPr id="123912" name="Text Box 8"/>
            <p:cNvSpPr txBox="1">
              <a:spLocks noChangeArrowheads="1"/>
            </p:cNvSpPr>
            <p:nvPr/>
          </p:nvSpPr>
          <p:spPr bwMode="auto">
            <a:xfrm>
              <a:off x="960" y="672"/>
              <a:ext cx="1296" cy="537"/>
            </a:xfrm>
            <a:prstGeom prst="rect">
              <a:avLst/>
            </a:prstGeom>
            <a:noFill/>
            <a:ln w="28575">
              <a:noFill/>
              <a:miter lim="800000"/>
              <a:headEnd/>
              <a:tailEnd/>
            </a:ln>
            <a:effectLst/>
          </p:spPr>
          <p:txBody>
            <a:bodyPr lIns="91428" tIns="45715" rIns="91428" bIns="45715">
              <a:spAutoFit/>
            </a:bodyPr>
            <a:lstStyle/>
            <a:p>
              <a:pPr algn="ctr" defTabSz="915988" rtl="0" eaLnBrk="0" hangingPunct="0">
                <a:spcBef>
                  <a:spcPct val="50000"/>
                </a:spcBef>
              </a:pPr>
              <a:r>
                <a:rPr lang="en-US" sz="2000"/>
                <a:t>Supplemented rainfall</a:t>
              </a:r>
            </a:p>
          </p:txBody>
        </p:sp>
      </p:grpSp>
      <p:sp>
        <p:nvSpPr>
          <p:cNvPr id="123913" name="Text Box 9"/>
          <p:cNvSpPr txBox="1">
            <a:spLocks noChangeArrowheads="1"/>
          </p:cNvSpPr>
          <p:nvPr/>
        </p:nvSpPr>
        <p:spPr bwMode="auto">
          <a:xfrm>
            <a:off x="4227513" y="2730500"/>
            <a:ext cx="2017712" cy="703263"/>
          </a:xfrm>
          <a:prstGeom prst="rect">
            <a:avLst/>
          </a:prstGeom>
          <a:noFill/>
          <a:ln w="28575">
            <a:noFill/>
            <a:miter lim="800000"/>
            <a:headEnd/>
            <a:tailEnd/>
          </a:ln>
          <a:effectLst/>
        </p:spPr>
        <p:txBody>
          <a:bodyPr lIns="91428" tIns="45715" rIns="91428" bIns="45715">
            <a:spAutoFit/>
          </a:bodyPr>
          <a:lstStyle/>
          <a:p>
            <a:pPr algn="ctr" defTabSz="915988" rtl="0" eaLnBrk="0" hangingPunct="0">
              <a:spcBef>
                <a:spcPct val="50000"/>
              </a:spcBef>
            </a:pPr>
            <a:r>
              <a:rPr lang="en-US" sz="2000"/>
              <a:t>Mediterranean 540 mm </a:t>
            </a:r>
          </a:p>
        </p:txBody>
      </p:sp>
      <p:sp>
        <p:nvSpPr>
          <p:cNvPr id="123914" name="Text Box 10"/>
          <p:cNvSpPr txBox="1">
            <a:spLocks noChangeArrowheads="1"/>
          </p:cNvSpPr>
          <p:nvPr/>
        </p:nvSpPr>
        <p:spPr bwMode="auto">
          <a:xfrm>
            <a:off x="4227513" y="4191000"/>
            <a:ext cx="2017712" cy="703263"/>
          </a:xfrm>
          <a:prstGeom prst="rect">
            <a:avLst/>
          </a:prstGeom>
          <a:noFill/>
          <a:ln w="28575">
            <a:noFill/>
            <a:miter lim="800000"/>
            <a:headEnd/>
            <a:tailEnd/>
          </a:ln>
          <a:effectLst/>
        </p:spPr>
        <p:txBody>
          <a:bodyPr lIns="91428" tIns="45715" rIns="91428" bIns="45715">
            <a:spAutoFit/>
          </a:bodyPr>
          <a:lstStyle/>
          <a:p>
            <a:pPr algn="ctr" defTabSz="915988" rtl="0" eaLnBrk="0" hangingPunct="0">
              <a:spcBef>
                <a:spcPct val="50000"/>
              </a:spcBef>
            </a:pPr>
            <a:r>
              <a:rPr lang="en-US" sz="2000"/>
              <a:t>Semiarid        300 mm </a:t>
            </a:r>
          </a:p>
        </p:txBody>
      </p:sp>
      <p:sp>
        <p:nvSpPr>
          <p:cNvPr id="123915" name="Text Box 11"/>
          <p:cNvSpPr txBox="1">
            <a:spLocks noChangeArrowheads="1"/>
          </p:cNvSpPr>
          <p:nvPr/>
        </p:nvSpPr>
        <p:spPr bwMode="auto">
          <a:xfrm>
            <a:off x="4227513" y="5595938"/>
            <a:ext cx="2017712" cy="701675"/>
          </a:xfrm>
          <a:prstGeom prst="rect">
            <a:avLst/>
          </a:prstGeom>
          <a:noFill/>
          <a:ln w="28575">
            <a:noFill/>
            <a:miter lim="800000"/>
            <a:headEnd/>
            <a:tailEnd/>
          </a:ln>
          <a:effectLst/>
        </p:spPr>
        <p:txBody>
          <a:bodyPr lIns="91428" tIns="45715" rIns="91428" bIns="45715">
            <a:spAutoFit/>
          </a:bodyPr>
          <a:lstStyle/>
          <a:p>
            <a:pPr algn="ctr" defTabSz="915988" rtl="0" eaLnBrk="0" hangingPunct="0">
              <a:spcBef>
                <a:spcPct val="50000"/>
              </a:spcBef>
            </a:pPr>
            <a:r>
              <a:rPr lang="en-US" sz="2000"/>
              <a:t>Arid                90 mm</a:t>
            </a:r>
            <a:r>
              <a:rPr lang="en-US" sz="2000">
                <a:latin typeface="Comic Sans MS" pitchFamily="66" charset="0"/>
              </a:rPr>
              <a:t> </a:t>
            </a:r>
          </a:p>
        </p:txBody>
      </p:sp>
      <p:sp>
        <p:nvSpPr>
          <p:cNvPr id="123916" name="Text Box 12"/>
          <p:cNvSpPr txBox="1">
            <a:spLocks noChangeArrowheads="1"/>
          </p:cNvSpPr>
          <p:nvPr/>
        </p:nvSpPr>
        <p:spPr bwMode="auto">
          <a:xfrm>
            <a:off x="4227513" y="1236663"/>
            <a:ext cx="2220912" cy="1006475"/>
          </a:xfrm>
          <a:prstGeom prst="rect">
            <a:avLst/>
          </a:prstGeom>
          <a:noFill/>
          <a:ln w="28575">
            <a:noFill/>
            <a:miter lim="800000"/>
            <a:headEnd/>
            <a:tailEnd/>
          </a:ln>
          <a:effectLst/>
        </p:spPr>
        <p:txBody>
          <a:bodyPr lIns="91428" tIns="45715" rIns="91428" bIns="45715">
            <a:spAutoFit/>
          </a:bodyPr>
          <a:lstStyle/>
          <a:p>
            <a:pPr algn="ctr" defTabSz="915988" rtl="0" eaLnBrk="0" hangingPunct="0">
              <a:spcBef>
                <a:spcPct val="50000"/>
              </a:spcBef>
            </a:pPr>
            <a:r>
              <a:rPr lang="en-US" sz="2000">
                <a:solidFill>
                  <a:schemeClr val="bg1"/>
                </a:solidFill>
              </a:rPr>
              <a:t>Mesic Mediterranean 780 mm</a:t>
            </a:r>
            <a:r>
              <a:rPr lang="en-US" sz="2000">
                <a:solidFill>
                  <a:schemeClr val="bg1"/>
                </a:solidFill>
                <a:latin typeface="Comic Sans MS" pitchFamily="66" charset="0"/>
              </a:rPr>
              <a:t> </a:t>
            </a:r>
          </a:p>
        </p:txBody>
      </p:sp>
      <p:sp>
        <p:nvSpPr>
          <p:cNvPr id="123917" name="Text Box 13"/>
          <p:cNvSpPr txBox="1">
            <a:spLocks noChangeArrowheads="1"/>
          </p:cNvSpPr>
          <p:nvPr/>
        </p:nvSpPr>
        <p:spPr bwMode="auto">
          <a:xfrm>
            <a:off x="9383713" y="6119813"/>
            <a:ext cx="522287" cy="666750"/>
          </a:xfrm>
          <a:prstGeom prst="rect">
            <a:avLst/>
          </a:prstGeom>
          <a:noFill/>
          <a:ln w="28575">
            <a:noFill/>
            <a:miter lim="800000"/>
            <a:headEnd/>
            <a:tailEnd/>
          </a:ln>
          <a:effectLst/>
        </p:spPr>
        <p:txBody>
          <a:bodyPr lIns="91428" tIns="45715" rIns="91428" bIns="45715">
            <a:spAutoFit/>
          </a:bodyPr>
          <a:lstStyle/>
          <a:p>
            <a:pPr algn="ctr" defTabSz="915988" rtl="0" eaLnBrk="0" hangingPunct="0">
              <a:spcBef>
                <a:spcPct val="50000"/>
              </a:spcBef>
            </a:pPr>
            <a:endParaRPr lang="en-US" sz="3600">
              <a:latin typeface="Comic Sans MS" pitchFamily="66" charset="0"/>
            </a:endParaRPr>
          </a:p>
        </p:txBody>
      </p:sp>
      <p:grpSp>
        <p:nvGrpSpPr>
          <p:cNvPr id="123918" name="Group 14"/>
          <p:cNvGrpSpPr>
            <a:grpSpLocks/>
          </p:cNvGrpSpPr>
          <p:nvPr/>
        </p:nvGrpSpPr>
        <p:grpSpPr bwMode="auto">
          <a:xfrm>
            <a:off x="1760538" y="3887788"/>
            <a:ext cx="7097712" cy="1644650"/>
            <a:chOff x="1008" y="2115"/>
            <a:chExt cx="4559" cy="1179"/>
          </a:xfrm>
        </p:grpSpPr>
        <p:grpSp>
          <p:nvGrpSpPr>
            <p:cNvPr id="123919" name="Group 15"/>
            <p:cNvGrpSpPr>
              <a:grpSpLocks/>
            </p:cNvGrpSpPr>
            <p:nvPr/>
          </p:nvGrpSpPr>
          <p:grpSpPr bwMode="auto">
            <a:xfrm>
              <a:off x="1008" y="2284"/>
              <a:ext cx="4559" cy="836"/>
              <a:chOff x="1008" y="2284"/>
              <a:chExt cx="4559" cy="836"/>
            </a:xfrm>
          </p:grpSpPr>
          <p:sp>
            <p:nvSpPr>
              <p:cNvPr id="123920" name="Rectangle 16"/>
              <p:cNvSpPr>
                <a:spLocks noChangeArrowheads="1"/>
              </p:cNvSpPr>
              <p:nvPr/>
            </p:nvSpPr>
            <p:spPr bwMode="auto">
              <a:xfrm>
                <a:off x="4320" y="2324"/>
                <a:ext cx="1247" cy="796"/>
              </a:xfrm>
              <a:prstGeom prst="rect">
                <a:avLst/>
              </a:prstGeom>
              <a:solidFill>
                <a:srgbClr val="FFFF00"/>
              </a:solidFill>
              <a:ln w="28575">
                <a:solidFill>
                  <a:srgbClr val="800000"/>
                </a:solidFill>
                <a:miter lim="800000"/>
                <a:headEnd/>
                <a:tailEnd/>
              </a:ln>
              <a:effectLst/>
            </p:spPr>
            <p:txBody>
              <a:bodyPr wrap="none" anchor="ctr"/>
              <a:lstStyle/>
              <a:p>
                <a:endParaRPr lang="he-IL"/>
              </a:p>
            </p:txBody>
          </p:sp>
          <p:sp>
            <p:nvSpPr>
              <p:cNvPr id="123921" name="Rectangle 17"/>
              <p:cNvSpPr>
                <a:spLocks noChangeArrowheads="1"/>
              </p:cNvSpPr>
              <p:nvPr/>
            </p:nvSpPr>
            <p:spPr bwMode="auto">
              <a:xfrm>
                <a:off x="1008" y="2284"/>
                <a:ext cx="1247" cy="796"/>
              </a:xfrm>
              <a:prstGeom prst="rect">
                <a:avLst/>
              </a:prstGeom>
              <a:solidFill>
                <a:srgbClr val="00FF00"/>
              </a:solidFill>
              <a:ln w="28575">
                <a:solidFill>
                  <a:srgbClr val="800000"/>
                </a:solidFill>
                <a:miter lim="800000"/>
                <a:headEnd/>
                <a:tailEnd/>
              </a:ln>
              <a:effectLst/>
            </p:spPr>
            <p:txBody>
              <a:bodyPr wrap="none" anchor="ctr"/>
              <a:lstStyle/>
              <a:p>
                <a:endParaRPr lang="he-IL"/>
              </a:p>
            </p:txBody>
          </p:sp>
          <p:sp>
            <p:nvSpPr>
              <p:cNvPr id="123922" name="AutoShape 18"/>
              <p:cNvSpPr>
                <a:spLocks noChangeArrowheads="1"/>
              </p:cNvSpPr>
              <p:nvPr/>
            </p:nvSpPr>
            <p:spPr bwMode="auto">
              <a:xfrm rot="10800000">
                <a:off x="3984" y="2544"/>
                <a:ext cx="240" cy="192"/>
              </a:xfrm>
              <a:prstGeom prst="leftArrow">
                <a:avLst>
                  <a:gd name="adj1" fmla="val 50000"/>
                  <a:gd name="adj2" fmla="val 31250"/>
                </a:avLst>
              </a:prstGeom>
              <a:solidFill>
                <a:schemeClr val="bg1"/>
              </a:solidFill>
              <a:ln w="28575">
                <a:solidFill>
                  <a:srgbClr val="800000"/>
                </a:solidFill>
                <a:miter lim="800000"/>
                <a:headEnd/>
                <a:tailEnd/>
              </a:ln>
              <a:effectLst/>
            </p:spPr>
            <p:txBody>
              <a:bodyPr wrap="none" anchor="ctr"/>
              <a:lstStyle/>
              <a:p>
                <a:endParaRPr lang="he-IL"/>
              </a:p>
            </p:txBody>
          </p:sp>
          <p:sp>
            <p:nvSpPr>
              <p:cNvPr id="123923" name="AutoShape 19"/>
              <p:cNvSpPr>
                <a:spLocks noChangeArrowheads="1"/>
              </p:cNvSpPr>
              <p:nvPr/>
            </p:nvSpPr>
            <p:spPr bwMode="auto">
              <a:xfrm>
                <a:off x="2304" y="2544"/>
                <a:ext cx="240" cy="192"/>
              </a:xfrm>
              <a:prstGeom prst="leftArrow">
                <a:avLst>
                  <a:gd name="adj1" fmla="val 50000"/>
                  <a:gd name="adj2" fmla="val 31250"/>
                </a:avLst>
              </a:prstGeom>
              <a:solidFill>
                <a:schemeClr val="bg1"/>
              </a:solidFill>
              <a:ln w="28575">
                <a:solidFill>
                  <a:srgbClr val="800000"/>
                </a:solidFill>
                <a:miter lim="800000"/>
                <a:headEnd/>
                <a:tailEnd/>
              </a:ln>
              <a:effectLst/>
            </p:spPr>
            <p:txBody>
              <a:bodyPr wrap="none" anchor="ctr"/>
              <a:lstStyle/>
              <a:p>
                <a:endParaRPr lang="he-IL"/>
              </a:p>
            </p:txBody>
          </p:sp>
        </p:grpSp>
        <p:sp>
          <p:nvSpPr>
            <p:cNvPr id="123924" name="AutoShape 20"/>
            <p:cNvSpPr>
              <a:spLocks noChangeArrowheads="1"/>
            </p:cNvSpPr>
            <p:nvPr/>
          </p:nvSpPr>
          <p:spPr bwMode="auto">
            <a:xfrm rot="-1790085">
              <a:off x="2287" y="2115"/>
              <a:ext cx="273" cy="136"/>
            </a:xfrm>
            <a:prstGeom prst="leftRightArrow">
              <a:avLst>
                <a:gd name="adj1" fmla="val 50000"/>
                <a:gd name="adj2" fmla="val 40147"/>
              </a:avLst>
            </a:prstGeom>
            <a:solidFill>
              <a:schemeClr val="bg1"/>
            </a:solidFill>
            <a:ln w="28575">
              <a:solidFill>
                <a:srgbClr val="800000"/>
              </a:solidFill>
              <a:miter lim="800000"/>
              <a:headEnd/>
              <a:tailEnd/>
            </a:ln>
            <a:effectLst/>
          </p:spPr>
          <p:txBody>
            <a:bodyPr wrap="none" anchor="ctr"/>
            <a:lstStyle/>
            <a:p>
              <a:endParaRPr lang="he-IL"/>
            </a:p>
          </p:txBody>
        </p:sp>
        <p:sp>
          <p:nvSpPr>
            <p:cNvPr id="123925" name="AutoShape 21"/>
            <p:cNvSpPr>
              <a:spLocks noChangeArrowheads="1"/>
            </p:cNvSpPr>
            <p:nvPr/>
          </p:nvSpPr>
          <p:spPr bwMode="auto">
            <a:xfrm rot="-1790085">
              <a:off x="3965" y="3158"/>
              <a:ext cx="273" cy="136"/>
            </a:xfrm>
            <a:prstGeom prst="leftRightArrow">
              <a:avLst>
                <a:gd name="adj1" fmla="val 50000"/>
                <a:gd name="adj2" fmla="val 40147"/>
              </a:avLst>
            </a:prstGeom>
            <a:solidFill>
              <a:schemeClr val="bg1"/>
            </a:solidFill>
            <a:ln w="28575">
              <a:solidFill>
                <a:srgbClr val="800000"/>
              </a:solidFill>
              <a:miter lim="800000"/>
              <a:headEnd/>
              <a:tailEnd/>
            </a:ln>
            <a:effectLst/>
          </p:spPr>
          <p:txBody>
            <a:bodyPr wrap="none" anchor="ctr"/>
            <a:lstStyle/>
            <a:p>
              <a:endParaRPr lang="he-IL"/>
            </a:p>
          </p:txBody>
        </p:sp>
      </p:grpSp>
      <p:grpSp>
        <p:nvGrpSpPr>
          <p:cNvPr id="123926" name="Group 22"/>
          <p:cNvGrpSpPr>
            <a:grpSpLocks/>
          </p:cNvGrpSpPr>
          <p:nvPr/>
        </p:nvGrpSpPr>
        <p:grpSpPr bwMode="auto">
          <a:xfrm>
            <a:off x="1760538" y="2432050"/>
            <a:ext cx="7100887" cy="1646238"/>
            <a:chOff x="1008" y="1071"/>
            <a:chExt cx="4560" cy="1180"/>
          </a:xfrm>
        </p:grpSpPr>
        <p:grpSp>
          <p:nvGrpSpPr>
            <p:cNvPr id="123927" name="Group 23"/>
            <p:cNvGrpSpPr>
              <a:grpSpLocks/>
            </p:cNvGrpSpPr>
            <p:nvPr/>
          </p:nvGrpSpPr>
          <p:grpSpPr bwMode="auto">
            <a:xfrm>
              <a:off x="1008" y="1248"/>
              <a:ext cx="4560" cy="796"/>
              <a:chOff x="1008" y="1248"/>
              <a:chExt cx="4560" cy="796"/>
            </a:xfrm>
          </p:grpSpPr>
          <p:sp>
            <p:nvSpPr>
              <p:cNvPr id="123928" name="Rectangle 24"/>
              <p:cNvSpPr>
                <a:spLocks noChangeArrowheads="1"/>
              </p:cNvSpPr>
              <p:nvPr/>
            </p:nvSpPr>
            <p:spPr bwMode="auto">
              <a:xfrm>
                <a:off x="4320" y="1248"/>
                <a:ext cx="1248" cy="796"/>
              </a:xfrm>
              <a:prstGeom prst="rect">
                <a:avLst/>
              </a:prstGeom>
              <a:solidFill>
                <a:srgbClr val="FF9900"/>
              </a:solidFill>
              <a:ln w="28575">
                <a:solidFill>
                  <a:srgbClr val="800000"/>
                </a:solidFill>
                <a:miter lim="800000"/>
                <a:headEnd/>
                <a:tailEnd/>
              </a:ln>
              <a:effectLst/>
            </p:spPr>
            <p:txBody>
              <a:bodyPr wrap="none" anchor="ctr"/>
              <a:lstStyle/>
              <a:p>
                <a:endParaRPr lang="he-IL"/>
              </a:p>
            </p:txBody>
          </p:sp>
          <p:sp>
            <p:nvSpPr>
              <p:cNvPr id="123929" name="Rectangle 25"/>
              <p:cNvSpPr>
                <a:spLocks noChangeArrowheads="1"/>
              </p:cNvSpPr>
              <p:nvPr/>
            </p:nvSpPr>
            <p:spPr bwMode="auto">
              <a:xfrm>
                <a:off x="1008" y="1248"/>
                <a:ext cx="1248" cy="796"/>
              </a:xfrm>
              <a:prstGeom prst="rect">
                <a:avLst/>
              </a:prstGeom>
              <a:solidFill>
                <a:srgbClr val="339933"/>
              </a:solidFill>
              <a:ln w="28575">
                <a:solidFill>
                  <a:srgbClr val="800000"/>
                </a:solidFill>
                <a:miter lim="800000"/>
                <a:headEnd/>
                <a:tailEnd/>
              </a:ln>
              <a:effectLst/>
            </p:spPr>
            <p:txBody>
              <a:bodyPr wrap="none" anchor="ctr"/>
              <a:lstStyle/>
              <a:p>
                <a:endParaRPr lang="he-IL"/>
              </a:p>
            </p:txBody>
          </p:sp>
          <p:sp>
            <p:nvSpPr>
              <p:cNvPr id="123930" name="AutoShape 26"/>
              <p:cNvSpPr>
                <a:spLocks noChangeArrowheads="1"/>
              </p:cNvSpPr>
              <p:nvPr/>
            </p:nvSpPr>
            <p:spPr bwMode="auto">
              <a:xfrm rot="10800000">
                <a:off x="3984" y="1584"/>
                <a:ext cx="240" cy="192"/>
              </a:xfrm>
              <a:prstGeom prst="leftArrow">
                <a:avLst>
                  <a:gd name="adj1" fmla="val 50000"/>
                  <a:gd name="adj2" fmla="val 31250"/>
                </a:avLst>
              </a:prstGeom>
              <a:solidFill>
                <a:schemeClr val="bg1"/>
              </a:solidFill>
              <a:ln w="28575">
                <a:solidFill>
                  <a:srgbClr val="800000"/>
                </a:solidFill>
                <a:miter lim="800000"/>
                <a:headEnd/>
                <a:tailEnd/>
              </a:ln>
              <a:effectLst/>
            </p:spPr>
            <p:txBody>
              <a:bodyPr wrap="none" anchor="ctr"/>
              <a:lstStyle/>
              <a:p>
                <a:endParaRPr lang="he-IL"/>
              </a:p>
            </p:txBody>
          </p:sp>
          <p:sp>
            <p:nvSpPr>
              <p:cNvPr id="123931" name="AutoShape 27"/>
              <p:cNvSpPr>
                <a:spLocks noChangeArrowheads="1"/>
              </p:cNvSpPr>
              <p:nvPr/>
            </p:nvSpPr>
            <p:spPr bwMode="auto">
              <a:xfrm>
                <a:off x="2304" y="1584"/>
                <a:ext cx="240" cy="192"/>
              </a:xfrm>
              <a:prstGeom prst="leftArrow">
                <a:avLst>
                  <a:gd name="adj1" fmla="val 50000"/>
                  <a:gd name="adj2" fmla="val 31250"/>
                </a:avLst>
              </a:prstGeom>
              <a:solidFill>
                <a:schemeClr val="bg1"/>
              </a:solidFill>
              <a:ln w="28575">
                <a:solidFill>
                  <a:srgbClr val="800000"/>
                </a:solidFill>
                <a:miter lim="800000"/>
                <a:headEnd/>
                <a:tailEnd/>
              </a:ln>
              <a:effectLst/>
            </p:spPr>
            <p:txBody>
              <a:bodyPr wrap="none" anchor="ctr"/>
              <a:lstStyle/>
              <a:p>
                <a:endParaRPr lang="he-IL"/>
              </a:p>
            </p:txBody>
          </p:sp>
        </p:grpSp>
        <p:sp>
          <p:nvSpPr>
            <p:cNvPr id="123932" name="AutoShape 28"/>
            <p:cNvSpPr>
              <a:spLocks noChangeArrowheads="1"/>
            </p:cNvSpPr>
            <p:nvPr/>
          </p:nvSpPr>
          <p:spPr bwMode="auto">
            <a:xfrm rot="-1790085">
              <a:off x="2287" y="1071"/>
              <a:ext cx="273" cy="136"/>
            </a:xfrm>
            <a:prstGeom prst="leftRightArrow">
              <a:avLst>
                <a:gd name="adj1" fmla="val 50000"/>
                <a:gd name="adj2" fmla="val 40147"/>
              </a:avLst>
            </a:prstGeom>
            <a:solidFill>
              <a:schemeClr val="bg1"/>
            </a:solidFill>
            <a:ln w="28575">
              <a:solidFill>
                <a:srgbClr val="800000"/>
              </a:solidFill>
              <a:miter lim="800000"/>
              <a:headEnd/>
              <a:tailEnd/>
            </a:ln>
            <a:effectLst/>
          </p:spPr>
          <p:txBody>
            <a:bodyPr wrap="none" anchor="ctr"/>
            <a:lstStyle/>
            <a:p>
              <a:endParaRPr lang="he-IL"/>
            </a:p>
          </p:txBody>
        </p:sp>
        <p:sp>
          <p:nvSpPr>
            <p:cNvPr id="123933" name="AutoShape 29"/>
            <p:cNvSpPr>
              <a:spLocks noChangeArrowheads="1"/>
            </p:cNvSpPr>
            <p:nvPr/>
          </p:nvSpPr>
          <p:spPr bwMode="auto">
            <a:xfrm rot="-1790085">
              <a:off x="3965" y="2115"/>
              <a:ext cx="273" cy="136"/>
            </a:xfrm>
            <a:prstGeom prst="leftRightArrow">
              <a:avLst>
                <a:gd name="adj1" fmla="val 50000"/>
                <a:gd name="adj2" fmla="val 40147"/>
              </a:avLst>
            </a:prstGeom>
            <a:solidFill>
              <a:schemeClr val="bg1"/>
            </a:solidFill>
            <a:ln w="28575">
              <a:solidFill>
                <a:srgbClr val="800000"/>
              </a:solidFill>
              <a:miter lim="800000"/>
              <a:headEnd/>
              <a:tailEnd/>
            </a:ln>
            <a:effectLst/>
          </p:spPr>
          <p:txBody>
            <a:bodyPr wrap="none" anchor="ctr"/>
            <a:lstStyle/>
            <a:p>
              <a:endParaRPr lang="he-IL"/>
            </a:p>
          </p:txBody>
        </p:sp>
      </p:grpSp>
      <p:sp>
        <p:nvSpPr>
          <p:cNvPr id="123934" name="Line 30"/>
          <p:cNvSpPr>
            <a:spLocks noChangeShapeType="1"/>
          </p:cNvSpPr>
          <p:nvPr/>
        </p:nvSpPr>
        <p:spPr bwMode="auto">
          <a:xfrm>
            <a:off x="701675" y="2214563"/>
            <a:ext cx="0" cy="3689350"/>
          </a:xfrm>
          <a:prstGeom prst="line">
            <a:avLst/>
          </a:prstGeom>
          <a:noFill/>
          <a:ln w="57150">
            <a:solidFill>
              <a:srgbClr val="0000FF"/>
            </a:solidFill>
            <a:round/>
            <a:headEnd type="triangle" w="med" len="med"/>
            <a:tailEnd/>
          </a:ln>
          <a:effectLst/>
        </p:spPr>
        <p:txBody>
          <a:bodyPr/>
          <a:lstStyle/>
          <a:p>
            <a:endParaRPr lang="he-IL"/>
          </a:p>
        </p:txBody>
      </p:sp>
      <p:sp>
        <p:nvSpPr>
          <p:cNvPr id="123935" name="Text Box 31"/>
          <p:cNvSpPr txBox="1">
            <a:spLocks noChangeArrowheads="1"/>
          </p:cNvSpPr>
          <p:nvPr/>
        </p:nvSpPr>
        <p:spPr bwMode="auto">
          <a:xfrm>
            <a:off x="522288" y="1763713"/>
            <a:ext cx="449262" cy="422275"/>
          </a:xfrm>
          <a:prstGeom prst="rect">
            <a:avLst/>
          </a:prstGeom>
          <a:noFill/>
          <a:ln w="9525">
            <a:noFill/>
            <a:miter lim="800000"/>
            <a:headEnd/>
            <a:tailEnd/>
          </a:ln>
          <a:effectLst/>
        </p:spPr>
        <p:txBody>
          <a:bodyPr lIns="91428" tIns="45715" rIns="91428" bIns="45715">
            <a:spAutoFit/>
          </a:bodyPr>
          <a:lstStyle/>
          <a:p>
            <a:pPr defTabSz="915988" rtl="0">
              <a:spcBef>
                <a:spcPct val="50000"/>
              </a:spcBef>
            </a:pPr>
            <a:r>
              <a:rPr lang="en-US" sz="2000"/>
              <a:t>N</a:t>
            </a:r>
          </a:p>
        </p:txBody>
      </p:sp>
      <p:sp>
        <p:nvSpPr>
          <p:cNvPr id="123936" name="Rectangle 32"/>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a:solidFill>
                  <a:schemeClr val="bg1"/>
                </a:solidFill>
                <a:effectLst>
                  <a:outerShdw blurRad="38100" dist="38100" dir="2700000" algn="tl">
                    <a:srgbClr val="000000"/>
                  </a:outerShdw>
                </a:effectLst>
              </a:rPr>
              <a:t>Experimental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23926"/>
                                        </p:tgtEl>
                                        <p:attrNameLst>
                                          <p:attrName>style.visibility</p:attrName>
                                        </p:attrNameLst>
                                      </p:cBhvr>
                                      <p:to>
                                        <p:strVal val="visible"/>
                                      </p:to>
                                    </p:set>
                                    <p:animEffect transition="in" filter="blinds(horizontal)">
                                      <p:cBhvr>
                                        <p:cTn id="11" dur="500"/>
                                        <p:tgtEl>
                                          <p:spTgt spid="12392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23918"/>
                                        </p:tgtEl>
                                        <p:attrNameLst>
                                          <p:attrName>style.visibility</p:attrName>
                                        </p:attrNameLst>
                                      </p:cBhvr>
                                      <p:to>
                                        <p:strVal val="visible"/>
                                      </p:to>
                                    </p:set>
                                    <p:animEffect transition="in" filter="blinds(horizontal)">
                                      <p:cBhvr>
                                        <p:cTn id="16" dur="500"/>
                                        <p:tgtEl>
                                          <p:spTgt spid="123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4302125" y="5519738"/>
            <a:ext cx="1943100" cy="1109662"/>
          </a:xfrm>
          <a:prstGeom prst="rect">
            <a:avLst/>
          </a:prstGeom>
          <a:solidFill>
            <a:srgbClr val="FFFF00"/>
          </a:solidFill>
          <a:ln w="28575">
            <a:solidFill>
              <a:srgbClr val="800000"/>
            </a:solidFill>
            <a:miter lim="800000"/>
            <a:headEnd/>
            <a:tailEnd/>
          </a:ln>
          <a:effectLst/>
        </p:spPr>
        <p:txBody>
          <a:bodyPr wrap="none" anchor="ctr"/>
          <a:lstStyle/>
          <a:p>
            <a:endParaRPr lang="he-IL"/>
          </a:p>
        </p:txBody>
      </p:sp>
      <p:sp>
        <p:nvSpPr>
          <p:cNvPr id="125955" name="Rectangle 3"/>
          <p:cNvSpPr>
            <a:spLocks noChangeArrowheads="1"/>
          </p:cNvSpPr>
          <p:nvPr/>
        </p:nvSpPr>
        <p:spPr bwMode="auto">
          <a:xfrm>
            <a:off x="4302125" y="1300163"/>
            <a:ext cx="1943100" cy="1111250"/>
          </a:xfrm>
          <a:prstGeom prst="rect">
            <a:avLst/>
          </a:prstGeom>
          <a:solidFill>
            <a:srgbClr val="339933"/>
          </a:solidFill>
          <a:ln w="28575">
            <a:solidFill>
              <a:srgbClr val="800000"/>
            </a:solidFill>
            <a:miter lim="800000"/>
            <a:headEnd/>
            <a:tailEnd/>
          </a:ln>
          <a:effectLst/>
        </p:spPr>
        <p:txBody>
          <a:bodyPr wrap="none" anchor="ctr"/>
          <a:lstStyle/>
          <a:p>
            <a:endParaRPr lang="he-IL"/>
          </a:p>
        </p:txBody>
      </p:sp>
      <p:sp>
        <p:nvSpPr>
          <p:cNvPr id="125956" name="Rectangle 4"/>
          <p:cNvSpPr>
            <a:spLocks noChangeArrowheads="1"/>
          </p:cNvSpPr>
          <p:nvPr/>
        </p:nvSpPr>
        <p:spPr bwMode="auto">
          <a:xfrm>
            <a:off x="4302125" y="2678113"/>
            <a:ext cx="1943100" cy="1111250"/>
          </a:xfrm>
          <a:prstGeom prst="rect">
            <a:avLst/>
          </a:prstGeom>
          <a:solidFill>
            <a:srgbClr val="00FF00"/>
          </a:solidFill>
          <a:ln w="28575">
            <a:solidFill>
              <a:srgbClr val="800000"/>
            </a:solidFill>
            <a:miter lim="800000"/>
            <a:headEnd/>
            <a:tailEnd/>
          </a:ln>
          <a:effectLst/>
        </p:spPr>
        <p:txBody>
          <a:bodyPr wrap="none" anchor="ctr"/>
          <a:lstStyle/>
          <a:p>
            <a:endParaRPr lang="he-IL"/>
          </a:p>
        </p:txBody>
      </p:sp>
      <p:sp>
        <p:nvSpPr>
          <p:cNvPr id="125957" name="Rectangle 5"/>
          <p:cNvSpPr>
            <a:spLocks noChangeArrowheads="1"/>
          </p:cNvSpPr>
          <p:nvPr/>
        </p:nvSpPr>
        <p:spPr bwMode="auto">
          <a:xfrm>
            <a:off x="4302125" y="4125913"/>
            <a:ext cx="1943100" cy="1108075"/>
          </a:xfrm>
          <a:prstGeom prst="rect">
            <a:avLst/>
          </a:prstGeom>
          <a:solidFill>
            <a:srgbClr val="FF9900"/>
          </a:solidFill>
          <a:ln w="28575">
            <a:solidFill>
              <a:srgbClr val="800000"/>
            </a:solidFill>
            <a:miter lim="800000"/>
            <a:headEnd/>
            <a:tailEnd/>
          </a:ln>
          <a:effectLst/>
        </p:spPr>
        <p:txBody>
          <a:bodyPr wrap="none" anchor="ctr"/>
          <a:lstStyle/>
          <a:p>
            <a:endParaRPr lang="he-IL"/>
          </a:p>
        </p:txBody>
      </p:sp>
      <p:grpSp>
        <p:nvGrpSpPr>
          <p:cNvPr id="125958" name="Group 6"/>
          <p:cNvGrpSpPr>
            <a:grpSpLocks/>
          </p:cNvGrpSpPr>
          <p:nvPr/>
        </p:nvGrpSpPr>
        <p:grpSpPr bwMode="auto">
          <a:xfrm>
            <a:off x="1685925" y="1874838"/>
            <a:ext cx="7175500" cy="749300"/>
            <a:chOff x="960" y="672"/>
            <a:chExt cx="4608" cy="537"/>
          </a:xfrm>
        </p:grpSpPr>
        <p:sp>
          <p:nvSpPr>
            <p:cNvPr id="125959" name="Text Box 7"/>
            <p:cNvSpPr txBox="1">
              <a:spLocks noChangeArrowheads="1"/>
            </p:cNvSpPr>
            <p:nvPr/>
          </p:nvSpPr>
          <p:spPr bwMode="auto">
            <a:xfrm>
              <a:off x="4272" y="672"/>
              <a:ext cx="1296" cy="303"/>
            </a:xfrm>
            <a:prstGeom prst="rect">
              <a:avLst/>
            </a:prstGeom>
            <a:noFill/>
            <a:ln w="28575">
              <a:noFill/>
              <a:miter lim="800000"/>
              <a:headEnd/>
              <a:tailEnd/>
            </a:ln>
            <a:effectLst/>
          </p:spPr>
          <p:txBody>
            <a:bodyPr lIns="91432" tIns="45717" rIns="91432" bIns="45717">
              <a:spAutoFit/>
            </a:bodyPr>
            <a:lstStyle/>
            <a:p>
              <a:pPr algn="ctr" defTabSz="915988" rtl="0" eaLnBrk="0" hangingPunct="0">
                <a:spcBef>
                  <a:spcPct val="50000"/>
                </a:spcBef>
              </a:pPr>
              <a:r>
                <a:rPr lang="en-US" sz="2000"/>
                <a:t>Drought</a:t>
              </a:r>
            </a:p>
          </p:txBody>
        </p:sp>
        <p:sp>
          <p:nvSpPr>
            <p:cNvPr id="125960" name="Text Box 8"/>
            <p:cNvSpPr txBox="1">
              <a:spLocks noChangeArrowheads="1"/>
            </p:cNvSpPr>
            <p:nvPr/>
          </p:nvSpPr>
          <p:spPr bwMode="auto">
            <a:xfrm>
              <a:off x="960" y="672"/>
              <a:ext cx="1296" cy="537"/>
            </a:xfrm>
            <a:prstGeom prst="rect">
              <a:avLst/>
            </a:prstGeom>
            <a:noFill/>
            <a:ln w="28575">
              <a:noFill/>
              <a:miter lim="800000"/>
              <a:headEnd/>
              <a:tailEnd/>
            </a:ln>
            <a:effectLst/>
          </p:spPr>
          <p:txBody>
            <a:bodyPr lIns="91432" tIns="45717" rIns="91432" bIns="45717">
              <a:spAutoFit/>
            </a:bodyPr>
            <a:lstStyle/>
            <a:p>
              <a:pPr algn="ctr" defTabSz="915988" rtl="0" eaLnBrk="0" hangingPunct="0">
                <a:spcBef>
                  <a:spcPct val="50000"/>
                </a:spcBef>
              </a:pPr>
              <a:r>
                <a:rPr lang="en-US" sz="2000"/>
                <a:t>Supplemented rainfall</a:t>
              </a:r>
            </a:p>
          </p:txBody>
        </p:sp>
      </p:grpSp>
      <p:sp>
        <p:nvSpPr>
          <p:cNvPr id="125961" name="Text Box 9"/>
          <p:cNvSpPr txBox="1">
            <a:spLocks noChangeArrowheads="1"/>
          </p:cNvSpPr>
          <p:nvPr/>
        </p:nvSpPr>
        <p:spPr bwMode="auto">
          <a:xfrm>
            <a:off x="4227513" y="2730500"/>
            <a:ext cx="2017712" cy="1074738"/>
          </a:xfrm>
          <a:prstGeom prst="rect">
            <a:avLst/>
          </a:prstGeom>
          <a:noFill/>
          <a:ln w="28575">
            <a:noFill/>
            <a:miter lim="800000"/>
            <a:headEnd/>
            <a:tailEnd/>
          </a:ln>
          <a:effectLst/>
        </p:spPr>
        <p:txBody>
          <a:bodyPr lIns="91432" tIns="45717" rIns="91432" bIns="45717">
            <a:spAutoFit/>
          </a:bodyPr>
          <a:lstStyle/>
          <a:p>
            <a:pPr algn="ctr" defTabSz="915988" rtl="0" eaLnBrk="0" hangingPunct="0">
              <a:spcBef>
                <a:spcPct val="50000"/>
              </a:spcBef>
            </a:pPr>
            <a:r>
              <a:rPr lang="en-US" sz="2000"/>
              <a:t>MAT  Mediterranean 540 mm </a:t>
            </a:r>
          </a:p>
        </p:txBody>
      </p:sp>
      <p:sp>
        <p:nvSpPr>
          <p:cNvPr id="125962" name="Text Box 10"/>
          <p:cNvSpPr txBox="1">
            <a:spLocks noChangeArrowheads="1"/>
          </p:cNvSpPr>
          <p:nvPr/>
        </p:nvSpPr>
        <p:spPr bwMode="auto">
          <a:xfrm>
            <a:off x="4227513" y="4191000"/>
            <a:ext cx="2017712" cy="1074738"/>
          </a:xfrm>
          <a:prstGeom prst="rect">
            <a:avLst/>
          </a:prstGeom>
          <a:noFill/>
          <a:ln w="28575">
            <a:noFill/>
            <a:miter lim="800000"/>
            <a:headEnd/>
            <a:tailEnd/>
          </a:ln>
          <a:effectLst/>
        </p:spPr>
        <p:txBody>
          <a:bodyPr lIns="91432" tIns="45717" rIns="91432" bIns="45717">
            <a:spAutoFit/>
          </a:bodyPr>
          <a:lstStyle/>
          <a:p>
            <a:pPr algn="ctr" defTabSz="915988" rtl="0" eaLnBrk="0" hangingPunct="0">
              <a:spcBef>
                <a:spcPct val="50000"/>
              </a:spcBef>
            </a:pPr>
            <a:r>
              <a:rPr lang="en-US" sz="2000"/>
              <a:t>LAH         Semiarid      300 mm </a:t>
            </a:r>
          </a:p>
        </p:txBody>
      </p:sp>
      <p:sp>
        <p:nvSpPr>
          <p:cNvPr id="125963" name="Text Box 11"/>
          <p:cNvSpPr txBox="1">
            <a:spLocks noChangeArrowheads="1"/>
          </p:cNvSpPr>
          <p:nvPr/>
        </p:nvSpPr>
        <p:spPr bwMode="auto">
          <a:xfrm>
            <a:off x="4227513" y="5595938"/>
            <a:ext cx="2017712" cy="1076325"/>
          </a:xfrm>
          <a:prstGeom prst="rect">
            <a:avLst/>
          </a:prstGeom>
          <a:noFill/>
          <a:ln w="28575">
            <a:noFill/>
            <a:miter lim="800000"/>
            <a:headEnd/>
            <a:tailEnd/>
          </a:ln>
          <a:effectLst/>
        </p:spPr>
        <p:txBody>
          <a:bodyPr lIns="91432" tIns="45717" rIns="91432" bIns="45717">
            <a:spAutoFit/>
          </a:bodyPr>
          <a:lstStyle/>
          <a:p>
            <a:pPr algn="ctr" defTabSz="915988" rtl="0" eaLnBrk="0" hangingPunct="0">
              <a:spcBef>
                <a:spcPct val="50000"/>
              </a:spcBef>
            </a:pPr>
            <a:r>
              <a:rPr lang="en-US" sz="2000"/>
              <a:t>SDE             Arid                90 mm</a:t>
            </a:r>
            <a:r>
              <a:rPr lang="en-US" sz="2000">
                <a:latin typeface="Comic Sans MS" pitchFamily="66" charset="0"/>
              </a:rPr>
              <a:t> </a:t>
            </a:r>
          </a:p>
        </p:txBody>
      </p:sp>
      <p:sp>
        <p:nvSpPr>
          <p:cNvPr id="125964" name="Text Box 12"/>
          <p:cNvSpPr txBox="1">
            <a:spLocks noChangeArrowheads="1"/>
          </p:cNvSpPr>
          <p:nvPr/>
        </p:nvSpPr>
        <p:spPr bwMode="auto">
          <a:xfrm>
            <a:off x="4227513" y="1458913"/>
            <a:ext cx="2017712" cy="1074737"/>
          </a:xfrm>
          <a:prstGeom prst="rect">
            <a:avLst/>
          </a:prstGeom>
          <a:noFill/>
          <a:ln w="28575">
            <a:noFill/>
            <a:miter lim="800000"/>
            <a:headEnd/>
            <a:tailEnd/>
          </a:ln>
          <a:effectLst/>
        </p:spPr>
        <p:txBody>
          <a:bodyPr lIns="91432" tIns="45717" rIns="91432" bIns="45717">
            <a:spAutoFit/>
          </a:bodyPr>
          <a:lstStyle/>
          <a:p>
            <a:pPr algn="ctr" defTabSz="915988" rtl="0" eaLnBrk="0" hangingPunct="0">
              <a:spcBef>
                <a:spcPct val="50000"/>
              </a:spcBef>
            </a:pPr>
            <a:r>
              <a:rPr lang="en-US" sz="2000">
                <a:solidFill>
                  <a:schemeClr val="bg1"/>
                </a:solidFill>
              </a:rPr>
              <a:t>EIN - Mesic Mediterranean 780 mm</a:t>
            </a:r>
            <a:r>
              <a:rPr lang="en-US" sz="2000">
                <a:solidFill>
                  <a:schemeClr val="bg1"/>
                </a:solidFill>
                <a:latin typeface="Comic Sans MS" pitchFamily="66" charset="0"/>
              </a:rPr>
              <a:t> </a:t>
            </a:r>
          </a:p>
        </p:txBody>
      </p:sp>
      <p:sp>
        <p:nvSpPr>
          <p:cNvPr id="125965" name="Text Box 13"/>
          <p:cNvSpPr txBox="1">
            <a:spLocks noChangeArrowheads="1"/>
          </p:cNvSpPr>
          <p:nvPr/>
        </p:nvSpPr>
        <p:spPr bwMode="auto">
          <a:xfrm>
            <a:off x="9383713" y="6119813"/>
            <a:ext cx="522287" cy="666750"/>
          </a:xfrm>
          <a:prstGeom prst="rect">
            <a:avLst/>
          </a:prstGeom>
          <a:noFill/>
          <a:ln w="28575">
            <a:noFill/>
            <a:miter lim="800000"/>
            <a:headEnd/>
            <a:tailEnd/>
          </a:ln>
          <a:effectLst/>
        </p:spPr>
        <p:txBody>
          <a:bodyPr lIns="91432" tIns="45717" rIns="91432" bIns="45717">
            <a:spAutoFit/>
          </a:bodyPr>
          <a:lstStyle/>
          <a:p>
            <a:pPr algn="ctr" defTabSz="915988" rtl="0" eaLnBrk="0" hangingPunct="0">
              <a:spcBef>
                <a:spcPct val="50000"/>
              </a:spcBef>
            </a:pPr>
            <a:endParaRPr lang="en-US" sz="3600">
              <a:latin typeface="Comic Sans MS" pitchFamily="66" charset="0"/>
            </a:endParaRPr>
          </a:p>
        </p:txBody>
      </p:sp>
      <p:sp>
        <p:nvSpPr>
          <p:cNvPr id="125966" name="Text Box 14"/>
          <p:cNvSpPr txBox="1">
            <a:spLocks noChangeArrowheads="1"/>
          </p:cNvSpPr>
          <p:nvPr/>
        </p:nvSpPr>
        <p:spPr bwMode="auto">
          <a:xfrm>
            <a:off x="9383713" y="963613"/>
            <a:ext cx="522287" cy="666750"/>
          </a:xfrm>
          <a:prstGeom prst="rect">
            <a:avLst/>
          </a:prstGeom>
          <a:noFill/>
          <a:ln w="28575">
            <a:noFill/>
            <a:miter lim="800000"/>
            <a:headEnd/>
            <a:tailEnd/>
          </a:ln>
          <a:effectLst/>
        </p:spPr>
        <p:txBody>
          <a:bodyPr lIns="91432" tIns="45717" rIns="91432" bIns="45717">
            <a:spAutoFit/>
          </a:bodyPr>
          <a:lstStyle/>
          <a:p>
            <a:pPr algn="ctr" defTabSz="915988" rtl="0" eaLnBrk="0" hangingPunct="0">
              <a:spcBef>
                <a:spcPct val="50000"/>
              </a:spcBef>
            </a:pPr>
            <a:endParaRPr lang="en-US" sz="3600">
              <a:latin typeface="Comic Sans MS" pitchFamily="66" charset="0"/>
            </a:endParaRPr>
          </a:p>
        </p:txBody>
      </p:sp>
      <p:grpSp>
        <p:nvGrpSpPr>
          <p:cNvPr id="125967" name="Group 15"/>
          <p:cNvGrpSpPr>
            <a:grpSpLocks/>
          </p:cNvGrpSpPr>
          <p:nvPr/>
        </p:nvGrpSpPr>
        <p:grpSpPr bwMode="auto">
          <a:xfrm>
            <a:off x="1760538" y="4125913"/>
            <a:ext cx="7097712" cy="1163637"/>
            <a:chOff x="1008" y="2284"/>
            <a:chExt cx="4559" cy="836"/>
          </a:xfrm>
        </p:grpSpPr>
        <p:sp>
          <p:nvSpPr>
            <p:cNvPr id="125968" name="Rectangle 16"/>
            <p:cNvSpPr>
              <a:spLocks noChangeArrowheads="1"/>
            </p:cNvSpPr>
            <p:nvPr/>
          </p:nvSpPr>
          <p:spPr bwMode="auto">
            <a:xfrm>
              <a:off x="4320" y="2324"/>
              <a:ext cx="1247" cy="796"/>
            </a:xfrm>
            <a:prstGeom prst="rect">
              <a:avLst/>
            </a:prstGeom>
            <a:solidFill>
              <a:srgbClr val="FFFF00"/>
            </a:solidFill>
            <a:ln w="28575">
              <a:solidFill>
                <a:srgbClr val="800000"/>
              </a:solidFill>
              <a:miter lim="800000"/>
              <a:headEnd/>
              <a:tailEnd/>
            </a:ln>
            <a:effectLst/>
          </p:spPr>
          <p:txBody>
            <a:bodyPr wrap="none" anchor="ctr"/>
            <a:lstStyle/>
            <a:p>
              <a:endParaRPr lang="he-IL"/>
            </a:p>
          </p:txBody>
        </p:sp>
        <p:sp>
          <p:nvSpPr>
            <p:cNvPr id="125969" name="Rectangle 17"/>
            <p:cNvSpPr>
              <a:spLocks noChangeArrowheads="1"/>
            </p:cNvSpPr>
            <p:nvPr/>
          </p:nvSpPr>
          <p:spPr bwMode="auto">
            <a:xfrm>
              <a:off x="1008" y="2284"/>
              <a:ext cx="1247" cy="796"/>
            </a:xfrm>
            <a:prstGeom prst="rect">
              <a:avLst/>
            </a:prstGeom>
            <a:solidFill>
              <a:srgbClr val="00FF00"/>
            </a:solidFill>
            <a:ln w="28575">
              <a:solidFill>
                <a:srgbClr val="800000"/>
              </a:solidFill>
              <a:miter lim="800000"/>
              <a:headEnd/>
              <a:tailEnd/>
            </a:ln>
            <a:effectLst/>
          </p:spPr>
          <p:txBody>
            <a:bodyPr wrap="none" anchor="ctr"/>
            <a:lstStyle/>
            <a:p>
              <a:endParaRPr lang="he-IL"/>
            </a:p>
          </p:txBody>
        </p:sp>
        <p:sp>
          <p:nvSpPr>
            <p:cNvPr id="125970" name="AutoShape 18"/>
            <p:cNvSpPr>
              <a:spLocks noChangeArrowheads="1"/>
            </p:cNvSpPr>
            <p:nvPr/>
          </p:nvSpPr>
          <p:spPr bwMode="auto">
            <a:xfrm rot="10800000">
              <a:off x="3984" y="2544"/>
              <a:ext cx="240" cy="192"/>
            </a:xfrm>
            <a:prstGeom prst="leftArrow">
              <a:avLst>
                <a:gd name="adj1" fmla="val 50000"/>
                <a:gd name="adj2" fmla="val 31250"/>
              </a:avLst>
            </a:prstGeom>
            <a:solidFill>
              <a:schemeClr val="bg1"/>
            </a:solidFill>
            <a:ln w="28575">
              <a:solidFill>
                <a:srgbClr val="800000"/>
              </a:solidFill>
              <a:miter lim="800000"/>
              <a:headEnd/>
              <a:tailEnd/>
            </a:ln>
            <a:effectLst/>
          </p:spPr>
          <p:txBody>
            <a:bodyPr wrap="none" anchor="ctr"/>
            <a:lstStyle/>
            <a:p>
              <a:endParaRPr lang="he-IL"/>
            </a:p>
          </p:txBody>
        </p:sp>
        <p:sp>
          <p:nvSpPr>
            <p:cNvPr id="125971" name="AutoShape 19"/>
            <p:cNvSpPr>
              <a:spLocks noChangeArrowheads="1"/>
            </p:cNvSpPr>
            <p:nvPr/>
          </p:nvSpPr>
          <p:spPr bwMode="auto">
            <a:xfrm>
              <a:off x="2304" y="2544"/>
              <a:ext cx="240" cy="192"/>
            </a:xfrm>
            <a:prstGeom prst="leftArrow">
              <a:avLst>
                <a:gd name="adj1" fmla="val 50000"/>
                <a:gd name="adj2" fmla="val 31250"/>
              </a:avLst>
            </a:prstGeom>
            <a:solidFill>
              <a:schemeClr val="bg1"/>
            </a:solidFill>
            <a:ln w="28575">
              <a:solidFill>
                <a:srgbClr val="800000"/>
              </a:solidFill>
              <a:miter lim="800000"/>
              <a:headEnd/>
              <a:tailEnd/>
            </a:ln>
            <a:effectLst/>
          </p:spPr>
          <p:txBody>
            <a:bodyPr wrap="none" anchor="ctr"/>
            <a:lstStyle/>
            <a:p>
              <a:endParaRPr lang="he-IL"/>
            </a:p>
          </p:txBody>
        </p:sp>
      </p:grpSp>
      <p:sp>
        <p:nvSpPr>
          <p:cNvPr id="125972" name="AutoShape 20"/>
          <p:cNvSpPr>
            <a:spLocks noChangeArrowheads="1"/>
          </p:cNvSpPr>
          <p:nvPr/>
        </p:nvSpPr>
        <p:spPr bwMode="auto">
          <a:xfrm rot="-1790085">
            <a:off x="3751263" y="3887788"/>
            <a:ext cx="425450" cy="190500"/>
          </a:xfrm>
          <a:prstGeom prst="leftRightArrow">
            <a:avLst>
              <a:gd name="adj1" fmla="val 50000"/>
              <a:gd name="adj2" fmla="val 44667"/>
            </a:avLst>
          </a:prstGeom>
          <a:solidFill>
            <a:schemeClr val="bg1"/>
          </a:solidFill>
          <a:ln w="28575">
            <a:solidFill>
              <a:srgbClr val="800000"/>
            </a:solidFill>
            <a:miter lim="800000"/>
            <a:headEnd/>
            <a:tailEnd/>
          </a:ln>
          <a:effectLst/>
        </p:spPr>
        <p:txBody>
          <a:bodyPr wrap="none" anchor="ctr"/>
          <a:lstStyle/>
          <a:p>
            <a:endParaRPr lang="he-IL"/>
          </a:p>
        </p:txBody>
      </p:sp>
      <p:sp>
        <p:nvSpPr>
          <p:cNvPr id="125973" name="AutoShape 21"/>
          <p:cNvSpPr>
            <a:spLocks noChangeArrowheads="1"/>
          </p:cNvSpPr>
          <p:nvPr/>
        </p:nvSpPr>
        <p:spPr bwMode="auto">
          <a:xfrm rot="-1790085">
            <a:off x="6364288" y="5341938"/>
            <a:ext cx="425450" cy="190500"/>
          </a:xfrm>
          <a:prstGeom prst="leftRightArrow">
            <a:avLst>
              <a:gd name="adj1" fmla="val 50000"/>
              <a:gd name="adj2" fmla="val 44667"/>
            </a:avLst>
          </a:prstGeom>
          <a:solidFill>
            <a:schemeClr val="bg1"/>
          </a:solidFill>
          <a:ln w="28575">
            <a:solidFill>
              <a:srgbClr val="800000"/>
            </a:solidFill>
            <a:miter lim="800000"/>
            <a:headEnd/>
            <a:tailEnd/>
          </a:ln>
          <a:effectLst/>
        </p:spPr>
        <p:txBody>
          <a:bodyPr wrap="none" anchor="ctr"/>
          <a:lstStyle/>
          <a:p>
            <a:endParaRPr lang="he-IL"/>
          </a:p>
        </p:txBody>
      </p:sp>
      <p:grpSp>
        <p:nvGrpSpPr>
          <p:cNvPr id="125974" name="Group 22"/>
          <p:cNvGrpSpPr>
            <a:grpSpLocks/>
          </p:cNvGrpSpPr>
          <p:nvPr/>
        </p:nvGrpSpPr>
        <p:grpSpPr bwMode="auto">
          <a:xfrm>
            <a:off x="1760538" y="2432050"/>
            <a:ext cx="7100887" cy="1646238"/>
            <a:chOff x="1008" y="1071"/>
            <a:chExt cx="4560" cy="1180"/>
          </a:xfrm>
        </p:grpSpPr>
        <p:grpSp>
          <p:nvGrpSpPr>
            <p:cNvPr id="125975" name="Group 23"/>
            <p:cNvGrpSpPr>
              <a:grpSpLocks/>
            </p:cNvGrpSpPr>
            <p:nvPr/>
          </p:nvGrpSpPr>
          <p:grpSpPr bwMode="auto">
            <a:xfrm>
              <a:off x="1008" y="1248"/>
              <a:ext cx="4560" cy="796"/>
              <a:chOff x="1008" y="1248"/>
              <a:chExt cx="4560" cy="796"/>
            </a:xfrm>
          </p:grpSpPr>
          <p:sp>
            <p:nvSpPr>
              <p:cNvPr id="125976" name="Rectangle 24"/>
              <p:cNvSpPr>
                <a:spLocks noChangeArrowheads="1"/>
              </p:cNvSpPr>
              <p:nvPr/>
            </p:nvSpPr>
            <p:spPr bwMode="auto">
              <a:xfrm>
                <a:off x="4320" y="1248"/>
                <a:ext cx="1248" cy="796"/>
              </a:xfrm>
              <a:prstGeom prst="rect">
                <a:avLst/>
              </a:prstGeom>
              <a:solidFill>
                <a:srgbClr val="FF9900"/>
              </a:solidFill>
              <a:ln w="28575">
                <a:solidFill>
                  <a:srgbClr val="800000"/>
                </a:solidFill>
                <a:miter lim="800000"/>
                <a:headEnd/>
                <a:tailEnd/>
              </a:ln>
              <a:effectLst/>
            </p:spPr>
            <p:txBody>
              <a:bodyPr wrap="none" anchor="ctr"/>
              <a:lstStyle/>
              <a:p>
                <a:endParaRPr lang="he-IL"/>
              </a:p>
            </p:txBody>
          </p:sp>
          <p:sp>
            <p:nvSpPr>
              <p:cNvPr id="125977" name="Rectangle 25"/>
              <p:cNvSpPr>
                <a:spLocks noChangeArrowheads="1"/>
              </p:cNvSpPr>
              <p:nvPr/>
            </p:nvSpPr>
            <p:spPr bwMode="auto">
              <a:xfrm>
                <a:off x="1008" y="1248"/>
                <a:ext cx="1248" cy="796"/>
              </a:xfrm>
              <a:prstGeom prst="rect">
                <a:avLst/>
              </a:prstGeom>
              <a:solidFill>
                <a:srgbClr val="339933"/>
              </a:solidFill>
              <a:ln w="28575">
                <a:solidFill>
                  <a:srgbClr val="800000"/>
                </a:solidFill>
                <a:miter lim="800000"/>
                <a:headEnd/>
                <a:tailEnd/>
              </a:ln>
              <a:effectLst/>
            </p:spPr>
            <p:txBody>
              <a:bodyPr wrap="none" anchor="ctr"/>
              <a:lstStyle/>
              <a:p>
                <a:endParaRPr lang="he-IL"/>
              </a:p>
            </p:txBody>
          </p:sp>
          <p:sp>
            <p:nvSpPr>
              <p:cNvPr id="125978" name="AutoShape 26"/>
              <p:cNvSpPr>
                <a:spLocks noChangeArrowheads="1"/>
              </p:cNvSpPr>
              <p:nvPr/>
            </p:nvSpPr>
            <p:spPr bwMode="auto">
              <a:xfrm rot="10800000">
                <a:off x="3984" y="1584"/>
                <a:ext cx="240" cy="192"/>
              </a:xfrm>
              <a:prstGeom prst="leftArrow">
                <a:avLst>
                  <a:gd name="adj1" fmla="val 50000"/>
                  <a:gd name="adj2" fmla="val 31250"/>
                </a:avLst>
              </a:prstGeom>
              <a:solidFill>
                <a:schemeClr val="bg1"/>
              </a:solidFill>
              <a:ln w="28575">
                <a:solidFill>
                  <a:srgbClr val="800000"/>
                </a:solidFill>
                <a:miter lim="800000"/>
                <a:headEnd/>
                <a:tailEnd/>
              </a:ln>
              <a:effectLst/>
            </p:spPr>
            <p:txBody>
              <a:bodyPr wrap="none" anchor="ctr"/>
              <a:lstStyle/>
              <a:p>
                <a:endParaRPr lang="he-IL"/>
              </a:p>
            </p:txBody>
          </p:sp>
          <p:sp>
            <p:nvSpPr>
              <p:cNvPr id="125979" name="AutoShape 27"/>
              <p:cNvSpPr>
                <a:spLocks noChangeArrowheads="1"/>
              </p:cNvSpPr>
              <p:nvPr/>
            </p:nvSpPr>
            <p:spPr bwMode="auto">
              <a:xfrm>
                <a:off x="2304" y="1584"/>
                <a:ext cx="240" cy="192"/>
              </a:xfrm>
              <a:prstGeom prst="leftArrow">
                <a:avLst>
                  <a:gd name="adj1" fmla="val 50000"/>
                  <a:gd name="adj2" fmla="val 31250"/>
                </a:avLst>
              </a:prstGeom>
              <a:solidFill>
                <a:schemeClr val="bg1"/>
              </a:solidFill>
              <a:ln w="28575">
                <a:solidFill>
                  <a:srgbClr val="800000"/>
                </a:solidFill>
                <a:miter lim="800000"/>
                <a:headEnd/>
                <a:tailEnd/>
              </a:ln>
              <a:effectLst/>
            </p:spPr>
            <p:txBody>
              <a:bodyPr wrap="none" anchor="ctr"/>
              <a:lstStyle/>
              <a:p>
                <a:endParaRPr lang="he-IL"/>
              </a:p>
            </p:txBody>
          </p:sp>
        </p:grpSp>
        <p:sp>
          <p:nvSpPr>
            <p:cNvPr id="125980" name="AutoShape 28"/>
            <p:cNvSpPr>
              <a:spLocks noChangeArrowheads="1"/>
            </p:cNvSpPr>
            <p:nvPr/>
          </p:nvSpPr>
          <p:spPr bwMode="auto">
            <a:xfrm rot="-1790085">
              <a:off x="2287" y="1071"/>
              <a:ext cx="273" cy="136"/>
            </a:xfrm>
            <a:prstGeom prst="leftRightArrow">
              <a:avLst>
                <a:gd name="adj1" fmla="val 50000"/>
                <a:gd name="adj2" fmla="val 40147"/>
              </a:avLst>
            </a:prstGeom>
            <a:solidFill>
              <a:schemeClr val="bg1"/>
            </a:solidFill>
            <a:ln w="28575">
              <a:solidFill>
                <a:srgbClr val="800000"/>
              </a:solidFill>
              <a:miter lim="800000"/>
              <a:headEnd/>
              <a:tailEnd/>
            </a:ln>
            <a:effectLst/>
          </p:spPr>
          <p:txBody>
            <a:bodyPr wrap="none" anchor="ctr"/>
            <a:lstStyle/>
            <a:p>
              <a:endParaRPr lang="he-IL"/>
            </a:p>
          </p:txBody>
        </p:sp>
        <p:sp>
          <p:nvSpPr>
            <p:cNvPr id="125981" name="AutoShape 29"/>
            <p:cNvSpPr>
              <a:spLocks noChangeArrowheads="1"/>
            </p:cNvSpPr>
            <p:nvPr/>
          </p:nvSpPr>
          <p:spPr bwMode="auto">
            <a:xfrm rot="-1790085">
              <a:off x="3965" y="2115"/>
              <a:ext cx="273" cy="136"/>
            </a:xfrm>
            <a:prstGeom prst="leftRightArrow">
              <a:avLst>
                <a:gd name="adj1" fmla="val 50000"/>
                <a:gd name="adj2" fmla="val 40147"/>
              </a:avLst>
            </a:prstGeom>
            <a:solidFill>
              <a:schemeClr val="bg1"/>
            </a:solidFill>
            <a:ln w="28575">
              <a:solidFill>
                <a:srgbClr val="800000"/>
              </a:solidFill>
              <a:miter lim="800000"/>
              <a:headEnd/>
              <a:tailEnd/>
            </a:ln>
            <a:effectLst/>
          </p:spPr>
          <p:txBody>
            <a:bodyPr wrap="none" anchor="ctr"/>
            <a:lstStyle/>
            <a:p>
              <a:endParaRPr lang="he-IL"/>
            </a:p>
          </p:txBody>
        </p:sp>
      </p:grpSp>
      <p:sp>
        <p:nvSpPr>
          <p:cNvPr id="125982" name="Line 30"/>
          <p:cNvSpPr>
            <a:spLocks noChangeShapeType="1"/>
          </p:cNvSpPr>
          <p:nvPr/>
        </p:nvSpPr>
        <p:spPr bwMode="auto">
          <a:xfrm>
            <a:off x="701675" y="2214563"/>
            <a:ext cx="0" cy="3689350"/>
          </a:xfrm>
          <a:prstGeom prst="line">
            <a:avLst/>
          </a:prstGeom>
          <a:noFill/>
          <a:ln w="57150">
            <a:solidFill>
              <a:srgbClr val="0000FF"/>
            </a:solidFill>
            <a:round/>
            <a:headEnd type="triangle" w="med" len="med"/>
            <a:tailEnd/>
          </a:ln>
          <a:effectLst/>
        </p:spPr>
        <p:txBody>
          <a:bodyPr/>
          <a:lstStyle/>
          <a:p>
            <a:endParaRPr lang="he-IL"/>
          </a:p>
        </p:txBody>
      </p:sp>
      <p:sp>
        <p:nvSpPr>
          <p:cNvPr id="125983" name="Text Box 31"/>
          <p:cNvSpPr txBox="1">
            <a:spLocks noChangeArrowheads="1"/>
          </p:cNvSpPr>
          <p:nvPr/>
        </p:nvSpPr>
        <p:spPr bwMode="auto">
          <a:xfrm>
            <a:off x="522288" y="1763713"/>
            <a:ext cx="449262" cy="422275"/>
          </a:xfrm>
          <a:prstGeom prst="rect">
            <a:avLst/>
          </a:prstGeom>
          <a:noFill/>
          <a:ln w="9525">
            <a:noFill/>
            <a:miter lim="800000"/>
            <a:headEnd/>
            <a:tailEnd/>
          </a:ln>
          <a:effectLst/>
        </p:spPr>
        <p:txBody>
          <a:bodyPr lIns="91432" tIns="45717" rIns="91432" bIns="45717">
            <a:spAutoFit/>
          </a:bodyPr>
          <a:lstStyle/>
          <a:p>
            <a:pPr defTabSz="915988" rtl="0">
              <a:spcBef>
                <a:spcPct val="50000"/>
              </a:spcBef>
            </a:pPr>
            <a:r>
              <a:rPr lang="en-US" sz="2000"/>
              <a:t>N</a:t>
            </a:r>
          </a:p>
        </p:txBody>
      </p:sp>
      <p:pic>
        <p:nvPicPr>
          <p:cNvPr id="125984" name="Picture 32" descr="SDE landscape"/>
          <p:cNvPicPr>
            <a:picLocks noChangeAspect="1" noChangeArrowheads="1"/>
          </p:cNvPicPr>
          <p:nvPr/>
        </p:nvPicPr>
        <p:blipFill>
          <a:blip r:embed="rId3" cstate="print"/>
          <a:srcRect/>
          <a:stretch>
            <a:fillRect/>
          </a:stretch>
        </p:blipFill>
        <p:spPr bwMode="auto">
          <a:xfrm>
            <a:off x="6877050" y="4151313"/>
            <a:ext cx="2016125" cy="1168400"/>
          </a:xfrm>
          <a:prstGeom prst="rect">
            <a:avLst/>
          </a:prstGeom>
          <a:noFill/>
          <a:ln w="9525">
            <a:solidFill>
              <a:schemeClr val="tx1"/>
            </a:solidFill>
            <a:miter lim="800000"/>
            <a:headEnd/>
            <a:tailEnd/>
          </a:ln>
        </p:spPr>
      </p:pic>
      <p:pic>
        <p:nvPicPr>
          <p:cNvPr id="125985" name="Picture 33" descr="SDE landscape"/>
          <p:cNvPicPr>
            <a:picLocks noChangeAspect="1" noChangeArrowheads="1"/>
          </p:cNvPicPr>
          <p:nvPr/>
        </p:nvPicPr>
        <p:blipFill>
          <a:blip r:embed="rId3" cstate="print"/>
          <a:srcRect/>
          <a:stretch>
            <a:fillRect/>
          </a:stretch>
        </p:blipFill>
        <p:spPr bwMode="auto">
          <a:xfrm>
            <a:off x="4284663" y="5516563"/>
            <a:ext cx="2016125" cy="1168400"/>
          </a:xfrm>
          <a:prstGeom prst="rect">
            <a:avLst/>
          </a:prstGeom>
          <a:noFill/>
          <a:ln w="9525">
            <a:solidFill>
              <a:schemeClr val="tx1"/>
            </a:solidFill>
            <a:miter lim="800000"/>
            <a:headEnd/>
            <a:tailEnd/>
          </a:ln>
        </p:spPr>
      </p:pic>
      <p:pic>
        <p:nvPicPr>
          <p:cNvPr id="125986" name="Picture 34" descr="ESH-landscape"/>
          <p:cNvPicPr>
            <a:picLocks noChangeAspect="1" noChangeArrowheads="1"/>
          </p:cNvPicPr>
          <p:nvPr/>
        </p:nvPicPr>
        <p:blipFill>
          <a:blip r:embed="rId4" cstate="print"/>
          <a:srcRect/>
          <a:stretch>
            <a:fillRect/>
          </a:stretch>
        </p:blipFill>
        <p:spPr bwMode="auto">
          <a:xfrm>
            <a:off x="4284663" y="4076700"/>
            <a:ext cx="2016125" cy="1154113"/>
          </a:xfrm>
          <a:prstGeom prst="rect">
            <a:avLst/>
          </a:prstGeom>
          <a:noFill/>
          <a:ln w="9525">
            <a:solidFill>
              <a:schemeClr val="tx1"/>
            </a:solidFill>
            <a:miter lim="800000"/>
            <a:headEnd/>
            <a:tailEnd/>
          </a:ln>
        </p:spPr>
      </p:pic>
      <p:pic>
        <p:nvPicPr>
          <p:cNvPr id="125987" name="Picture 35" descr="ESH-landscape"/>
          <p:cNvPicPr>
            <a:picLocks noChangeAspect="1" noChangeArrowheads="1"/>
          </p:cNvPicPr>
          <p:nvPr/>
        </p:nvPicPr>
        <p:blipFill>
          <a:blip r:embed="rId4" cstate="print"/>
          <a:srcRect/>
          <a:stretch>
            <a:fillRect/>
          </a:stretch>
        </p:blipFill>
        <p:spPr bwMode="auto">
          <a:xfrm>
            <a:off x="6877050" y="2636838"/>
            <a:ext cx="2016125" cy="1152525"/>
          </a:xfrm>
          <a:prstGeom prst="rect">
            <a:avLst/>
          </a:prstGeom>
          <a:noFill/>
          <a:ln w="9525">
            <a:solidFill>
              <a:schemeClr val="tx1"/>
            </a:solidFill>
            <a:miter lim="800000"/>
            <a:headEnd/>
            <a:tailEnd/>
          </a:ln>
        </p:spPr>
      </p:pic>
      <p:pic>
        <p:nvPicPr>
          <p:cNvPr id="125988" name="Picture 36" descr="Mat-landscape"/>
          <p:cNvPicPr>
            <a:picLocks noChangeAspect="1" noChangeArrowheads="1"/>
          </p:cNvPicPr>
          <p:nvPr/>
        </p:nvPicPr>
        <p:blipFill>
          <a:blip r:embed="rId5" cstate="print"/>
          <a:srcRect/>
          <a:stretch>
            <a:fillRect/>
          </a:stretch>
        </p:blipFill>
        <p:spPr bwMode="auto">
          <a:xfrm>
            <a:off x="4284663" y="2636838"/>
            <a:ext cx="2016125" cy="1187450"/>
          </a:xfrm>
          <a:prstGeom prst="rect">
            <a:avLst/>
          </a:prstGeom>
          <a:noFill/>
          <a:ln w="9525">
            <a:solidFill>
              <a:schemeClr val="tx1"/>
            </a:solidFill>
            <a:miter lim="800000"/>
            <a:headEnd/>
            <a:tailEnd/>
          </a:ln>
        </p:spPr>
      </p:pic>
      <p:pic>
        <p:nvPicPr>
          <p:cNvPr id="125989" name="Picture 37" descr="Mat-landscape"/>
          <p:cNvPicPr>
            <a:picLocks noChangeAspect="1" noChangeArrowheads="1"/>
          </p:cNvPicPr>
          <p:nvPr/>
        </p:nvPicPr>
        <p:blipFill>
          <a:blip r:embed="rId5" cstate="print"/>
          <a:srcRect/>
          <a:stretch>
            <a:fillRect/>
          </a:stretch>
        </p:blipFill>
        <p:spPr bwMode="auto">
          <a:xfrm>
            <a:off x="1692275" y="4113213"/>
            <a:ext cx="2016125" cy="1187450"/>
          </a:xfrm>
          <a:prstGeom prst="rect">
            <a:avLst/>
          </a:prstGeom>
          <a:noFill/>
          <a:ln w="9525">
            <a:solidFill>
              <a:schemeClr val="tx1"/>
            </a:solidFill>
            <a:miter lim="800000"/>
            <a:headEnd/>
            <a:tailEnd/>
          </a:ln>
        </p:spPr>
      </p:pic>
      <p:pic>
        <p:nvPicPr>
          <p:cNvPr id="125990" name="Picture 38" descr="Ein-lanscape"/>
          <p:cNvPicPr preferRelativeResize="0">
            <a:picLocks noChangeArrowheads="1"/>
          </p:cNvPicPr>
          <p:nvPr/>
        </p:nvPicPr>
        <p:blipFill>
          <a:blip r:embed="rId6" cstate="print"/>
          <a:srcRect/>
          <a:stretch>
            <a:fillRect/>
          </a:stretch>
        </p:blipFill>
        <p:spPr bwMode="auto">
          <a:xfrm>
            <a:off x="4278313" y="1274763"/>
            <a:ext cx="2022475" cy="1146175"/>
          </a:xfrm>
          <a:prstGeom prst="rect">
            <a:avLst/>
          </a:prstGeom>
          <a:noFill/>
          <a:ln w="9525">
            <a:solidFill>
              <a:schemeClr val="tx1"/>
            </a:solidFill>
            <a:miter lim="800000"/>
            <a:headEnd/>
            <a:tailEnd/>
          </a:ln>
        </p:spPr>
      </p:pic>
      <p:pic>
        <p:nvPicPr>
          <p:cNvPr id="125991" name="Picture 39" descr="Ein-lanscape"/>
          <p:cNvPicPr preferRelativeResize="0">
            <a:picLocks noChangeArrowheads="1"/>
          </p:cNvPicPr>
          <p:nvPr/>
        </p:nvPicPr>
        <p:blipFill>
          <a:blip r:embed="rId6" cstate="print"/>
          <a:srcRect/>
          <a:stretch>
            <a:fillRect/>
          </a:stretch>
        </p:blipFill>
        <p:spPr bwMode="auto">
          <a:xfrm>
            <a:off x="1692275" y="2636838"/>
            <a:ext cx="2022475" cy="1147762"/>
          </a:xfrm>
          <a:prstGeom prst="rect">
            <a:avLst/>
          </a:prstGeom>
          <a:noFill/>
          <a:ln w="9525">
            <a:solidFill>
              <a:schemeClr val="tx1"/>
            </a:solidFill>
            <a:miter lim="800000"/>
            <a:headEnd/>
            <a:tailEnd/>
          </a:ln>
        </p:spPr>
      </p:pic>
      <p:sp>
        <p:nvSpPr>
          <p:cNvPr id="125992" name="Rectangle 40"/>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r>
              <a:rPr lang="en-US" sz="2800" b="1">
                <a:solidFill>
                  <a:schemeClr val="bg1"/>
                </a:solidFill>
                <a:effectLst>
                  <a:outerShdw blurRad="38100" dist="38100" dir="2700000" algn="tl">
                    <a:srgbClr val="000000"/>
                  </a:outerShdw>
                </a:effectLst>
              </a:rPr>
              <a:t>Experimental design</a:t>
            </a:r>
          </a:p>
        </p:txBody>
      </p:sp>
      <p:pic>
        <p:nvPicPr>
          <p:cNvPr id="125995" name="Picture 43" descr="6104 ESH 17-10-02 CH"/>
          <p:cNvPicPr>
            <a:picLocks noChangeAspect="1" noChangeArrowheads="1"/>
          </p:cNvPicPr>
          <p:nvPr/>
        </p:nvPicPr>
        <p:blipFill>
          <a:blip r:embed="rId7" cstate="print"/>
          <a:srcRect/>
          <a:stretch>
            <a:fillRect/>
          </a:stretch>
        </p:blipFill>
        <p:spPr bwMode="auto">
          <a:xfrm>
            <a:off x="1695450" y="4059238"/>
            <a:ext cx="2041525" cy="1223962"/>
          </a:xfrm>
          <a:prstGeom prst="rect">
            <a:avLst/>
          </a:prstGeom>
          <a:noFill/>
        </p:spPr>
      </p:pic>
      <p:pic>
        <p:nvPicPr>
          <p:cNvPr id="125996" name="Picture 44" descr="5772 MAT 10-10-02 MP"/>
          <p:cNvPicPr>
            <a:picLocks noChangeAspect="1" noChangeArrowheads="1"/>
          </p:cNvPicPr>
          <p:nvPr/>
        </p:nvPicPr>
        <p:blipFill>
          <a:blip r:embed="rId8" cstate="print"/>
          <a:srcRect/>
          <a:stretch>
            <a:fillRect/>
          </a:stretch>
        </p:blipFill>
        <p:spPr bwMode="auto">
          <a:xfrm>
            <a:off x="1665288" y="2619375"/>
            <a:ext cx="1998662" cy="1152525"/>
          </a:xfrm>
          <a:prstGeom prst="rect">
            <a:avLst/>
          </a:prstGeom>
          <a:noFill/>
        </p:spPr>
      </p:pic>
      <p:pic>
        <p:nvPicPr>
          <p:cNvPr id="125997" name="Picture 45" descr="2007_0423Image0008"/>
          <p:cNvPicPr>
            <a:picLocks noChangeAspect="1" noChangeArrowheads="1"/>
          </p:cNvPicPr>
          <p:nvPr/>
        </p:nvPicPr>
        <p:blipFill>
          <a:blip r:embed="rId9" cstate="print"/>
          <a:srcRect/>
          <a:stretch>
            <a:fillRect/>
          </a:stretch>
        </p:blipFill>
        <p:spPr bwMode="auto">
          <a:xfrm>
            <a:off x="6877050" y="2619375"/>
            <a:ext cx="2016125" cy="1223963"/>
          </a:xfrm>
          <a:prstGeom prst="rect">
            <a:avLst/>
          </a:prstGeom>
          <a:noFill/>
        </p:spPr>
      </p:pic>
      <p:pic>
        <p:nvPicPr>
          <p:cNvPr id="125998" name="Picture 46" descr="DSCF0768"/>
          <p:cNvPicPr>
            <a:picLocks noChangeAspect="1" noChangeArrowheads="1"/>
          </p:cNvPicPr>
          <p:nvPr/>
        </p:nvPicPr>
        <p:blipFill>
          <a:blip r:embed="rId10" cstate="print"/>
          <a:srcRect/>
          <a:stretch>
            <a:fillRect/>
          </a:stretch>
        </p:blipFill>
        <p:spPr bwMode="auto">
          <a:xfrm>
            <a:off x="6867525" y="4095750"/>
            <a:ext cx="2070100" cy="1358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998"/>
                                        </p:tgtEl>
                                        <p:attrNameLst>
                                          <p:attrName>style.visibility</p:attrName>
                                        </p:attrNameLst>
                                      </p:cBhvr>
                                      <p:to>
                                        <p:strVal val="visible"/>
                                      </p:to>
                                    </p:set>
                                    <p:animEffect transition="in" filter="blinds(horizontal)">
                                      <p:cBhvr>
                                        <p:cTn id="7" dur="500"/>
                                        <p:tgtEl>
                                          <p:spTgt spid="125998"/>
                                        </p:tgtEl>
                                      </p:cBhvr>
                                    </p:animEffect>
                                  </p:childTnLst>
                                </p:cTn>
                              </p:par>
                              <p:par>
                                <p:cTn id="8" presetID="3" presetClass="entr" presetSubtype="10" fill="hold" nodeType="withEffect">
                                  <p:stCondLst>
                                    <p:cond delay="0"/>
                                  </p:stCondLst>
                                  <p:childTnLst>
                                    <p:set>
                                      <p:cBhvr>
                                        <p:cTn id="9" dur="1" fill="hold">
                                          <p:stCondLst>
                                            <p:cond delay="0"/>
                                          </p:stCondLst>
                                        </p:cTn>
                                        <p:tgtEl>
                                          <p:spTgt spid="125997"/>
                                        </p:tgtEl>
                                        <p:attrNameLst>
                                          <p:attrName>style.visibility</p:attrName>
                                        </p:attrNameLst>
                                      </p:cBhvr>
                                      <p:to>
                                        <p:strVal val="visible"/>
                                      </p:to>
                                    </p:set>
                                    <p:animEffect transition="in" filter="blinds(horizontal)">
                                      <p:cBhvr>
                                        <p:cTn id="10" dur="500"/>
                                        <p:tgtEl>
                                          <p:spTgt spid="125997"/>
                                        </p:tgtEl>
                                      </p:cBhvr>
                                    </p:animEffect>
                                  </p:childTnLst>
                                </p:cTn>
                              </p:par>
                              <p:par>
                                <p:cTn id="11" presetID="3" presetClass="entr" presetSubtype="10" fill="hold" nodeType="withEffect">
                                  <p:stCondLst>
                                    <p:cond delay="0"/>
                                  </p:stCondLst>
                                  <p:childTnLst>
                                    <p:set>
                                      <p:cBhvr>
                                        <p:cTn id="12" dur="1" fill="hold">
                                          <p:stCondLst>
                                            <p:cond delay="0"/>
                                          </p:stCondLst>
                                        </p:cTn>
                                        <p:tgtEl>
                                          <p:spTgt spid="125996"/>
                                        </p:tgtEl>
                                        <p:attrNameLst>
                                          <p:attrName>style.visibility</p:attrName>
                                        </p:attrNameLst>
                                      </p:cBhvr>
                                      <p:to>
                                        <p:strVal val="visible"/>
                                      </p:to>
                                    </p:set>
                                    <p:animEffect transition="in" filter="blinds(horizontal)">
                                      <p:cBhvr>
                                        <p:cTn id="13" dur="500"/>
                                        <p:tgtEl>
                                          <p:spTgt spid="125996"/>
                                        </p:tgtEl>
                                      </p:cBhvr>
                                    </p:animEffect>
                                  </p:childTnLst>
                                </p:cTn>
                              </p:par>
                              <p:par>
                                <p:cTn id="14" presetID="3" presetClass="entr" presetSubtype="10" fill="hold" nodeType="withEffect">
                                  <p:stCondLst>
                                    <p:cond delay="0"/>
                                  </p:stCondLst>
                                  <p:childTnLst>
                                    <p:set>
                                      <p:cBhvr>
                                        <p:cTn id="15" dur="1" fill="hold">
                                          <p:stCondLst>
                                            <p:cond delay="0"/>
                                          </p:stCondLst>
                                        </p:cTn>
                                        <p:tgtEl>
                                          <p:spTgt spid="125995"/>
                                        </p:tgtEl>
                                        <p:attrNameLst>
                                          <p:attrName>style.visibility</p:attrName>
                                        </p:attrNameLst>
                                      </p:cBhvr>
                                      <p:to>
                                        <p:strVal val="visible"/>
                                      </p:to>
                                    </p:set>
                                    <p:animEffect transition="in" filter="blinds(horizontal)">
                                      <p:cBhvr>
                                        <p:cTn id="16" dur="500"/>
                                        <p:tgtEl>
                                          <p:spTgt spid="125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0" y="0"/>
            <a:ext cx="9144000" cy="838200"/>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defTabSz="3981450" rtl="0" eaLnBrk="0" hangingPunct="0"/>
            <a:r>
              <a:rPr lang="en-GB" sz="2800" b="1">
                <a:solidFill>
                  <a:schemeClr val="bg1"/>
                </a:solidFill>
                <a:ea typeface="ＭＳ Ｐゴシック" charset="-128"/>
              </a:rPr>
              <a:t>Data collection – Gradient vs. manipulation data</a:t>
            </a:r>
          </a:p>
        </p:txBody>
      </p:sp>
      <p:sp>
        <p:nvSpPr>
          <p:cNvPr id="241730" name="Text Box 66"/>
          <p:cNvSpPr txBox="1">
            <a:spLocks noChangeArrowheads="1"/>
          </p:cNvSpPr>
          <p:nvPr/>
        </p:nvSpPr>
        <p:spPr bwMode="auto">
          <a:xfrm>
            <a:off x="4572000" y="908050"/>
            <a:ext cx="4572000" cy="519113"/>
          </a:xfrm>
          <a:prstGeom prst="rect">
            <a:avLst/>
          </a:prstGeom>
          <a:noFill/>
          <a:ln w="9525" algn="ctr">
            <a:noFill/>
            <a:miter lim="800000"/>
            <a:headEnd/>
            <a:tailEnd/>
          </a:ln>
          <a:effectLst/>
        </p:spPr>
        <p:txBody>
          <a:bodyPr>
            <a:spAutoFit/>
          </a:bodyPr>
          <a:lstStyle/>
          <a:p>
            <a:pPr>
              <a:spcBef>
                <a:spcPct val="50000"/>
              </a:spcBef>
            </a:pPr>
            <a:r>
              <a:rPr lang="en-US" sz="2800" b="1"/>
              <a:t>Rainfall manipulations</a:t>
            </a:r>
          </a:p>
        </p:txBody>
      </p:sp>
      <p:sp>
        <p:nvSpPr>
          <p:cNvPr id="241731" name="Text Box 67"/>
          <p:cNvSpPr txBox="1">
            <a:spLocks noChangeArrowheads="1"/>
          </p:cNvSpPr>
          <p:nvPr/>
        </p:nvSpPr>
        <p:spPr bwMode="auto">
          <a:xfrm>
            <a:off x="827088" y="908050"/>
            <a:ext cx="1800225" cy="519113"/>
          </a:xfrm>
          <a:prstGeom prst="rect">
            <a:avLst/>
          </a:prstGeom>
          <a:noFill/>
          <a:ln w="9525" algn="ctr">
            <a:noFill/>
            <a:miter lim="800000"/>
            <a:headEnd/>
            <a:tailEnd/>
          </a:ln>
          <a:effectLst/>
        </p:spPr>
        <p:txBody>
          <a:bodyPr>
            <a:spAutoFit/>
          </a:bodyPr>
          <a:lstStyle/>
          <a:p>
            <a:pPr>
              <a:spcBef>
                <a:spcPct val="50000"/>
              </a:spcBef>
            </a:pPr>
            <a:r>
              <a:rPr lang="en-US" sz="2800" b="1"/>
              <a:t>Gradient</a:t>
            </a:r>
          </a:p>
        </p:txBody>
      </p:sp>
      <p:sp>
        <p:nvSpPr>
          <p:cNvPr id="241732" name="Line 68"/>
          <p:cNvSpPr>
            <a:spLocks noChangeShapeType="1"/>
          </p:cNvSpPr>
          <p:nvPr/>
        </p:nvSpPr>
        <p:spPr bwMode="auto">
          <a:xfrm>
            <a:off x="4284663" y="981075"/>
            <a:ext cx="0" cy="5876925"/>
          </a:xfrm>
          <a:prstGeom prst="line">
            <a:avLst/>
          </a:prstGeom>
          <a:noFill/>
          <a:ln w="19050">
            <a:solidFill>
              <a:srgbClr val="000000"/>
            </a:solidFill>
            <a:prstDash val="dash"/>
            <a:round/>
            <a:headEnd/>
            <a:tailEnd/>
          </a:ln>
          <a:effectLst/>
        </p:spPr>
        <p:txBody>
          <a:bodyPr/>
          <a:lstStyle/>
          <a:p>
            <a:endParaRPr lang="en-US"/>
          </a:p>
        </p:txBody>
      </p:sp>
      <p:sp>
        <p:nvSpPr>
          <p:cNvPr id="241733" name="Text Box 69"/>
          <p:cNvSpPr txBox="1">
            <a:spLocks noChangeArrowheads="1"/>
          </p:cNvSpPr>
          <p:nvPr/>
        </p:nvSpPr>
        <p:spPr bwMode="auto">
          <a:xfrm>
            <a:off x="4787900" y="1700213"/>
            <a:ext cx="4105275" cy="3970318"/>
          </a:xfrm>
          <a:prstGeom prst="rect">
            <a:avLst/>
          </a:prstGeom>
          <a:noFill/>
          <a:ln w="9525" algn="ctr">
            <a:noFill/>
            <a:miter lim="800000"/>
            <a:headEnd/>
            <a:tailEnd/>
          </a:ln>
          <a:effectLst/>
        </p:spPr>
        <p:txBody>
          <a:bodyPr>
            <a:spAutoFit/>
          </a:bodyPr>
          <a:lstStyle/>
          <a:p>
            <a:pPr rtl="0">
              <a:spcBef>
                <a:spcPct val="50000"/>
              </a:spcBef>
            </a:pPr>
            <a:r>
              <a:rPr lang="en-US" dirty="0"/>
              <a:t>Vegetation		   	NPP                                        	Species richness                       	Species diversity                      	Soil seed banks                       	Seedling mortality </a:t>
            </a:r>
          </a:p>
          <a:p>
            <a:pPr rtl="0">
              <a:spcBef>
                <a:spcPct val="50000"/>
              </a:spcBef>
            </a:pPr>
            <a:r>
              <a:rPr lang="en-US" dirty="0"/>
              <a:t>Ecosystem                                          	</a:t>
            </a:r>
            <a:r>
              <a:rPr lang="en-US" dirty="0" smtClean="0"/>
              <a:t>Soil respiration                                          </a:t>
            </a:r>
            <a:r>
              <a:rPr lang="en-US" dirty="0"/>
              <a:t>	NO</a:t>
            </a:r>
            <a:r>
              <a:rPr lang="en-US" baseline="-25000" dirty="0"/>
              <a:t>3</a:t>
            </a:r>
            <a:r>
              <a:rPr lang="en-US" dirty="0"/>
              <a:t>, </a:t>
            </a:r>
            <a:r>
              <a:rPr lang="en-US" dirty="0" smtClean="0"/>
              <a:t> </a:t>
            </a:r>
            <a:r>
              <a:rPr lang="en-US" dirty="0"/>
              <a:t>NH</a:t>
            </a:r>
            <a:r>
              <a:rPr lang="en-US" baseline="-25000" dirty="0"/>
              <a:t>4</a:t>
            </a:r>
            <a:r>
              <a:rPr lang="en-US" dirty="0"/>
              <a:t> &amp; </a:t>
            </a:r>
            <a:r>
              <a:rPr lang="en-US" dirty="0" smtClean="0"/>
              <a:t>PO</a:t>
            </a:r>
            <a:r>
              <a:rPr lang="en-US" baseline="-25000" dirty="0" smtClean="0"/>
              <a:t>4       </a:t>
            </a:r>
            <a:r>
              <a:rPr lang="en-US" dirty="0" smtClean="0"/>
              <a:t>            </a:t>
            </a:r>
            <a:r>
              <a:rPr lang="en-US" dirty="0"/>
              <a:t>	</a:t>
            </a:r>
            <a:r>
              <a:rPr lang="en-US" dirty="0" smtClean="0"/>
              <a:t>P (d</a:t>
            </a:r>
            <a:r>
              <a:rPr lang="en-US" baseline="30000" dirty="0" smtClean="0"/>
              <a:t>18</a:t>
            </a:r>
            <a:r>
              <a:rPr lang="en-US" dirty="0" smtClean="0"/>
              <a:t>O</a:t>
            </a:r>
            <a:r>
              <a:rPr lang="en-US" baseline="-25000" dirty="0" smtClean="0"/>
              <a:t>p</a:t>
            </a:r>
            <a:r>
              <a:rPr lang="en-US" dirty="0" smtClean="0"/>
              <a:t> )                      </a:t>
            </a:r>
            <a:r>
              <a:rPr lang="en-US" dirty="0"/>
              <a:t>		Plant litter </a:t>
            </a:r>
            <a:r>
              <a:rPr lang="en-US" dirty="0" smtClean="0"/>
              <a:t>decomposition</a:t>
            </a:r>
          </a:p>
          <a:p>
            <a:pPr rtl="0">
              <a:spcBef>
                <a:spcPct val="50000"/>
              </a:spcBef>
            </a:pPr>
            <a:r>
              <a:rPr lang="en-US" dirty="0" smtClean="0"/>
              <a:t>            </a:t>
            </a:r>
            <a:r>
              <a:rPr lang="en-US" dirty="0"/>
              <a:t>	Soil </a:t>
            </a:r>
            <a:r>
              <a:rPr lang="en-US" dirty="0" err="1"/>
              <a:t>mesofauna</a:t>
            </a:r>
            <a:r>
              <a:rPr lang="en-US" dirty="0"/>
              <a:t>                 	Ground insects (beetles)</a:t>
            </a:r>
          </a:p>
        </p:txBody>
      </p:sp>
      <p:sp>
        <p:nvSpPr>
          <p:cNvPr id="241734" name="Text Box 70"/>
          <p:cNvSpPr txBox="1">
            <a:spLocks noChangeArrowheads="1"/>
          </p:cNvSpPr>
          <p:nvPr/>
        </p:nvSpPr>
        <p:spPr bwMode="auto">
          <a:xfrm>
            <a:off x="468313" y="1700213"/>
            <a:ext cx="3671887" cy="4801314"/>
          </a:xfrm>
          <a:prstGeom prst="rect">
            <a:avLst/>
          </a:prstGeom>
          <a:noFill/>
          <a:ln w="9525" algn="ctr">
            <a:noFill/>
            <a:miter lim="800000"/>
            <a:headEnd/>
            <a:tailEnd/>
          </a:ln>
          <a:effectLst/>
        </p:spPr>
        <p:txBody>
          <a:bodyPr>
            <a:spAutoFit/>
          </a:bodyPr>
          <a:lstStyle/>
          <a:p>
            <a:pPr rtl="0">
              <a:spcBef>
                <a:spcPct val="50000"/>
              </a:spcBef>
            </a:pPr>
            <a:r>
              <a:rPr lang="en-US" dirty="0"/>
              <a:t>Vegetation		   	NPP                                        	Species richness                       	Species diversity                      	Soil seed banks                       	Seedling mortality </a:t>
            </a:r>
          </a:p>
          <a:p>
            <a:pPr rtl="0">
              <a:spcBef>
                <a:spcPct val="50000"/>
              </a:spcBef>
            </a:pPr>
            <a:r>
              <a:rPr lang="en-US" dirty="0"/>
              <a:t>Ecosystem                                          	</a:t>
            </a:r>
            <a:r>
              <a:rPr lang="en-US" dirty="0" smtClean="0"/>
              <a:t>Soil respiration                                           </a:t>
            </a:r>
            <a:r>
              <a:rPr lang="en-US" dirty="0"/>
              <a:t>	NO</a:t>
            </a:r>
            <a:r>
              <a:rPr lang="en-US" baseline="-25000" dirty="0"/>
              <a:t>3</a:t>
            </a:r>
            <a:r>
              <a:rPr lang="en-US" dirty="0"/>
              <a:t>, </a:t>
            </a:r>
            <a:r>
              <a:rPr lang="en-US" dirty="0" smtClean="0"/>
              <a:t>NH</a:t>
            </a:r>
            <a:r>
              <a:rPr lang="en-US" baseline="-25000" dirty="0" smtClean="0"/>
              <a:t>4</a:t>
            </a:r>
            <a:r>
              <a:rPr lang="en-US" dirty="0" smtClean="0"/>
              <a:t> </a:t>
            </a:r>
            <a:r>
              <a:rPr lang="en-US" dirty="0"/>
              <a:t>&amp; PO</a:t>
            </a:r>
            <a:r>
              <a:rPr lang="en-US" baseline="-25000" dirty="0"/>
              <a:t>4       </a:t>
            </a:r>
            <a:r>
              <a:rPr lang="en-US" dirty="0"/>
              <a:t>             	</a:t>
            </a:r>
            <a:r>
              <a:rPr lang="en-US" dirty="0" smtClean="0"/>
              <a:t>P (d</a:t>
            </a:r>
            <a:r>
              <a:rPr lang="en-US" baseline="30000" dirty="0" smtClean="0"/>
              <a:t>18</a:t>
            </a:r>
            <a:r>
              <a:rPr lang="en-US" dirty="0" smtClean="0"/>
              <a:t>O</a:t>
            </a:r>
            <a:r>
              <a:rPr lang="en-US" baseline="-25000" dirty="0" smtClean="0"/>
              <a:t>p</a:t>
            </a:r>
            <a:r>
              <a:rPr lang="en-US" dirty="0" smtClean="0"/>
              <a:t> )                                   </a:t>
            </a:r>
            <a:r>
              <a:rPr lang="en-US" dirty="0"/>
              <a:t>	Soil microbial biomass	Soil Fungi                   	Plant root and litter 	decomposition  </a:t>
            </a:r>
            <a:endParaRPr lang="en-US" dirty="0" smtClean="0"/>
          </a:p>
          <a:p>
            <a:pPr rtl="0">
              <a:spcBef>
                <a:spcPct val="50000"/>
              </a:spcBef>
            </a:pPr>
            <a:r>
              <a:rPr lang="en-US" dirty="0" smtClean="0"/>
              <a:t>          </a:t>
            </a:r>
            <a:r>
              <a:rPr lang="en-US" dirty="0"/>
              <a:t>	Soil </a:t>
            </a:r>
            <a:r>
              <a:rPr lang="en-US" dirty="0" err="1"/>
              <a:t>mesofauna</a:t>
            </a:r>
            <a:r>
              <a:rPr lang="en-US" dirty="0"/>
              <a:t>                 	Ground insect (beetles)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0" y="1090613"/>
            <a:ext cx="8991600" cy="5556250"/>
          </a:xfrm>
          <a:solidFill>
            <a:srgbClr val="FFFFCC"/>
          </a:solidFill>
          <a:ln/>
        </p:spPr>
        <p:txBody>
          <a:bodyPr lIns="91432" tIns="45717" rIns="91432" bIns="45717"/>
          <a:lstStyle/>
          <a:p>
            <a:pPr marL="285750" indent="0" algn="l" rtl="0">
              <a:spcBef>
                <a:spcPct val="0"/>
              </a:spcBef>
              <a:buFontTx/>
              <a:buNone/>
            </a:pPr>
            <a:r>
              <a:rPr lang="en-US" dirty="0"/>
              <a:t>The gradient:</a:t>
            </a:r>
          </a:p>
        </p:txBody>
      </p:sp>
      <p:pic>
        <p:nvPicPr>
          <p:cNvPr id="16387" name="Picture 3" descr="Ein-lanscape"/>
          <p:cNvPicPr>
            <a:picLocks noChangeAspect="1" noChangeArrowheads="1"/>
          </p:cNvPicPr>
          <p:nvPr/>
        </p:nvPicPr>
        <p:blipFill>
          <a:blip r:embed="rId3" cstate="print"/>
          <a:srcRect/>
          <a:stretch>
            <a:fillRect/>
          </a:stretch>
        </p:blipFill>
        <p:spPr bwMode="auto">
          <a:xfrm>
            <a:off x="6810375" y="2541588"/>
            <a:ext cx="2341563" cy="1831975"/>
          </a:xfrm>
          <a:prstGeom prst="rect">
            <a:avLst/>
          </a:prstGeom>
          <a:noFill/>
        </p:spPr>
      </p:pic>
      <p:pic>
        <p:nvPicPr>
          <p:cNvPr id="16388" name="Picture 4" descr="Mat-landscape"/>
          <p:cNvPicPr>
            <a:picLocks noChangeAspect="1" noChangeArrowheads="1"/>
          </p:cNvPicPr>
          <p:nvPr/>
        </p:nvPicPr>
        <p:blipFill>
          <a:blip r:embed="rId4" cstate="print"/>
          <a:srcRect/>
          <a:stretch>
            <a:fillRect/>
          </a:stretch>
        </p:blipFill>
        <p:spPr bwMode="auto">
          <a:xfrm>
            <a:off x="4789488" y="2630488"/>
            <a:ext cx="2065337" cy="1743075"/>
          </a:xfrm>
          <a:prstGeom prst="rect">
            <a:avLst/>
          </a:prstGeom>
          <a:noFill/>
        </p:spPr>
      </p:pic>
      <p:pic>
        <p:nvPicPr>
          <p:cNvPr id="16389" name="Picture 5" descr="ESH-landscape"/>
          <p:cNvPicPr>
            <a:picLocks noChangeAspect="1" noChangeArrowheads="1"/>
          </p:cNvPicPr>
          <p:nvPr/>
        </p:nvPicPr>
        <p:blipFill>
          <a:blip r:embed="rId5" cstate="print"/>
          <a:srcRect/>
          <a:stretch>
            <a:fillRect/>
          </a:stretch>
        </p:blipFill>
        <p:spPr bwMode="auto">
          <a:xfrm>
            <a:off x="2486025" y="2360613"/>
            <a:ext cx="2324100" cy="2012950"/>
          </a:xfrm>
          <a:prstGeom prst="rect">
            <a:avLst/>
          </a:prstGeom>
          <a:noFill/>
        </p:spPr>
      </p:pic>
      <p:pic>
        <p:nvPicPr>
          <p:cNvPr id="16390" name="Picture 6" descr="SDE landscape"/>
          <p:cNvPicPr>
            <a:picLocks noChangeAspect="1" noChangeArrowheads="1"/>
          </p:cNvPicPr>
          <p:nvPr/>
        </p:nvPicPr>
        <p:blipFill>
          <a:blip r:embed="rId6" cstate="print"/>
          <a:srcRect/>
          <a:stretch>
            <a:fillRect/>
          </a:stretch>
        </p:blipFill>
        <p:spPr bwMode="auto">
          <a:xfrm>
            <a:off x="7938" y="2471738"/>
            <a:ext cx="2506662" cy="1901825"/>
          </a:xfrm>
          <a:prstGeom prst="rect">
            <a:avLst/>
          </a:prstGeom>
          <a:noFill/>
        </p:spPr>
      </p:pic>
      <p:sp>
        <p:nvSpPr>
          <p:cNvPr id="16391" name="Freeform 7" descr="back2"/>
          <p:cNvSpPr>
            <a:spLocks/>
          </p:cNvSpPr>
          <p:nvPr/>
        </p:nvSpPr>
        <p:spPr bwMode="auto">
          <a:xfrm flipH="1">
            <a:off x="-460375" y="1706563"/>
            <a:ext cx="9936163" cy="1349375"/>
          </a:xfrm>
          <a:custGeom>
            <a:avLst/>
            <a:gdLst/>
            <a:ahLst/>
            <a:cxnLst>
              <a:cxn ang="0">
                <a:pos x="0" y="671"/>
              </a:cxn>
              <a:cxn ang="0">
                <a:pos x="184" y="695"/>
              </a:cxn>
              <a:cxn ang="0">
                <a:pos x="233" y="683"/>
              </a:cxn>
              <a:cxn ang="0">
                <a:pos x="307" y="659"/>
              </a:cxn>
              <a:cxn ang="0">
                <a:pos x="760" y="671"/>
              </a:cxn>
              <a:cxn ang="0">
                <a:pos x="969" y="720"/>
              </a:cxn>
              <a:cxn ang="0">
                <a:pos x="1496" y="732"/>
              </a:cxn>
              <a:cxn ang="0">
                <a:pos x="1716" y="806"/>
              </a:cxn>
              <a:cxn ang="0">
                <a:pos x="1753" y="818"/>
              </a:cxn>
              <a:cxn ang="0">
                <a:pos x="1790" y="830"/>
              </a:cxn>
              <a:cxn ang="0">
                <a:pos x="2084" y="793"/>
              </a:cxn>
              <a:cxn ang="0">
                <a:pos x="2268" y="732"/>
              </a:cxn>
              <a:cxn ang="0">
                <a:pos x="2501" y="708"/>
              </a:cxn>
              <a:cxn ang="0">
                <a:pos x="3089" y="646"/>
              </a:cxn>
              <a:cxn ang="0">
                <a:pos x="3530" y="573"/>
              </a:cxn>
              <a:cxn ang="0">
                <a:pos x="4510" y="585"/>
              </a:cxn>
              <a:cxn ang="0">
                <a:pos x="4927" y="659"/>
              </a:cxn>
              <a:cxn ang="0">
                <a:pos x="5172" y="634"/>
              </a:cxn>
              <a:cxn ang="0">
                <a:pos x="5773" y="512"/>
              </a:cxn>
              <a:cxn ang="0">
                <a:pos x="5773" y="303"/>
              </a:cxn>
              <a:cxn ang="0">
                <a:pos x="5626" y="230"/>
              </a:cxn>
              <a:cxn ang="0">
                <a:pos x="5344" y="156"/>
              </a:cxn>
              <a:cxn ang="0">
                <a:pos x="4633" y="95"/>
              </a:cxn>
              <a:cxn ang="0">
                <a:pos x="3689" y="34"/>
              </a:cxn>
              <a:cxn ang="0">
                <a:pos x="2354" y="21"/>
              </a:cxn>
              <a:cxn ang="0">
                <a:pos x="1765" y="83"/>
              </a:cxn>
              <a:cxn ang="0">
                <a:pos x="1594" y="107"/>
              </a:cxn>
              <a:cxn ang="0">
                <a:pos x="1349" y="168"/>
              </a:cxn>
              <a:cxn ang="0">
                <a:pos x="711" y="242"/>
              </a:cxn>
              <a:cxn ang="0">
                <a:pos x="160" y="267"/>
              </a:cxn>
              <a:cxn ang="0">
                <a:pos x="37" y="328"/>
              </a:cxn>
              <a:cxn ang="0">
                <a:pos x="0" y="671"/>
              </a:cxn>
            </a:cxnLst>
            <a:rect l="0" t="0" r="r" b="b"/>
            <a:pathLst>
              <a:path w="5799" h="830">
                <a:moveTo>
                  <a:pt x="0" y="671"/>
                </a:moveTo>
                <a:cubicBezTo>
                  <a:pt x="59" y="652"/>
                  <a:pt x="124" y="680"/>
                  <a:pt x="184" y="695"/>
                </a:cubicBezTo>
                <a:cubicBezTo>
                  <a:pt x="200" y="691"/>
                  <a:pt x="217" y="688"/>
                  <a:pt x="233" y="683"/>
                </a:cubicBezTo>
                <a:cubicBezTo>
                  <a:pt x="258" y="676"/>
                  <a:pt x="307" y="659"/>
                  <a:pt x="307" y="659"/>
                </a:cubicBezTo>
                <a:cubicBezTo>
                  <a:pt x="458" y="663"/>
                  <a:pt x="609" y="664"/>
                  <a:pt x="760" y="671"/>
                </a:cubicBezTo>
                <a:cubicBezTo>
                  <a:pt x="826" y="674"/>
                  <a:pt x="903" y="709"/>
                  <a:pt x="969" y="720"/>
                </a:cubicBezTo>
                <a:cubicBezTo>
                  <a:pt x="1130" y="712"/>
                  <a:pt x="1340" y="681"/>
                  <a:pt x="1496" y="732"/>
                </a:cubicBezTo>
                <a:cubicBezTo>
                  <a:pt x="1557" y="774"/>
                  <a:pt x="1645" y="782"/>
                  <a:pt x="1716" y="806"/>
                </a:cubicBezTo>
                <a:cubicBezTo>
                  <a:pt x="1728" y="810"/>
                  <a:pt x="1741" y="814"/>
                  <a:pt x="1753" y="818"/>
                </a:cubicBezTo>
                <a:cubicBezTo>
                  <a:pt x="1765" y="822"/>
                  <a:pt x="1790" y="830"/>
                  <a:pt x="1790" y="830"/>
                </a:cubicBezTo>
                <a:cubicBezTo>
                  <a:pt x="1887" y="816"/>
                  <a:pt x="1988" y="817"/>
                  <a:pt x="2084" y="793"/>
                </a:cubicBezTo>
                <a:cubicBezTo>
                  <a:pt x="2144" y="778"/>
                  <a:pt x="2207" y="741"/>
                  <a:pt x="2268" y="732"/>
                </a:cubicBezTo>
                <a:cubicBezTo>
                  <a:pt x="2403" y="713"/>
                  <a:pt x="2325" y="722"/>
                  <a:pt x="2501" y="708"/>
                </a:cubicBezTo>
                <a:cubicBezTo>
                  <a:pt x="2696" y="673"/>
                  <a:pt x="2891" y="666"/>
                  <a:pt x="3089" y="646"/>
                </a:cubicBezTo>
                <a:cubicBezTo>
                  <a:pt x="3238" y="631"/>
                  <a:pt x="3383" y="602"/>
                  <a:pt x="3530" y="573"/>
                </a:cubicBezTo>
                <a:cubicBezTo>
                  <a:pt x="3857" y="577"/>
                  <a:pt x="4183" y="578"/>
                  <a:pt x="4510" y="585"/>
                </a:cubicBezTo>
                <a:cubicBezTo>
                  <a:pt x="4645" y="588"/>
                  <a:pt x="4793" y="635"/>
                  <a:pt x="4927" y="659"/>
                </a:cubicBezTo>
                <a:cubicBezTo>
                  <a:pt x="5043" y="650"/>
                  <a:pt x="5077" y="653"/>
                  <a:pt x="5172" y="634"/>
                </a:cubicBezTo>
                <a:cubicBezTo>
                  <a:pt x="5374" y="594"/>
                  <a:pt x="5567" y="530"/>
                  <a:pt x="5773" y="512"/>
                </a:cubicBezTo>
                <a:cubicBezTo>
                  <a:pt x="5775" y="488"/>
                  <a:pt x="5799" y="337"/>
                  <a:pt x="5773" y="303"/>
                </a:cubicBezTo>
                <a:cubicBezTo>
                  <a:pt x="5727" y="244"/>
                  <a:pt x="5684" y="260"/>
                  <a:pt x="5626" y="230"/>
                </a:cubicBezTo>
                <a:cubicBezTo>
                  <a:pt x="5537" y="185"/>
                  <a:pt x="5442" y="168"/>
                  <a:pt x="5344" y="156"/>
                </a:cubicBezTo>
                <a:cubicBezTo>
                  <a:pt x="5119" y="83"/>
                  <a:pt x="4867" y="109"/>
                  <a:pt x="4633" y="95"/>
                </a:cubicBezTo>
                <a:cubicBezTo>
                  <a:pt x="4317" y="76"/>
                  <a:pt x="4006" y="45"/>
                  <a:pt x="3689" y="34"/>
                </a:cubicBezTo>
                <a:cubicBezTo>
                  <a:pt x="3244" y="0"/>
                  <a:pt x="2799" y="7"/>
                  <a:pt x="2354" y="21"/>
                </a:cubicBezTo>
                <a:cubicBezTo>
                  <a:pt x="2157" y="38"/>
                  <a:pt x="1961" y="60"/>
                  <a:pt x="1765" y="83"/>
                </a:cubicBezTo>
                <a:cubicBezTo>
                  <a:pt x="1644" y="113"/>
                  <a:pt x="1810" y="74"/>
                  <a:pt x="1594" y="107"/>
                </a:cubicBezTo>
                <a:cubicBezTo>
                  <a:pt x="1512" y="119"/>
                  <a:pt x="1430" y="150"/>
                  <a:pt x="1349" y="168"/>
                </a:cubicBezTo>
                <a:cubicBezTo>
                  <a:pt x="1143" y="215"/>
                  <a:pt x="922" y="231"/>
                  <a:pt x="711" y="242"/>
                </a:cubicBezTo>
                <a:cubicBezTo>
                  <a:pt x="527" y="251"/>
                  <a:pt x="160" y="267"/>
                  <a:pt x="160" y="267"/>
                </a:cubicBezTo>
                <a:cubicBezTo>
                  <a:pt x="91" y="281"/>
                  <a:pt x="76" y="271"/>
                  <a:pt x="37" y="328"/>
                </a:cubicBezTo>
                <a:cubicBezTo>
                  <a:pt x="0" y="440"/>
                  <a:pt x="0" y="553"/>
                  <a:pt x="0" y="671"/>
                </a:cubicBezTo>
                <a:close/>
              </a:path>
            </a:pathLst>
          </a:custGeom>
          <a:blipFill dpi="0" rotWithShape="1">
            <a:blip r:embed="rId7" cstate="print"/>
            <a:srcRect/>
            <a:stretch>
              <a:fillRect/>
            </a:stretch>
          </a:blipFill>
          <a:ln w="9525">
            <a:noFill/>
            <a:round/>
            <a:headEnd/>
            <a:tailEnd/>
          </a:ln>
          <a:effectLst/>
        </p:spPr>
        <p:txBody>
          <a:bodyPr/>
          <a:lstStyle/>
          <a:p>
            <a:endParaRPr lang="he-IL"/>
          </a:p>
        </p:txBody>
      </p:sp>
      <p:sp>
        <p:nvSpPr>
          <p:cNvPr id="16392" name="Text Box 8"/>
          <p:cNvSpPr txBox="1">
            <a:spLocks noChangeArrowheads="1"/>
          </p:cNvSpPr>
          <p:nvPr/>
        </p:nvSpPr>
        <p:spPr bwMode="auto">
          <a:xfrm>
            <a:off x="0" y="1674813"/>
            <a:ext cx="8982075" cy="381000"/>
          </a:xfrm>
          <a:prstGeom prst="rect">
            <a:avLst/>
          </a:prstGeom>
          <a:solidFill>
            <a:srgbClr val="FFFFCC"/>
          </a:solidFill>
          <a:ln w="9525">
            <a:noFill/>
            <a:miter lim="800000"/>
            <a:headEnd/>
            <a:tailEnd/>
          </a:ln>
          <a:effectLst/>
        </p:spPr>
        <p:txBody>
          <a:bodyPr lIns="91432" tIns="45717" rIns="91432" bIns="45717">
            <a:spAutoFit/>
          </a:bodyPr>
          <a:lstStyle/>
          <a:p>
            <a:pPr defTabSz="915988" rtl="0">
              <a:spcBef>
                <a:spcPct val="50000"/>
              </a:spcBef>
            </a:pPr>
            <a:endParaRPr lang="en-US"/>
          </a:p>
        </p:txBody>
      </p:sp>
      <p:sp>
        <p:nvSpPr>
          <p:cNvPr id="16393" name="Text Box 9"/>
          <p:cNvSpPr txBox="1">
            <a:spLocks noChangeArrowheads="1"/>
          </p:cNvSpPr>
          <p:nvPr/>
        </p:nvSpPr>
        <p:spPr bwMode="auto">
          <a:xfrm>
            <a:off x="6958013" y="4508500"/>
            <a:ext cx="2205037" cy="787400"/>
          </a:xfrm>
          <a:prstGeom prst="rect">
            <a:avLst/>
          </a:prstGeom>
          <a:noFill/>
          <a:ln w="9525">
            <a:noFill/>
            <a:miter lim="800000"/>
            <a:headEnd/>
            <a:tailEnd/>
          </a:ln>
          <a:effectLst/>
        </p:spPr>
        <p:txBody>
          <a:bodyPr lIns="91432" tIns="45717" rIns="91432" bIns="45717">
            <a:spAutoFit/>
          </a:bodyPr>
          <a:lstStyle/>
          <a:p>
            <a:pPr algn="ctr" defTabSz="915988" rtl="0">
              <a:spcBef>
                <a:spcPct val="50000"/>
              </a:spcBef>
            </a:pPr>
            <a:r>
              <a:rPr lang="en-US" sz="2200"/>
              <a:t>Mesic  Mediterranean</a:t>
            </a:r>
          </a:p>
        </p:txBody>
      </p:sp>
      <p:sp>
        <p:nvSpPr>
          <p:cNvPr id="16394" name="Text Box 10"/>
          <p:cNvSpPr txBox="1">
            <a:spLocks noChangeArrowheads="1"/>
          </p:cNvSpPr>
          <p:nvPr/>
        </p:nvSpPr>
        <p:spPr bwMode="auto">
          <a:xfrm>
            <a:off x="341313" y="4508500"/>
            <a:ext cx="1665287" cy="442913"/>
          </a:xfrm>
          <a:prstGeom prst="rect">
            <a:avLst/>
          </a:prstGeom>
          <a:noFill/>
          <a:ln w="9525">
            <a:noFill/>
            <a:miter lim="800000"/>
            <a:headEnd/>
            <a:tailEnd/>
          </a:ln>
          <a:effectLst/>
        </p:spPr>
        <p:txBody>
          <a:bodyPr lIns="91432" tIns="45717" rIns="91432" bIns="45717">
            <a:spAutoFit/>
          </a:bodyPr>
          <a:lstStyle/>
          <a:p>
            <a:pPr algn="ctr" defTabSz="915988" rtl="0">
              <a:spcBef>
                <a:spcPct val="50000"/>
              </a:spcBef>
            </a:pPr>
            <a:r>
              <a:rPr lang="en-US" sz="2200"/>
              <a:t>Arid</a:t>
            </a:r>
          </a:p>
        </p:txBody>
      </p:sp>
      <p:sp>
        <p:nvSpPr>
          <p:cNvPr id="16395" name="Text Box 11"/>
          <p:cNvSpPr txBox="1">
            <a:spLocks noChangeArrowheads="1"/>
          </p:cNvSpPr>
          <p:nvPr/>
        </p:nvSpPr>
        <p:spPr bwMode="auto">
          <a:xfrm>
            <a:off x="2816225" y="4508500"/>
            <a:ext cx="1665288" cy="442913"/>
          </a:xfrm>
          <a:prstGeom prst="rect">
            <a:avLst/>
          </a:prstGeom>
          <a:noFill/>
          <a:ln w="9525">
            <a:noFill/>
            <a:miter lim="800000"/>
            <a:headEnd/>
            <a:tailEnd/>
          </a:ln>
          <a:effectLst/>
        </p:spPr>
        <p:txBody>
          <a:bodyPr lIns="91432" tIns="45717" rIns="91432" bIns="45717">
            <a:spAutoFit/>
          </a:bodyPr>
          <a:lstStyle/>
          <a:p>
            <a:pPr algn="ctr" defTabSz="915988" rtl="0">
              <a:spcBef>
                <a:spcPct val="50000"/>
              </a:spcBef>
            </a:pPr>
            <a:r>
              <a:rPr lang="en-US" sz="2200"/>
              <a:t>Semiarid</a:t>
            </a:r>
          </a:p>
        </p:txBody>
      </p:sp>
      <p:sp>
        <p:nvSpPr>
          <p:cNvPr id="16396" name="Text Box 12"/>
          <p:cNvSpPr txBox="1">
            <a:spLocks noChangeArrowheads="1"/>
          </p:cNvSpPr>
          <p:nvPr/>
        </p:nvSpPr>
        <p:spPr bwMode="auto">
          <a:xfrm>
            <a:off x="4616450" y="4508500"/>
            <a:ext cx="2205038" cy="442913"/>
          </a:xfrm>
          <a:prstGeom prst="rect">
            <a:avLst/>
          </a:prstGeom>
          <a:noFill/>
          <a:ln w="9525">
            <a:noFill/>
            <a:miter lim="800000"/>
            <a:headEnd/>
            <a:tailEnd/>
          </a:ln>
          <a:effectLst/>
        </p:spPr>
        <p:txBody>
          <a:bodyPr lIns="91432" tIns="45717" rIns="91432" bIns="45717">
            <a:spAutoFit/>
          </a:bodyPr>
          <a:lstStyle/>
          <a:p>
            <a:pPr algn="ctr" defTabSz="915988" rtl="0">
              <a:spcBef>
                <a:spcPct val="50000"/>
              </a:spcBef>
            </a:pPr>
            <a:r>
              <a:rPr lang="en-US" sz="2200"/>
              <a:t>Mediterranean</a:t>
            </a:r>
          </a:p>
        </p:txBody>
      </p:sp>
      <p:sp>
        <p:nvSpPr>
          <p:cNvPr id="16397" name="Rectangle 13"/>
          <p:cNvSpPr>
            <a:spLocks noChangeArrowheads="1"/>
          </p:cNvSpPr>
          <p:nvPr/>
        </p:nvSpPr>
        <p:spPr bwMode="auto">
          <a:xfrm>
            <a:off x="0" y="-26988"/>
            <a:ext cx="9144000" cy="838201"/>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r>
              <a:rPr lang="en-US" sz="3600" b="1" dirty="0" smtClean="0">
                <a:solidFill>
                  <a:schemeClr val="bg1"/>
                </a:solidFill>
                <a:effectLst>
                  <a:outerShdw blurRad="38100" dist="38100" dir="2700000" algn="tl">
                    <a:srgbClr val="000000"/>
                  </a:outerShdw>
                </a:effectLst>
              </a:rPr>
              <a:t>Results</a:t>
            </a:r>
            <a:endParaRPr lang="en-US" sz="3600" b="1"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1835696" y="1772816"/>
            <a:ext cx="6480720" cy="43204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4"/>
          <p:cNvSpPr/>
          <p:nvPr/>
        </p:nvSpPr>
        <p:spPr bwMode="auto">
          <a:xfrm>
            <a:off x="107504" y="2348880"/>
            <a:ext cx="4464496" cy="381642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204" name="Rectangle 4"/>
          <p:cNvSpPr>
            <a:spLocks noChangeArrowheads="1"/>
          </p:cNvSpPr>
          <p:nvPr/>
        </p:nvSpPr>
        <p:spPr bwMode="auto">
          <a:xfrm>
            <a:off x="7577138" y="901700"/>
            <a:ext cx="227012" cy="569913"/>
          </a:xfrm>
          <a:prstGeom prst="rect">
            <a:avLst/>
          </a:prstGeom>
          <a:noFill/>
          <a:ln w="9525">
            <a:noFill/>
            <a:miter lim="800000"/>
            <a:headEnd/>
            <a:tailEnd/>
          </a:ln>
          <a:effectLst/>
        </p:spPr>
        <p:txBody>
          <a:bodyPr wrap="none" lIns="116376" tIns="58188" rIns="116376" bIns="58188" anchor="ctr" anchorCtr="1">
            <a:spAutoFit/>
          </a:bodyPr>
          <a:lstStyle/>
          <a:p>
            <a:pPr defTabSz="1163638" rtl="0"/>
            <a:endParaRPr lang="en-GB" sz="2800" b="1">
              <a:solidFill>
                <a:schemeClr val="bg1"/>
              </a:solidFill>
              <a:effectLst>
                <a:outerShdw blurRad="38100" dist="38100" dir="2700000" algn="tl">
                  <a:srgbClr val="000000"/>
                </a:outerShdw>
              </a:effectLst>
            </a:endParaRPr>
          </a:p>
        </p:txBody>
      </p:sp>
      <p:sp>
        <p:nvSpPr>
          <p:cNvPr id="179206" name="Text Box 6"/>
          <p:cNvSpPr txBox="1">
            <a:spLocks noChangeArrowheads="1"/>
          </p:cNvSpPr>
          <p:nvPr/>
        </p:nvSpPr>
        <p:spPr bwMode="auto">
          <a:xfrm>
            <a:off x="1" y="836712"/>
            <a:ext cx="9144000" cy="856176"/>
          </a:xfrm>
          <a:prstGeom prst="rect">
            <a:avLst/>
          </a:prstGeom>
          <a:noFill/>
          <a:ln w="9525">
            <a:noFill/>
            <a:miter lim="800000"/>
            <a:headEnd/>
            <a:tailEnd/>
          </a:ln>
          <a:effectLst/>
        </p:spPr>
        <p:txBody>
          <a:bodyPr wrap="square" lIns="116376" tIns="58188" rIns="116376" bIns="58188" anchorCtr="1">
            <a:spAutoFit/>
          </a:bodyPr>
          <a:lstStyle/>
          <a:p>
            <a:pPr algn="ctr" defTabSz="3979863" rtl="0"/>
            <a:r>
              <a:rPr lang="en-US" sz="2400" dirty="0" smtClean="0"/>
              <a:t>NO</a:t>
            </a:r>
            <a:r>
              <a:rPr lang="en-US" sz="2400" baseline="-25000" dirty="0" smtClean="0"/>
              <a:t>3</a:t>
            </a:r>
            <a:r>
              <a:rPr lang="en-US" sz="2400" baseline="30000" dirty="0" smtClean="0"/>
              <a:t>- </a:t>
            </a:r>
            <a:r>
              <a:rPr lang="en-US" sz="2400" dirty="0" smtClean="0"/>
              <a:t>increased with increasing rainfall – P decreased at the most </a:t>
            </a:r>
            <a:r>
              <a:rPr lang="en-US" sz="2400" dirty="0" err="1" smtClean="0"/>
              <a:t>mesic</a:t>
            </a:r>
            <a:r>
              <a:rPr lang="en-US" sz="2400" dirty="0" smtClean="0"/>
              <a:t> site – </a:t>
            </a:r>
            <a:r>
              <a:rPr lang="en-US" sz="2400" dirty="0" smtClean="0">
                <a:solidFill>
                  <a:srgbClr val="FF0000"/>
                </a:solidFill>
              </a:rPr>
              <a:t>seasonal changes</a:t>
            </a:r>
            <a:endParaRPr lang="en-US" sz="2400" dirty="0">
              <a:solidFill>
                <a:srgbClr val="FF0000"/>
              </a:solidFill>
            </a:endParaRPr>
          </a:p>
        </p:txBody>
      </p:sp>
      <p:sp>
        <p:nvSpPr>
          <p:cNvPr id="179209" name="Rectangle 9"/>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dirty="0" smtClean="0">
                <a:solidFill>
                  <a:schemeClr val="bg1"/>
                </a:solidFill>
                <a:effectLst>
                  <a:outerShdw blurRad="38100" dist="38100" dir="2700000" algn="tl">
                    <a:srgbClr val="000000"/>
                  </a:outerShdw>
                </a:effectLst>
              </a:rPr>
              <a:t>Soil nutrients along the gradient</a:t>
            </a:r>
            <a:endParaRPr lang="en-US" sz="2800" b="1" dirty="0">
              <a:solidFill>
                <a:schemeClr val="bg1"/>
              </a:solidFill>
              <a:effectLst>
                <a:outerShdw blurRad="38100" dist="38100" dir="2700000" algn="tl">
                  <a:srgbClr val="000000"/>
                </a:outerShdw>
              </a:effectLst>
            </a:endParaRPr>
          </a:p>
        </p:txBody>
      </p:sp>
      <p:grpSp>
        <p:nvGrpSpPr>
          <p:cNvPr id="2" name="Group 29"/>
          <p:cNvGrpSpPr/>
          <p:nvPr/>
        </p:nvGrpSpPr>
        <p:grpSpPr>
          <a:xfrm>
            <a:off x="2123728" y="1763524"/>
            <a:ext cx="6192688" cy="369332"/>
            <a:chOff x="2123728" y="1988840"/>
            <a:chExt cx="6192688" cy="369332"/>
          </a:xfrm>
        </p:grpSpPr>
        <p:sp>
          <p:nvSpPr>
            <p:cNvPr id="13" name="Oval 12"/>
            <p:cNvSpPr/>
            <p:nvPr/>
          </p:nvSpPr>
          <p:spPr bwMode="auto">
            <a:xfrm>
              <a:off x="2123728" y="1988840"/>
              <a:ext cx="288032" cy="216024"/>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13"/>
            <p:cNvSpPr/>
            <p:nvPr/>
          </p:nvSpPr>
          <p:spPr bwMode="auto">
            <a:xfrm>
              <a:off x="4644008" y="2132856"/>
              <a:ext cx="144016" cy="144016"/>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4860032" y="1988840"/>
              <a:ext cx="1728192" cy="369332"/>
            </a:xfrm>
            <a:prstGeom prst="rect">
              <a:avLst/>
            </a:prstGeom>
            <a:noFill/>
          </p:spPr>
          <p:txBody>
            <a:bodyPr wrap="square" rtlCol="0">
              <a:spAutoFit/>
            </a:bodyPr>
            <a:lstStyle/>
            <a:p>
              <a:r>
                <a:rPr lang="en-US" dirty="0" smtClean="0"/>
                <a:t>Mediterranean</a:t>
              </a:r>
              <a:endParaRPr lang="en-US" dirty="0"/>
            </a:p>
          </p:txBody>
        </p:sp>
        <p:sp>
          <p:nvSpPr>
            <p:cNvPr id="19" name="Oval 18"/>
            <p:cNvSpPr/>
            <p:nvPr/>
          </p:nvSpPr>
          <p:spPr bwMode="auto">
            <a:xfrm>
              <a:off x="2123728" y="2132856"/>
              <a:ext cx="144016" cy="144016"/>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2339752" y="1988840"/>
              <a:ext cx="648072" cy="369332"/>
            </a:xfrm>
            <a:prstGeom prst="rect">
              <a:avLst/>
            </a:prstGeom>
            <a:noFill/>
          </p:spPr>
          <p:txBody>
            <a:bodyPr wrap="square" rtlCol="0">
              <a:spAutoFit/>
            </a:bodyPr>
            <a:lstStyle/>
            <a:p>
              <a:r>
                <a:rPr lang="en-US" dirty="0" smtClean="0"/>
                <a:t>Arid</a:t>
              </a:r>
              <a:endParaRPr lang="en-US" dirty="0"/>
            </a:p>
          </p:txBody>
        </p:sp>
        <p:sp>
          <p:nvSpPr>
            <p:cNvPr id="21" name="Oval 20"/>
            <p:cNvSpPr/>
            <p:nvPr/>
          </p:nvSpPr>
          <p:spPr bwMode="auto">
            <a:xfrm>
              <a:off x="6660232" y="2132856"/>
              <a:ext cx="144016" cy="1440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Box 21"/>
            <p:cNvSpPr txBox="1"/>
            <p:nvPr/>
          </p:nvSpPr>
          <p:spPr>
            <a:xfrm>
              <a:off x="6876256" y="1988840"/>
              <a:ext cx="1440160" cy="369332"/>
            </a:xfrm>
            <a:prstGeom prst="rect">
              <a:avLst/>
            </a:prstGeom>
            <a:noFill/>
          </p:spPr>
          <p:txBody>
            <a:bodyPr wrap="square" rtlCol="0">
              <a:spAutoFit/>
            </a:bodyPr>
            <a:lstStyle/>
            <a:p>
              <a:pPr rtl="0"/>
              <a:r>
                <a:rPr lang="en-US" dirty="0" err="1" smtClean="0"/>
                <a:t>Mesic</a:t>
              </a:r>
              <a:r>
                <a:rPr lang="en-US" dirty="0" smtClean="0"/>
                <a:t> Med.</a:t>
              </a:r>
              <a:endParaRPr lang="en-US" dirty="0"/>
            </a:p>
          </p:txBody>
        </p:sp>
        <p:sp>
          <p:nvSpPr>
            <p:cNvPr id="23" name="Oval 22"/>
            <p:cNvSpPr/>
            <p:nvPr/>
          </p:nvSpPr>
          <p:spPr bwMode="auto">
            <a:xfrm>
              <a:off x="3131840" y="2132856"/>
              <a:ext cx="144016" cy="144016"/>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3347864" y="1988840"/>
              <a:ext cx="1440160" cy="369332"/>
            </a:xfrm>
            <a:prstGeom prst="rect">
              <a:avLst/>
            </a:prstGeom>
            <a:noFill/>
          </p:spPr>
          <p:txBody>
            <a:bodyPr wrap="square" rtlCol="0">
              <a:spAutoFit/>
            </a:bodyPr>
            <a:lstStyle/>
            <a:p>
              <a:r>
                <a:rPr lang="en-US" dirty="0" smtClean="0"/>
                <a:t>Semiarid</a:t>
              </a:r>
              <a:endParaRPr lang="en-US" dirty="0"/>
            </a:p>
          </p:txBody>
        </p:sp>
      </p:grpSp>
      <p:graphicFrame>
        <p:nvGraphicFramePr>
          <p:cNvPr id="26" name="Chart 25"/>
          <p:cNvGraphicFramePr>
            <a:graphicFrameLocks/>
          </p:cNvGraphicFramePr>
          <p:nvPr/>
        </p:nvGraphicFramePr>
        <p:xfrm>
          <a:off x="4644008" y="2348880"/>
          <a:ext cx="4320479" cy="3816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nvGraphicFramePr>
        <p:xfrm>
          <a:off x="107504" y="2348880"/>
          <a:ext cx="4464496"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3851920" y="6237312"/>
            <a:ext cx="1368152" cy="369332"/>
          </a:xfrm>
          <a:prstGeom prst="rect">
            <a:avLst/>
          </a:prstGeom>
          <a:noFill/>
        </p:spPr>
        <p:txBody>
          <a:bodyPr wrap="square" rtlCol="0">
            <a:spAutoFit/>
          </a:bodyPr>
          <a:lstStyle/>
          <a:p>
            <a:pPr algn="ctr"/>
            <a:r>
              <a:rPr lang="en-US" dirty="0" smtClean="0"/>
              <a:t>Time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4788024" y="2348880"/>
            <a:ext cx="4176464" cy="388843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6"/>
          <p:cNvSpPr/>
          <p:nvPr/>
        </p:nvSpPr>
        <p:spPr bwMode="auto">
          <a:xfrm>
            <a:off x="1835696" y="1772816"/>
            <a:ext cx="6480720" cy="43204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4"/>
          <p:cNvSpPr/>
          <p:nvPr/>
        </p:nvSpPr>
        <p:spPr bwMode="auto">
          <a:xfrm>
            <a:off x="107504" y="2348880"/>
            <a:ext cx="4464496" cy="381642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204" name="Rectangle 4"/>
          <p:cNvSpPr>
            <a:spLocks noChangeArrowheads="1"/>
          </p:cNvSpPr>
          <p:nvPr/>
        </p:nvSpPr>
        <p:spPr bwMode="auto">
          <a:xfrm>
            <a:off x="7577138" y="901700"/>
            <a:ext cx="227012" cy="569913"/>
          </a:xfrm>
          <a:prstGeom prst="rect">
            <a:avLst/>
          </a:prstGeom>
          <a:noFill/>
          <a:ln w="9525">
            <a:noFill/>
            <a:miter lim="800000"/>
            <a:headEnd/>
            <a:tailEnd/>
          </a:ln>
          <a:effectLst/>
        </p:spPr>
        <p:txBody>
          <a:bodyPr wrap="none" lIns="116376" tIns="58188" rIns="116376" bIns="58188" anchor="ctr" anchorCtr="1">
            <a:spAutoFit/>
          </a:bodyPr>
          <a:lstStyle/>
          <a:p>
            <a:pPr defTabSz="1163638" rtl="0"/>
            <a:endParaRPr lang="en-GB" sz="2800" b="1">
              <a:solidFill>
                <a:schemeClr val="bg1"/>
              </a:solidFill>
              <a:effectLst>
                <a:outerShdw blurRad="38100" dist="38100" dir="2700000" algn="tl">
                  <a:srgbClr val="000000"/>
                </a:outerShdw>
              </a:effectLst>
            </a:endParaRPr>
          </a:p>
        </p:txBody>
      </p:sp>
      <p:sp>
        <p:nvSpPr>
          <p:cNvPr id="179206" name="Text Box 6"/>
          <p:cNvSpPr txBox="1">
            <a:spLocks noChangeArrowheads="1"/>
          </p:cNvSpPr>
          <p:nvPr/>
        </p:nvSpPr>
        <p:spPr bwMode="auto">
          <a:xfrm>
            <a:off x="1" y="836712"/>
            <a:ext cx="9144000" cy="486844"/>
          </a:xfrm>
          <a:prstGeom prst="rect">
            <a:avLst/>
          </a:prstGeom>
          <a:noFill/>
          <a:ln w="9525">
            <a:noFill/>
            <a:miter lim="800000"/>
            <a:headEnd/>
            <a:tailEnd/>
          </a:ln>
          <a:effectLst/>
        </p:spPr>
        <p:txBody>
          <a:bodyPr wrap="square" lIns="116376" tIns="58188" rIns="116376" bIns="58188" anchorCtr="1">
            <a:spAutoFit/>
          </a:bodyPr>
          <a:lstStyle/>
          <a:p>
            <a:pPr algn="ctr" defTabSz="3979863" rtl="0"/>
            <a:r>
              <a:rPr lang="en-US" sz="2400" dirty="0" smtClean="0"/>
              <a:t>N and OC</a:t>
            </a:r>
            <a:r>
              <a:rPr lang="en-US" sz="2400" baseline="30000" dirty="0" smtClean="0"/>
              <a:t> </a:t>
            </a:r>
            <a:r>
              <a:rPr lang="en-US" sz="2400" dirty="0" smtClean="0"/>
              <a:t>increases with increasing rainfall – </a:t>
            </a:r>
            <a:r>
              <a:rPr lang="en-US" sz="2400" dirty="0" smtClean="0">
                <a:solidFill>
                  <a:srgbClr val="FF0000"/>
                </a:solidFill>
              </a:rPr>
              <a:t>seasonal changes</a:t>
            </a:r>
            <a:endParaRPr lang="en-US" sz="2400" dirty="0">
              <a:solidFill>
                <a:srgbClr val="FF0000"/>
              </a:solidFill>
            </a:endParaRPr>
          </a:p>
        </p:txBody>
      </p:sp>
      <p:sp>
        <p:nvSpPr>
          <p:cNvPr id="179209" name="Rectangle 9"/>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dirty="0" smtClean="0">
                <a:solidFill>
                  <a:schemeClr val="bg1"/>
                </a:solidFill>
                <a:effectLst>
                  <a:outerShdw blurRad="38100" dist="38100" dir="2700000" algn="tl">
                    <a:srgbClr val="000000"/>
                  </a:outerShdw>
                </a:effectLst>
              </a:rPr>
              <a:t>Soil nutrients along the gradient</a:t>
            </a:r>
            <a:endParaRPr lang="en-US" sz="2800" b="1" dirty="0">
              <a:solidFill>
                <a:schemeClr val="bg1"/>
              </a:solidFill>
              <a:effectLst>
                <a:outerShdw blurRad="38100" dist="38100" dir="2700000" algn="tl">
                  <a:srgbClr val="000000"/>
                </a:outerShdw>
              </a:effectLst>
            </a:endParaRPr>
          </a:p>
        </p:txBody>
      </p:sp>
      <p:grpSp>
        <p:nvGrpSpPr>
          <p:cNvPr id="2" name="Group 29"/>
          <p:cNvGrpSpPr/>
          <p:nvPr/>
        </p:nvGrpSpPr>
        <p:grpSpPr>
          <a:xfrm>
            <a:off x="2123728" y="1763524"/>
            <a:ext cx="6192688" cy="369332"/>
            <a:chOff x="2123728" y="1988840"/>
            <a:chExt cx="6192688" cy="369332"/>
          </a:xfrm>
        </p:grpSpPr>
        <p:sp>
          <p:nvSpPr>
            <p:cNvPr id="13" name="Oval 12"/>
            <p:cNvSpPr/>
            <p:nvPr/>
          </p:nvSpPr>
          <p:spPr bwMode="auto">
            <a:xfrm>
              <a:off x="2123728" y="1988840"/>
              <a:ext cx="288032" cy="216024"/>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13"/>
            <p:cNvSpPr/>
            <p:nvPr/>
          </p:nvSpPr>
          <p:spPr bwMode="auto">
            <a:xfrm>
              <a:off x="4644008" y="2132856"/>
              <a:ext cx="144016" cy="144016"/>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4860032" y="1988840"/>
              <a:ext cx="1728192" cy="369332"/>
            </a:xfrm>
            <a:prstGeom prst="rect">
              <a:avLst/>
            </a:prstGeom>
            <a:noFill/>
          </p:spPr>
          <p:txBody>
            <a:bodyPr wrap="square" rtlCol="0">
              <a:spAutoFit/>
            </a:bodyPr>
            <a:lstStyle/>
            <a:p>
              <a:r>
                <a:rPr lang="en-US" dirty="0" smtClean="0"/>
                <a:t>Mediterranean</a:t>
              </a:r>
              <a:endParaRPr lang="en-US" dirty="0"/>
            </a:p>
          </p:txBody>
        </p:sp>
        <p:sp>
          <p:nvSpPr>
            <p:cNvPr id="19" name="Oval 18"/>
            <p:cNvSpPr/>
            <p:nvPr/>
          </p:nvSpPr>
          <p:spPr bwMode="auto">
            <a:xfrm>
              <a:off x="2123728" y="2132856"/>
              <a:ext cx="144016" cy="144016"/>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2339752" y="1988840"/>
              <a:ext cx="648072" cy="369332"/>
            </a:xfrm>
            <a:prstGeom prst="rect">
              <a:avLst/>
            </a:prstGeom>
            <a:noFill/>
          </p:spPr>
          <p:txBody>
            <a:bodyPr wrap="square" rtlCol="0">
              <a:spAutoFit/>
            </a:bodyPr>
            <a:lstStyle/>
            <a:p>
              <a:r>
                <a:rPr lang="en-US" dirty="0" smtClean="0"/>
                <a:t>Arid</a:t>
              </a:r>
              <a:endParaRPr lang="en-US" dirty="0"/>
            </a:p>
          </p:txBody>
        </p:sp>
        <p:sp>
          <p:nvSpPr>
            <p:cNvPr id="21" name="Oval 20"/>
            <p:cNvSpPr/>
            <p:nvPr/>
          </p:nvSpPr>
          <p:spPr bwMode="auto">
            <a:xfrm>
              <a:off x="6660232" y="2132856"/>
              <a:ext cx="144016" cy="1440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Box 21"/>
            <p:cNvSpPr txBox="1"/>
            <p:nvPr/>
          </p:nvSpPr>
          <p:spPr>
            <a:xfrm>
              <a:off x="6876256" y="1988840"/>
              <a:ext cx="1440160" cy="369332"/>
            </a:xfrm>
            <a:prstGeom prst="rect">
              <a:avLst/>
            </a:prstGeom>
            <a:noFill/>
          </p:spPr>
          <p:txBody>
            <a:bodyPr wrap="square" rtlCol="0">
              <a:spAutoFit/>
            </a:bodyPr>
            <a:lstStyle/>
            <a:p>
              <a:pPr rtl="0"/>
              <a:r>
                <a:rPr lang="en-US" dirty="0" err="1" smtClean="0"/>
                <a:t>Mesic</a:t>
              </a:r>
              <a:r>
                <a:rPr lang="en-US" dirty="0" smtClean="0"/>
                <a:t> Med.</a:t>
              </a:r>
              <a:endParaRPr lang="en-US" dirty="0"/>
            </a:p>
          </p:txBody>
        </p:sp>
        <p:sp>
          <p:nvSpPr>
            <p:cNvPr id="23" name="Oval 22"/>
            <p:cNvSpPr/>
            <p:nvPr/>
          </p:nvSpPr>
          <p:spPr bwMode="auto">
            <a:xfrm>
              <a:off x="3131840" y="2132856"/>
              <a:ext cx="144016" cy="144016"/>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3347864" y="1988840"/>
              <a:ext cx="1440160" cy="369332"/>
            </a:xfrm>
            <a:prstGeom prst="rect">
              <a:avLst/>
            </a:prstGeom>
            <a:noFill/>
          </p:spPr>
          <p:txBody>
            <a:bodyPr wrap="square" rtlCol="0">
              <a:spAutoFit/>
            </a:bodyPr>
            <a:lstStyle/>
            <a:p>
              <a:r>
                <a:rPr lang="en-US" dirty="0" smtClean="0"/>
                <a:t>Semiarid</a:t>
              </a:r>
              <a:endParaRPr lang="en-US" dirty="0"/>
            </a:p>
          </p:txBody>
        </p:sp>
      </p:grpSp>
      <p:sp>
        <p:nvSpPr>
          <p:cNvPr id="28" name="TextBox 27"/>
          <p:cNvSpPr txBox="1"/>
          <p:nvPr/>
        </p:nvSpPr>
        <p:spPr>
          <a:xfrm>
            <a:off x="3851920" y="6237312"/>
            <a:ext cx="1368152" cy="369332"/>
          </a:xfrm>
          <a:prstGeom prst="rect">
            <a:avLst/>
          </a:prstGeom>
          <a:noFill/>
        </p:spPr>
        <p:txBody>
          <a:bodyPr wrap="square" rtlCol="0">
            <a:spAutoFit/>
          </a:bodyPr>
          <a:lstStyle/>
          <a:p>
            <a:pPr algn="ctr"/>
            <a:r>
              <a:rPr lang="en-US" dirty="0" smtClean="0"/>
              <a:t>Time</a:t>
            </a:r>
            <a:endParaRPr lang="en-US" dirty="0"/>
          </a:p>
        </p:txBody>
      </p:sp>
      <p:graphicFrame>
        <p:nvGraphicFramePr>
          <p:cNvPr id="30" name="Chart 29"/>
          <p:cNvGraphicFramePr>
            <a:graphicFrameLocks/>
          </p:cNvGraphicFramePr>
          <p:nvPr/>
        </p:nvGraphicFramePr>
        <p:xfrm>
          <a:off x="107504" y="2420888"/>
          <a:ext cx="446449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30"/>
          <p:cNvSpPr txBox="1"/>
          <p:nvPr/>
        </p:nvSpPr>
        <p:spPr>
          <a:xfrm rot="16200000">
            <a:off x="-277798" y="4051811"/>
            <a:ext cx="864096" cy="338554"/>
          </a:xfrm>
          <a:prstGeom prst="rect">
            <a:avLst/>
          </a:prstGeom>
          <a:noFill/>
        </p:spPr>
        <p:txBody>
          <a:bodyPr wrap="square" rtlCol="0">
            <a:spAutoFit/>
          </a:bodyPr>
          <a:lstStyle/>
          <a:p>
            <a:r>
              <a:rPr lang="en-US" sz="1600" dirty="0" smtClean="0"/>
              <a:t>% N</a:t>
            </a:r>
            <a:endParaRPr lang="en-US" sz="1600" dirty="0"/>
          </a:p>
        </p:txBody>
      </p:sp>
      <p:graphicFrame>
        <p:nvGraphicFramePr>
          <p:cNvPr id="32" name="Chart 31"/>
          <p:cNvGraphicFramePr>
            <a:graphicFrameLocks/>
          </p:cNvGraphicFramePr>
          <p:nvPr/>
        </p:nvGraphicFramePr>
        <p:xfrm>
          <a:off x="4716016" y="2348880"/>
          <a:ext cx="4248472" cy="38164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1115616" y="1844824"/>
            <a:ext cx="7344816" cy="460851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204" name="Rectangle 4"/>
          <p:cNvSpPr>
            <a:spLocks noChangeArrowheads="1"/>
          </p:cNvSpPr>
          <p:nvPr/>
        </p:nvSpPr>
        <p:spPr bwMode="auto">
          <a:xfrm>
            <a:off x="7577138" y="901700"/>
            <a:ext cx="227012" cy="569913"/>
          </a:xfrm>
          <a:prstGeom prst="rect">
            <a:avLst/>
          </a:prstGeom>
          <a:noFill/>
          <a:ln w="9525">
            <a:noFill/>
            <a:miter lim="800000"/>
            <a:headEnd/>
            <a:tailEnd/>
          </a:ln>
          <a:effectLst/>
        </p:spPr>
        <p:txBody>
          <a:bodyPr wrap="none" lIns="116376" tIns="58188" rIns="116376" bIns="58188" anchor="ctr" anchorCtr="1">
            <a:spAutoFit/>
          </a:bodyPr>
          <a:lstStyle/>
          <a:p>
            <a:pPr defTabSz="1163638" rtl="0"/>
            <a:endParaRPr lang="en-GB" sz="2800" b="1">
              <a:solidFill>
                <a:schemeClr val="bg1"/>
              </a:solidFill>
              <a:effectLst>
                <a:outerShdw blurRad="38100" dist="38100" dir="2700000" algn="tl">
                  <a:srgbClr val="000000"/>
                </a:outerShdw>
              </a:effectLst>
            </a:endParaRPr>
          </a:p>
        </p:txBody>
      </p:sp>
      <p:sp>
        <p:nvSpPr>
          <p:cNvPr id="179206" name="Text Box 6"/>
          <p:cNvSpPr txBox="1">
            <a:spLocks noChangeArrowheads="1"/>
          </p:cNvSpPr>
          <p:nvPr/>
        </p:nvSpPr>
        <p:spPr bwMode="auto">
          <a:xfrm>
            <a:off x="149225" y="836712"/>
            <a:ext cx="8815263" cy="856176"/>
          </a:xfrm>
          <a:prstGeom prst="rect">
            <a:avLst/>
          </a:prstGeom>
          <a:noFill/>
          <a:ln w="9525">
            <a:noFill/>
            <a:miter lim="800000"/>
            <a:headEnd/>
            <a:tailEnd/>
          </a:ln>
          <a:effectLst/>
        </p:spPr>
        <p:txBody>
          <a:bodyPr wrap="square" lIns="116376" tIns="58188" rIns="116376" bIns="58188" anchorCtr="1">
            <a:spAutoFit/>
          </a:bodyPr>
          <a:lstStyle/>
          <a:p>
            <a:pPr algn="ctr" defTabSz="3979863" rtl="0"/>
            <a:r>
              <a:rPr lang="en-US" sz="2400" dirty="0" smtClean="0"/>
              <a:t>Linear relationship </a:t>
            </a:r>
            <a:r>
              <a:rPr lang="en-US" sz="2400" dirty="0"/>
              <a:t>between annual </a:t>
            </a:r>
            <a:r>
              <a:rPr lang="en-US" sz="2400" dirty="0" smtClean="0"/>
              <a:t>rainfall and herbaceous biomass production until 450 mm </a:t>
            </a:r>
            <a:endParaRPr lang="en-US" sz="2400" dirty="0"/>
          </a:p>
        </p:txBody>
      </p:sp>
      <p:sp>
        <p:nvSpPr>
          <p:cNvPr id="179209" name="Rectangle 9"/>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dirty="0" smtClean="0">
                <a:solidFill>
                  <a:schemeClr val="bg1"/>
                </a:solidFill>
                <a:effectLst>
                  <a:outerShdw blurRad="38100" dist="38100" dir="2700000" algn="tl">
                    <a:srgbClr val="000000"/>
                  </a:outerShdw>
                </a:effectLst>
              </a:rPr>
              <a:t>Primary productivity along the gradient</a:t>
            </a:r>
            <a:endParaRPr lang="en-US" sz="2800" b="1" dirty="0">
              <a:solidFill>
                <a:schemeClr val="bg1"/>
              </a:solidFill>
              <a:effectLst>
                <a:outerShdw blurRad="38100" dist="38100" dir="2700000" algn="tl">
                  <a:srgbClr val="000000"/>
                </a:outerShdw>
              </a:effectLst>
            </a:endParaRPr>
          </a:p>
        </p:txBody>
      </p:sp>
      <p:sp>
        <p:nvSpPr>
          <p:cNvPr id="179212" name="Text Box 12"/>
          <p:cNvSpPr txBox="1">
            <a:spLocks noChangeArrowheads="1"/>
          </p:cNvSpPr>
          <p:nvPr/>
        </p:nvSpPr>
        <p:spPr bwMode="auto">
          <a:xfrm>
            <a:off x="6805613" y="6524625"/>
            <a:ext cx="3167062" cy="274638"/>
          </a:xfrm>
          <a:prstGeom prst="rect">
            <a:avLst/>
          </a:prstGeom>
          <a:noFill/>
          <a:ln w="9525" algn="ctr">
            <a:noFill/>
            <a:miter lim="800000"/>
            <a:headEnd/>
            <a:tailEnd/>
          </a:ln>
          <a:effectLst/>
        </p:spPr>
        <p:txBody>
          <a:bodyPr>
            <a:spAutoFit/>
          </a:bodyPr>
          <a:lstStyle/>
          <a:p>
            <a:pPr>
              <a:spcBef>
                <a:spcPct val="50000"/>
              </a:spcBef>
            </a:pPr>
            <a:r>
              <a:rPr lang="en-US" sz="1200" i="1"/>
              <a:t>Kigel et al., unpublished</a:t>
            </a:r>
          </a:p>
        </p:txBody>
      </p:sp>
      <p:graphicFrame>
        <p:nvGraphicFramePr>
          <p:cNvPr id="11" name="Chart 10"/>
          <p:cNvGraphicFramePr/>
          <p:nvPr/>
        </p:nvGraphicFramePr>
        <p:xfrm>
          <a:off x="1043608" y="2492896"/>
          <a:ext cx="7416824" cy="3960440"/>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Group 29"/>
          <p:cNvGrpSpPr/>
          <p:nvPr/>
        </p:nvGrpSpPr>
        <p:grpSpPr>
          <a:xfrm>
            <a:off x="2123728" y="1988840"/>
            <a:ext cx="6192688" cy="369332"/>
            <a:chOff x="2123728" y="1988840"/>
            <a:chExt cx="6192688" cy="369332"/>
          </a:xfrm>
        </p:grpSpPr>
        <p:sp>
          <p:nvSpPr>
            <p:cNvPr id="13" name="Oval 12"/>
            <p:cNvSpPr/>
            <p:nvPr/>
          </p:nvSpPr>
          <p:spPr bwMode="auto">
            <a:xfrm>
              <a:off x="2123728" y="1988840"/>
              <a:ext cx="288032" cy="216024"/>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13"/>
            <p:cNvSpPr/>
            <p:nvPr/>
          </p:nvSpPr>
          <p:spPr bwMode="auto">
            <a:xfrm>
              <a:off x="4644008" y="2132856"/>
              <a:ext cx="144016" cy="144016"/>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4860032" y="1988840"/>
              <a:ext cx="1728192" cy="369332"/>
            </a:xfrm>
            <a:prstGeom prst="rect">
              <a:avLst/>
            </a:prstGeom>
            <a:noFill/>
          </p:spPr>
          <p:txBody>
            <a:bodyPr wrap="square" rtlCol="0">
              <a:spAutoFit/>
            </a:bodyPr>
            <a:lstStyle/>
            <a:p>
              <a:r>
                <a:rPr lang="en-US" dirty="0" smtClean="0"/>
                <a:t>Mediterranean</a:t>
              </a:r>
              <a:endParaRPr lang="en-US" dirty="0"/>
            </a:p>
          </p:txBody>
        </p:sp>
        <p:sp>
          <p:nvSpPr>
            <p:cNvPr id="19" name="Oval 18"/>
            <p:cNvSpPr/>
            <p:nvPr/>
          </p:nvSpPr>
          <p:spPr bwMode="auto">
            <a:xfrm>
              <a:off x="2123728" y="2132856"/>
              <a:ext cx="144016" cy="144016"/>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2339752" y="1988840"/>
              <a:ext cx="648072" cy="369332"/>
            </a:xfrm>
            <a:prstGeom prst="rect">
              <a:avLst/>
            </a:prstGeom>
            <a:noFill/>
          </p:spPr>
          <p:txBody>
            <a:bodyPr wrap="square" rtlCol="0">
              <a:spAutoFit/>
            </a:bodyPr>
            <a:lstStyle/>
            <a:p>
              <a:r>
                <a:rPr lang="en-US" dirty="0" smtClean="0"/>
                <a:t>Arid</a:t>
              </a:r>
              <a:endParaRPr lang="en-US" dirty="0"/>
            </a:p>
          </p:txBody>
        </p:sp>
        <p:sp>
          <p:nvSpPr>
            <p:cNvPr id="21" name="Oval 20"/>
            <p:cNvSpPr/>
            <p:nvPr/>
          </p:nvSpPr>
          <p:spPr bwMode="auto">
            <a:xfrm>
              <a:off x="6660232" y="2132856"/>
              <a:ext cx="144016" cy="1440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Box 21"/>
            <p:cNvSpPr txBox="1"/>
            <p:nvPr/>
          </p:nvSpPr>
          <p:spPr>
            <a:xfrm>
              <a:off x="6876256" y="1988840"/>
              <a:ext cx="1440160" cy="369332"/>
            </a:xfrm>
            <a:prstGeom prst="rect">
              <a:avLst/>
            </a:prstGeom>
            <a:noFill/>
          </p:spPr>
          <p:txBody>
            <a:bodyPr wrap="square" rtlCol="0">
              <a:spAutoFit/>
            </a:bodyPr>
            <a:lstStyle/>
            <a:p>
              <a:pPr rtl="0"/>
              <a:r>
                <a:rPr lang="en-US" dirty="0" err="1" smtClean="0"/>
                <a:t>Mesic</a:t>
              </a:r>
              <a:r>
                <a:rPr lang="en-US" dirty="0" smtClean="0"/>
                <a:t> Med.</a:t>
              </a:r>
              <a:endParaRPr lang="en-US" dirty="0"/>
            </a:p>
          </p:txBody>
        </p:sp>
        <p:sp>
          <p:nvSpPr>
            <p:cNvPr id="23" name="Oval 22"/>
            <p:cNvSpPr/>
            <p:nvPr/>
          </p:nvSpPr>
          <p:spPr bwMode="auto">
            <a:xfrm>
              <a:off x="3131840" y="2132856"/>
              <a:ext cx="144016" cy="144016"/>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3347864" y="1988840"/>
              <a:ext cx="1440160" cy="369332"/>
            </a:xfrm>
            <a:prstGeom prst="rect">
              <a:avLst/>
            </a:prstGeom>
            <a:noFill/>
          </p:spPr>
          <p:txBody>
            <a:bodyPr wrap="square" rtlCol="0">
              <a:spAutoFit/>
            </a:bodyPr>
            <a:lstStyle/>
            <a:p>
              <a:r>
                <a:rPr lang="en-US" dirty="0" smtClean="0"/>
                <a:t>Semiarid</a:t>
              </a:r>
              <a:endParaRPr lang="en-US" dirty="0"/>
            </a:p>
          </p:txBody>
        </p:sp>
      </p:grpSp>
      <p:grpSp>
        <p:nvGrpSpPr>
          <p:cNvPr id="29" name="Group 28"/>
          <p:cNvGrpSpPr/>
          <p:nvPr/>
        </p:nvGrpSpPr>
        <p:grpSpPr>
          <a:xfrm>
            <a:off x="2267744" y="3573016"/>
            <a:ext cx="4896544" cy="2016224"/>
            <a:chOff x="2267744" y="3573016"/>
            <a:chExt cx="4896544" cy="2016224"/>
          </a:xfrm>
        </p:grpSpPr>
        <p:cxnSp>
          <p:nvCxnSpPr>
            <p:cNvPr id="26" name="Straight Connector 25"/>
            <p:cNvCxnSpPr/>
            <p:nvPr/>
          </p:nvCxnSpPr>
          <p:spPr bwMode="auto">
            <a:xfrm flipV="1">
              <a:off x="2267744" y="3645024"/>
              <a:ext cx="2016224" cy="1944216"/>
            </a:xfrm>
            <a:prstGeom prst="line">
              <a:avLst/>
            </a:prstGeom>
            <a:solidFill>
              <a:srgbClr val="FFFFFF"/>
            </a:solidFill>
            <a:ln w="15875" cap="flat" cmpd="sng" algn="ctr">
              <a:solidFill>
                <a:schemeClr val="tx1"/>
              </a:solidFill>
              <a:prstDash val="dash"/>
              <a:round/>
              <a:headEnd type="none" w="med" len="med"/>
              <a:tailEnd type="none" w="med" len="med"/>
            </a:ln>
            <a:effectLst/>
          </p:spPr>
        </p:cxnSp>
        <p:cxnSp>
          <p:nvCxnSpPr>
            <p:cNvPr id="28" name="Straight Connector 27"/>
            <p:cNvCxnSpPr/>
            <p:nvPr/>
          </p:nvCxnSpPr>
          <p:spPr bwMode="auto">
            <a:xfrm flipV="1">
              <a:off x="4427984" y="3573016"/>
              <a:ext cx="2736304" cy="72008"/>
            </a:xfrm>
            <a:prstGeom prst="line">
              <a:avLst/>
            </a:prstGeom>
            <a:solidFill>
              <a:srgbClr val="FFFFFF"/>
            </a:solidFill>
            <a:ln w="15875" cap="flat" cmpd="sng" algn="ctr">
              <a:solidFill>
                <a:schemeClr val="tx1"/>
              </a:solidFill>
              <a:prstDash val="dash"/>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body" idx="4294967295"/>
          </p:nvPr>
        </p:nvSpPr>
        <p:spPr>
          <a:xfrm>
            <a:off x="76200" y="1016000"/>
            <a:ext cx="8991600" cy="5842000"/>
          </a:xfrm>
          <a:solidFill>
            <a:srgbClr val="FFFFCC"/>
          </a:solidFill>
          <a:ln/>
        </p:spPr>
        <p:txBody>
          <a:bodyPr lIns="91436" tIns="0" rIns="91436" bIns="45718"/>
          <a:lstStyle/>
          <a:p>
            <a:pPr marL="223838" indent="0" algn="ctr" defTabSz="719138">
              <a:lnSpc>
                <a:spcPct val="50000"/>
              </a:lnSpc>
              <a:spcBef>
                <a:spcPct val="0"/>
              </a:spcBef>
              <a:buFontTx/>
              <a:buNone/>
            </a:pPr>
            <a:endParaRPr lang="en-US" sz="1200" b="1" dirty="0"/>
          </a:p>
        </p:txBody>
      </p:sp>
      <p:pic>
        <p:nvPicPr>
          <p:cNvPr id="224259" name="Picture 3"/>
          <p:cNvPicPr>
            <a:picLocks noChangeArrowheads="1"/>
          </p:cNvPicPr>
          <p:nvPr/>
        </p:nvPicPr>
        <p:blipFill>
          <a:blip r:embed="rId2" cstate="print"/>
          <a:srcRect/>
          <a:stretch>
            <a:fillRect/>
          </a:stretch>
        </p:blipFill>
        <p:spPr bwMode="auto">
          <a:xfrm>
            <a:off x="0" y="0"/>
            <a:ext cx="1219200" cy="877888"/>
          </a:xfrm>
          <a:prstGeom prst="rect">
            <a:avLst/>
          </a:prstGeom>
          <a:noFill/>
          <a:ln w="9525">
            <a:noFill/>
            <a:miter lim="800000"/>
            <a:headEnd/>
            <a:tailEnd/>
          </a:ln>
          <a:effectLst/>
        </p:spPr>
      </p:pic>
      <p:sp>
        <p:nvSpPr>
          <p:cNvPr id="224260" name="Rectangle 4"/>
          <p:cNvSpPr>
            <a:spLocks noChangeArrowheads="1"/>
          </p:cNvSpPr>
          <p:nvPr/>
        </p:nvSpPr>
        <p:spPr bwMode="auto">
          <a:xfrm>
            <a:off x="1187450" y="0"/>
            <a:ext cx="7956550" cy="838200"/>
          </a:xfrm>
          <a:prstGeom prst="rect">
            <a:avLst/>
          </a:prstGeom>
          <a:solidFill>
            <a:srgbClr val="0000FF"/>
          </a:solidFill>
          <a:ln w="9525">
            <a:solidFill>
              <a:srgbClr val="1AA1E6"/>
            </a:solidFill>
            <a:miter lim="800000"/>
            <a:headEnd/>
            <a:tailEnd/>
          </a:ln>
          <a:effectLst/>
        </p:spPr>
        <p:txBody>
          <a:bodyPr lIns="398447" tIns="198430" rIns="398447" bIns="198430" anchor="ctr" anchorCtr="1"/>
          <a:lstStyle/>
          <a:p>
            <a:pPr algn="ctr" defTabSz="3981450" rtl="0"/>
            <a:r>
              <a:rPr lang="en-US" sz="2800" b="1">
                <a:solidFill>
                  <a:schemeClr val="bg1"/>
                </a:solidFill>
                <a:effectLst>
                  <a:outerShdw blurRad="38100" dist="38100" dir="2700000" algn="tl">
                    <a:srgbClr val="000000"/>
                  </a:outerShdw>
                </a:effectLst>
              </a:rPr>
              <a:t>GLOWA  –  Jordan River</a:t>
            </a:r>
          </a:p>
        </p:txBody>
      </p:sp>
      <p:sp>
        <p:nvSpPr>
          <p:cNvPr id="224262" name="AutoShape 6"/>
          <p:cNvSpPr>
            <a:spLocks noChangeArrowheads="1"/>
          </p:cNvSpPr>
          <p:nvPr/>
        </p:nvSpPr>
        <p:spPr bwMode="auto">
          <a:xfrm>
            <a:off x="2771775" y="1490663"/>
            <a:ext cx="4105275" cy="3744912"/>
          </a:xfrm>
          <a:prstGeom prst="triangle">
            <a:avLst>
              <a:gd name="adj" fmla="val 50000"/>
            </a:avLst>
          </a:prstGeom>
          <a:solidFill>
            <a:schemeClr val="accent2"/>
          </a:solidFill>
          <a:ln w="9525">
            <a:solidFill>
              <a:schemeClr val="tx1"/>
            </a:solidFill>
            <a:miter lim="800000"/>
            <a:headEnd/>
            <a:tailEnd/>
          </a:ln>
          <a:effectLst/>
        </p:spPr>
        <p:txBody>
          <a:bodyPr wrap="none" anchor="ctr"/>
          <a:lstStyle/>
          <a:p>
            <a:endParaRPr lang="he-IL"/>
          </a:p>
        </p:txBody>
      </p:sp>
      <p:sp>
        <p:nvSpPr>
          <p:cNvPr id="224263" name="Text Box 7"/>
          <p:cNvSpPr txBox="1">
            <a:spLocks noChangeArrowheads="1"/>
          </p:cNvSpPr>
          <p:nvPr/>
        </p:nvSpPr>
        <p:spPr bwMode="auto">
          <a:xfrm>
            <a:off x="4068763" y="2787650"/>
            <a:ext cx="1439862" cy="457200"/>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GLOWA</a:t>
            </a:r>
          </a:p>
        </p:txBody>
      </p:sp>
      <p:sp>
        <p:nvSpPr>
          <p:cNvPr id="224264" name="Text Box 8"/>
          <p:cNvSpPr txBox="1">
            <a:spLocks noChangeArrowheads="1"/>
          </p:cNvSpPr>
          <p:nvPr/>
        </p:nvSpPr>
        <p:spPr bwMode="auto">
          <a:xfrm>
            <a:off x="3348038" y="4083050"/>
            <a:ext cx="2952750" cy="457200"/>
          </a:xfrm>
          <a:prstGeom prst="rect">
            <a:avLst/>
          </a:prstGeom>
          <a:noFill/>
          <a:ln w="9525">
            <a:noFill/>
            <a:miter lim="800000"/>
            <a:headEnd/>
            <a:tailEnd/>
          </a:ln>
          <a:effectLst/>
        </p:spPr>
        <p:txBody>
          <a:bodyPr>
            <a:spAutoFit/>
          </a:bodyPr>
          <a:lstStyle/>
          <a:p>
            <a:pPr algn="ctr">
              <a:spcBef>
                <a:spcPct val="50000"/>
              </a:spcBef>
            </a:pPr>
            <a:r>
              <a:rPr lang="en-US" sz="2400">
                <a:solidFill>
                  <a:schemeClr val="bg1"/>
                </a:solidFill>
              </a:rPr>
              <a:t>Global water cycle</a:t>
            </a:r>
          </a:p>
        </p:txBody>
      </p:sp>
      <p:sp>
        <p:nvSpPr>
          <p:cNvPr id="224265" name="Text Box 9"/>
          <p:cNvSpPr txBox="1">
            <a:spLocks noChangeArrowheads="1"/>
          </p:cNvSpPr>
          <p:nvPr/>
        </p:nvSpPr>
        <p:spPr bwMode="auto">
          <a:xfrm>
            <a:off x="323850" y="6021388"/>
            <a:ext cx="8640763" cy="822325"/>
          </a:xfrm>
          <a:prstGeom prst="rect">
            <a:avLst/>
          </a:prstGeom>
          <a:noFill/>
          <a:ln w="9525">
            <a:noFill/>
            <a:miter lim="800000"/>
            <a:headEnd/>
            <a:tailEnd/>
          </a:ln>
          <a:effectLst/>
        </p:spPr>
        <p:txBody>
          <a:bodyPr>
            <a:spAutoFit/>
          </a:bodyPr>
          <a:lstStyle/>
          <a:p>
            <a:pPr algn="ctr">
              <a:spcBef>
                <a:spcPct val="50000"/>
              </a:spcBef>
            </a:pPr>
            <a:r>
              <a:rPr lang="en-US" sz="2400" dirty="0"/>
              <a:t>Water cycle: </a:t>
            </a:r>
            <a:r>
              <a:rPr lang="en-US" sz="2400" dirty="0">
                <a:solidFill>
                  <a:srgbClr val="0000FF"/>
                </a:solidFill>
              </a:rPr>
              <a:t>dominant cause of uncertainty in climate change projections</a:t>
            </a:r>
          </a:p>
        </p:txBody>
      </p:sp>
      <p:sp>
        <p:nvSpPr>
          <p:cNvPr id="224266" name="Text Box 10"/>
          <p:cNvSpPr txBox="1">
            <a:spLocks noChangeArrowheads="1"/>
          </p:cNvSpPr>
          <p:nvPr/>
        </p:nvSpPr>
        <p:spPr bwMode="auto">
          <a:xfrm>
            <a:off x="3563938" y="1052513"/>
            <a:ext cx="2519362" cy="457200"/>
          </a:xfrm>
          <a:prstGeom prst="rect">
            <a:avLst/>
          </a:prstGeom>
          <a:noFill/>
          <a:ln w="9525">
            <a:noFill/>
            <a:miter lim="800000"/>
            <a:headEnd/>
            <a:tailEnd/>
          </a:ln>
          <a:effectLst/>
        </p:spPr>
        <p:txBody>
          <a:bodyPr>
            <a:spAutoFit/>
          </a:bodyPr>
          <a:lstStyle/>
          <a:p>
            <a:pPr algn="ctr">
              <a:spcBef>
                <a:spcPct val="50000"/>
              </a:spcBef>
            </a:pPr>
            <a:r>
              <a:rPr lang="en-US" sz="2400"/>
              <a:t>Soil moisture</a:t>
            </a:r>
          </a:p>
        </p:txBody>
      </p:sp>
      <p:sp>
        <p:nvSpPr>
          <p:cNvPr id="224267" name="Text Box 11"/>
          <p:cNvSpPr txBox="1">
            <a:spLocks noChangeArrowheads="1"/>
          </p:cNvSpPr>
          <p:nvPr/>
        </p:nvSpPr>
        <p:spPr bwMode="auto">
          <a:xfrm>
            <a:off x="5868788" y="5190291"/>
            <a:ext cx="2807668" cy="830997"/>
          </a:xfrm>
          <a:prstGeom prst="rect">
            <a:avLst/>
          </a:prstGeom>
          <a:noFill/>
          <a:ln w="9525">
            <a:noFill/>
            <a:miter lim="800000"/>
            <a:headEnd/>
            <a:tailEnd/>
          </a:ln>
          <a:effectLst/>
        </p:spPr>
        <p:txBody>
          <a:bodyPr wrap="square">
            <a:spAutoFit/>
          </a:bodyPr>
          <a:lstStyle/>
          <a:p>
            <a:pPr algn="ctr" rtl="0">
              <a:spcBef>
                <a:spcPct val="50000"/>
              </a:spcBef>
            </a:pPr>
            <a:r>
              <a:rPr lang="en-US" sz="2400" dirty="0" smtClean="0"/>
              <a:t> Water vapor (dew &amp; air humidity</a:t>
            </a:r>
            <a:endParaRPr lang="en-US" sz="2400" dirty="0"/>
          </a:p>
        </p:txBody>
      </p:sp>
      <p:sp>
        <p:nvSpPr>
          <p:cNvPr id="224268" name="Text Box 12"/>
          <p:cNvSpPr txBox="1">
            <a:spLocks noChangeArrowheads="1"/>
          </p:cNvSpPr>
          <p:nvPr/>
        </p:nvSpPr>
        <p:spPr bwMode="auto">
          <a:xfrm>
            <a:off x="900113" y="5164138"/>
            <a:ext cx="2878137" cy="822325"/>
          </a:xfrm>
          <a:prstGeom prst="rect">
            <a:avLst/>
          </a:prstGeom>
          <a:noFill/>
          <a:ln w="9525">
            <a:noFill/>
            <a:miter lim="800000"/>
            <a:headEnd/>
            <a:tailEnd/>
          </a:ln>
          <a:effectLst/>
        </p:spPr>
        <p:txBody>
          <a:bodyPr>
            <a:spAutoFit/>
          </a:bodyPr>
          <a:lstStyle/>
          <a:p>
            <a:pPr algn="ctr">
              <a:spcBef>
                <a:spcPct val="50000"/>
              </a:spcBef>
            </a:pPr>
            <a:r>
              <a:rPr lang="en-US" sz="2400"/>
              <a:t>Evapo-transpiration &amp; evaporation</a:t>
            </a:r>
          </a:p>
        </p:txBody>
      </p:sp>
      <p:sp>
        <p:nvSpPr>
          <p:cNvPr id="224269" name="Text Box 13"/>
          <p:cNvSpPr txBox="1">
            <a:spLocks noChangeArrowheads="1"/>
          </p:cNvSpPr>
          <p:nvPr/>
        </p:nvSpPr>
        <p:spPr bwMode="auto">
          <a:xfrm>
            <a:off x="684213" y="2211388"/>
            <a:ext cx="3024187" cy="519112"/>
          </a:xfrm>
          <a:prstGeom prst="rect">
            <a:avLst/>
          </a:prstGeom>
          <a:noFill/>
          <a:ln w="9525">
            <a:noFill/>
            <a:miter lim="800000"/>
            <a:headEnd/>
            <a:tailEnd/>
          </a:ln>
          <a:effectLst/>
        </p:spPr>
        <p:txBody>
          <a:bodyPr>
            <a:spAutoFit/>
          </a:bodyPr>
          <a:lstStyle/>
          <a:p>
            <a:pPr algn="ctr">
              <a:spcBef>
                <a:spcPct val="50000"/>
              </a:spcBef>
            </a:pPr>
            <a:r>
              <a:rPr lang="en-US" sz="2800" b="1">
                <a:solidFill>
                  <a:srgbClr val="FF0066"/>
                </a:solidFill>
              </a:rPr>
              <a:t>Climate change</a:t>
            </a:r>
          </a:p>
        </p:txBody>
      </p:sp>
      <p:sp>
        <p:nvSpPr>
          <p:cNvPr id="224270" name="Line 14"/>
          <p:cNvSpPr>
            <a:spLocks noChangeShapeType="1"/>
          </p:cNvSpPr>
          <p:nvPr/>
        </p:nvSpPr>
        <p:spPr bwMode="auto">
          <a:xfrm flipH="1">
            <a:off x="2843213" y="1851025"/>
            <a:ext cx="1441450" cy="2447925"/>
          </a:xfrm>
          <a:prstGeom prst="line">
            <a:avLst/>
          </a:prstGeom>
          <a:noFill/>
          <a:ln w="38100">
            <a:solidFill>
              <a:schemeClr val="tx1"/>
            </a:solidFill>
            <a:round/>
            <a:headEnd type="triangle" w="med" len="med"/>
            <a:tailEnd type="triangle" w="med" len="med"/>
          </a:ln>
          <a:effectLst/>
        </p:spPr>
        <p:txBody>
          <a:bodyPr/>
          <a:lstStyle/>
          <a:p>
            <a:endParaRPr lang="he-IL"/>
          </a:p>
        </p:txBody>
      </p:sp>
      <p:sp>
        <p:nvSpPr>
          <p:cNvPr id="224271" name="Line 15"/>
          <p:cNvSpPr>
            <a:spLocks noChangeShapeType="1"/>
          </p:cNvSpPr>
          <p:nvPr/>
        </p:nvSpPr>
        <p:spPr bwMode="auto">
          <a:xfrm>
            <a:off x="4067175" y="5451475"/>
            <a:ext cx="1800225" cy="0"/>
          </a:xfrm>
          <a:prstGeom prst="line">
            <a:avLst/>
          </a:prstGeom>
          <a:noFill/>
          <a:ln w="38100">
            <a:solidFill>
              <a:schemeClr val="tx1"/>
            </a:solidFill>
            <a:round/>
            <a:headEnd type="triangle" w="med" len="med"/>
            <a:tailEnd type="triangle" w="med" len="med"/>
          </a:ln>
          <a:effectLst/>
        </p:spPr>
        <p:txBody>
          <a:bodyPr/>
          <a:lstStyle/>
          <a:p>
            <a:endParaRPr lang="he-IL"/>
          </a:p>
        </p:txBody>
      </p:sp>
      <p:sp>
        <p:nvSpPr>
          <p:cNvPr id="224272" name="Line 16"/>
          <p:cNvSpPr>
            <a:spLocks noChangeShapeType="1"/>
          </p:cNvSpPr>
          <p:nvPr/>
        </p:nvSpPr>
        <p:spPr bwMode="auto">
          <a:xfrm>
            <a:off x="5435600" y="1924050"/>
            <a:ext cx="1296988" cy="2447925"/>
          </a:xfrm>
          <a:prstGeom prst="line">
            <a:avLst/>
          </a:prstGeom>
          <a:noFill/>
          <a:ln w="38100">
            <a:solidFill>
              <a:schemeClr val="tx1"/>
            </a:solidFill>
            <a:round/>
            <a:headEnd type="triangle" w="med" len="med"/>
            <a:tailEnd type="triangle" w="med" len="med"/>
          </a:ln>
          <a:effectLst/>
        </p:spPr>
        <p:txBody>
          <a:bodyPr/>
          <a:lstStyle/>
          <a:p>
            <a:endParaRPr lang="he-IL"/>
          </a:p>
        </p:txBody>
      </p:sp>
      <p:sp>
        <p:nvSpPr>
          <p:cNvPr id="224273" name="Text Box 17"/>
          <p:cNvSpPr txBox="1">
            <a:spLocks noChangeArrowheads="1"/>
          </p:cNvSpPr>
          <p:nvPr/>
        </p:nvSpPr>
        <p:spPr bwMode="auto">
          <a:xfrm>
            <a:off x="5794375" y="2211388"/>
            <a:ext cx="3241675" cy="519112"/>
          </a:xfrm>
          <a:prstGeom prst="rect">
            <a:avLst/>
          </a:prstGeom>
          <a:noFill/>
          <a:ln w="9525">
            <a:noFill/>
            <a:miter lim="800000"/>
            <a:headEnd/>
            <a:tailEnd/>
          </a:ln>
          <a:effectLst/>
        </p:spPr>
        <p:txBody>
          <a:bodyPr>
            <a:spAutoFit/>
          </a:bodyPr>
          <a:lstStyle/>
          <a:p>
            <a:pPr algn="ctr">
              <a:spcBef>
                <a:spcPct val="50000"/>
              </a:spcBef>
            </a:pPr>
            <a:r>
              <a:rPr lang="en-US" sz="2800" b="1">
                <a:solidFill>
                  <a:srgbClr val="FF0066"/>
                </a:solidFill>
              </a:rPr>
              <a:t>Land use change</a:t>
            </a:r>
          </a:p>
        </p:txBody>
      </p:sp>
      <p:sp>
        <p:nvSpPr>
          <p:cNvPr id="17" name="TextBox 16"/>
          <p:cNvSpPr txBox="1"/>
          <p:nvPr/>
        </p:nvSpPr>
        <p:spPr>
          <a:xfrm>
            <a:off x="6876256" y="2708920"/>
            <a:ext cx="2016224" cy="830997"/>
          </a:xfrm>
          <a:prstGeom prst="rect">
            <a:avLst/>
          </a:prstGeom>
          <a:noFill/>
        </p:spPr>
        <p:txBody>
          <a:bodyPr wrap="square" rtlCol="0">
            <a:spAutoFit/>
          </a:bodyPr>
          <a:lstStyle/>
          <a:p>
            <a:pPr algn="ctr"/>
            <a:r>
              <a:rPr lang="en-US" sz="2400" b="1" dirty="0" smtClean="0">
                <a:solidFill>
                  <a:srgbClr val="0000FF"/>
                </a:solidFill>
              </a:rPr>
              <a:t>+</a:t>
            </a:r>
            <a:r>
              <a:rPr lang="en-US" sz="2400" dirty="0" smtClean="0">
                <a:solidFill>
                  <a:srgbClr val="0000FF"/>
                </a:solidFill>
              </a:rPr>
              <a:t> &amp; </a:t>
            </a:r>
            <a:r>
              <a:rPr lang="en-US" sz="2400" b="1" dirty="0" smtClean="0">
                <a:solidFill>
                  <a:srgbClr val="0000FF"/>
                </a:solidFill>
              </a:rPr>
              <a:t>-</a:t>
            </a:r>
            <a:r>
              <a:rPr lang="en-US" sz="2400" dirty="0" smtClean="0">
                <a:solidFill>
                  <a:srgbClr val="0000FF"/>
                </a:solidFill>
              </a:rPr>
              <a:t> feedbacks</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683568" y="1772816"/>
            <a:ext cx="7776864" cy="453650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204" name="Rectangle 4"/>
          <p:cNvSpPr>
            <a:spLocks noChangeArrowheads="1"/>
          </p:cNvSpPr>
          <p:nvPr/>
        </p:nvSpPr>
        <p:spPr bwMode="auto">
          <a:xfrm>
            <a:off x="7577138" y="901700"/>
            <a:ext cx="227012" cy="569913"/>
          </a:xfrm>
          <a:prstGeom prst="rect">
            <a:avLst/>
          </a:prstGeom>
          <a:noFill/>
          <a:ln w="9525">
            <a:noFill/>
            <a:miter lim="800000"/>
            <a:headEnd/>
            <a:tailEnd/>
          </a:ln>
          <a:effectLst/>
        </p:spPr>
        <p:txBody>
          <a:bodyPr wrap="none" lIns="116376" tIns="58188" rIns="116376" bIns="58188" anchor="ctr" anchorCtr="1">
            <a:spAutoFit/>
          </a:bodyPr>
          <a:lstStyle/>
          <a:p>
            <a:pPr defTabSz="1163638" rtl="0"/>
            <a:endParaRPr lang="en-GB" sz="2800" b="1">
              <a:solidFill>
                <a:schemeClr val="bg1"/>
              </a:solidFill>
              <a:effectLst>
                <a:outerShdw blurRad="38100" dist="38100" dir="2700000" algn="tl">
                  <a:srgbClr val="000000"/>
                </a:outerShdw>
              </a:effectLst>
            </a:endParaRPr>
          </a:p>
        </p:txBody>
      </p:sp>
      <p:sp>
        <p:nvSpPr>
          <p:cNvPr id="179206" name="Text Box 6"/>
          <p:cNvSpPr txBox="1">
            <a:spLocks noChangeArrowheads="1"/>
          </p:cNvSpPr>
          <p:nvPr/>
        </p:nvSpPr>
        <p:spPr bwMode="auto">
          <a:xfrm>
            <a:off x="179512" y="844632"/>
            <a:ext cx="8815263" cy="856176"/>
          </a:xfrm>
          <a:prstGeom prst="rect">
            <a:avLst/>
          </a:prstGeom>
          <a:noFill/>
          <a:ln w="9525">
            <a:noFill/>
            <a:miter lim="800000"/>
            <a:headEnd/>
            <a:tailEnd/>
          </a:ln>
          <a:effectLst/>
        </p:spPr>
        <p:txBody>
          <a:bodyPr wrap="square" lIns="116376" tIns="58188" rIns="116376" bIns="58188" anchorCtr="1">
            <a:spAutoFit/>
          </a:bodyPr>
          <a:lstStyle/>
          <a:p>
            <a:pPr algn="ctr" defTabSz="3979863" rtl="0"/>
            <a:r>
              <a:rPr lang="en-US" sz="2400" dirty="0" smtClean="0"/>
              <a:t>No linear relationship between rainfall &amp; spp. richness at the </a:t>
            </a:r>
            <a:r>
              <a:rPr lang="en-US" sz="2400" dirty="0" err="1" smtClean="0"/>
              <a:t>mesic</a:t>
            </a:r>
            <a:r>
              <a:rPr lang="en-US" sz="2400" dirty="0" smtClean="0"/>
              <a:t> sites</a:t>
            </a:r>
            <a:endParaRPr lang="en-US" sz="2400" dirty="0"/>
          </a:p>
        </p:txBody>
      </p:sp>
      <p:sp>
        <p:nvSpPr>
          <p:cNvPr id="179209" name="Rectangle 9"/>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dirty="0" smtClean="0">
                <a:solidFill>
                  <a:schemeClr val="bg1"/>
                </a:solidFill>
                <a:effectLst>
                  <a:outerShdw blurRad="38100" dist="38100" dir="2700000" algn="tl">
                    <a:srgbClr val="000000"/>
                  </a:outerShdw>
                </a:effectLst>
              </a:rPr>
              <a:t>Species richness along the gradient</a:t>
            </a:r>
            <a:endParaRPr lang="en-US" sz="2800" b="1" dirty="0">
              <a:solidFill>
                <a:schemeClr val="bg1"/>
              </a:solidFill>
              <a:effectLst>
                <a:outerShdw blurRad="38100" dist="38100" dir="2700000" algn="tl">
                  <a:srgbClr val="000000"/>
                </a:outerShdw>
              </a:effectLst>
            </a:endParaRPr>
          </a:p>
        </p:txBody>
      </p:sp>
      <p:sp>
        <p:nvSpPr>
          <p:cNvPr id="179212" name="Text Box 12"/>
          <p:cNvSpPr txBox="1">
            <a:spLocks noChangeArrowheads="1"/>
          </p:cNvSpPr>
          <p:nvPr/>
        </p:nvSpPr>
        <p:spPr bwMode="auto">
          <a:xfrm>
            <a:off x="6805613" y="6524625"/>
            <a:ext cx="3167062" cy="274638"/>
          </a:xfrm>
          <a:prstGeom prst="rect">
            <a:avLst/>
          </a:prstGeom>
          <a:noFill/>
          <a:ln w="9525" algn="ctr">
            <a:noFill/>
            <a:miter lim="800000"/>
            <a:headEnd/>
            <a:tailEnd/>
          </a:ln>
          <a:effectLst/>
        </p:spPr>
        <p:txBody>
          <a:bodyPr>
            <a:spAutoFit/>
          </a:bodyPr>
          <a:lstStyle/>
          <a:p>
            <a:pPr>
              <a:spcBef>
                <a:spcPct val="50000"/>
              </a:spcBef>
            </a:pPr>
            <a:r>
              <a:rPr lang="en-US" sz="1200" i="1"/>
              <a:t>Kigel et al., unpublished</a:t>
            </a:r>
          </a:p>
        </p:txBody>
      </p:sp>
      <p:graphicFrame>
        <p:nvGraphicFramePr>
          <p:cNvPr id="25" name="Chart 24"/>
          <p:cNvGraphicFramePr>
            <a:graphicFrameLocks/>
          </p:cNvGraphicFramePr>
          <p:nvPr/>
        </p:nvGraphicFramePr>
        <p:xfrm>
          <a:off x="711200" y="2348880"/>
          <a:ext cx="7721600" cy="3696320"/>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2411760" y="5661248"/>
            <a:ext cx="792088" cy="307777"/>
          </a:xfrm>
          <a:prstGeom prst="rect">
            <a:avLst/>
          </a:prstGeom>
          <a:solidFill>
            <a:schemeClr val="bg1"/>
          </a:solidFill>
        </p:spPr>
        <p:txBody>
          <a:bodyPr wrap="square" rtlCol="0">
            <a:spAutoFit/>
          </a:bodyPr>
          <a:lstStyle/>
          <a:p>
            <a:pPr algn="ctr"/>
            <a:r>
              <a:rPr lang="en-US" sz="1400" dirty="0" smtClean="0"/>
              <a:t>2003</a:t>
            </a:r>
            <a:endParaRPr lang="en-US" sz="1400" dirty="0"/>
          </a:p>
        </p:txBody>
      </p:sp>
      <p:sp>
        <p:nvSpPr>
          <p:cNvPr id="29" name="TextBox 28"/>
          <p:cNvSpPr txBox="1"/>
          <p:nvPr/>
        </p:nvSpPr>
        <p:spPr>
          <a:xfrm>
            <a:off x="3779912" y="5661248"/>
            <a:ext cx="792088" cy="307777"/>
          </a:xfrm>
          <a:prstGeom prst="rect">
            <a:avLst/>
          </a:prstGeom>
          <a:solidFill>
            <a:schemeClr val="bg1"/>
          </a:solidFill>
        </p:spPr>
        <p:txBody>
          <a:bodyPr wrap="square" rtlCol="0">
            <a:spAutoFit/>
          </a:bodyPr>
          <a:lstStyle/>
          <a:p>
            <a:pPr algn="ctr"/>
            <a:r>
              <a:rPr lang="en-US" sz="1400" dirty="0" smtClean="0"/>
              <a:t>2005</a:t>
            </a:r>
            <a:endParaRPr lang="en-US" sz="1400" dirty="0"/>
          </a:p>
        </p:txBody>
      </p:sp>
      <p:sp>
        <p:nvSpPr>
          <p:cNvPr id="30" name="TextBox 29"/>
          <p:cNvSpPr txBox="1"/>
          <p:nvPr/>
        </p:nvSpPr>
        <p:spPr>
          <a:xfrm>
            <a:off x="1691680" y="5661248"/>
            <a:ext cx="864096" cy="307777"/>
          </a:xfrm>
          <a:prstGeom prst="rect">
            <a:avLst/>
          </a:prstGeom>
          <a:solidFill>
            <a:schemeClr val="bg1"/>
          </a:solidFill>
        </p:spPr>
        <p:txBody>
          <a:bodyPr wrap="square" rtlCol="0">
            <a:spAutoFit/>
          </a:bodyPr>
          <a:lstStyle/>
          <a:p>
            <a:pPr algn="ctr"/>
            <a:r>
              <a:rPr lang="en-US" sz="1400" dirty="0" smtClean="0"/>
              <a:t>2002</a:t>
            </a:r>
            <a:endParaRPr lang="en-US" sz="1400" dirty="0"/>
          </a:p>
        </p:txBody>
      </p:sp>
      <p:sp>
        <p:nvSpPr>
          <p:cNvPr id="31" name="TextBox 30"/>
          <p:cNvSpPr txBox="1"/>
          <p:nvPr/>
        </p:nvSpPr>
        <p:spPr>
          <a:xfrm>
            <a:off x="4427984" y="5661248"/>
            <a:ext cx="792088" cy="307777"/>
          </a:xfrm>
          <a:prstGeom prst="rect">
            <a:avLst/>
          </a:prstGeom>
          <a:solidFill>
            <a:schemeClr val="bg1"/>
          </a:solidFill>
        </p:spPr>
        <p:txBody>
          <a:bodyPr wrap="square" rtlCol="0">
            <a:spAutoFit/>
          </a:bodyPr>
          <a:lstStyle/>
          <a:p>
            <a:pPr algn="ctr"/>
            <a:r>
              <a:rPr lang="en-US" sz="1400" dirty="0" smtClean="0"/>
              <a:t>2006</a:t>
            </a:r>
            <a:endParaRPr lang="en-US" sz="1400" dirty="0"/>
          </a:p>
        </p:txBody>
      </p:sp>
      <p:sp>
        <p:nvSpPr>
          <p:cNvPr id="32" name="TextBox 31"/>
          <p:cNvSpPr txBox="1"/>
          <p:nvPr/>
        </p:nvSpPr>
        <p:spPr>
          <a:xfrm>
            <a:off x="5076056" y="5661248"/>
            <a:ext cx="792088" cy="307777"/>
          </a:xfrm>
          <a:prstGeom prst="rect">
            <a:avLst/>
          </a:prstGeom>
          <a:solidFill>
            <a:schemeClr val="bg1"/>
          </a:solidFill>
        </p:spPr>
        <p:txBody>
          <a:bodyPr wrap="square" rtlCol="0">
            <a:spAutoFit/>
          </a:bodyPr>
          <a:lstStyle/>
          <a:p>
            <a:pPr algn="ctr"/>
            <a:r>
              <a:rPr lang="en-US" sz="1400" dirty="0" smtClean="0"/>
              <a:t>2007</a:t>
            </a:r>
            <a:endParaRPr lang="en-US" sz="1400" dirty="0"/>
          </a:p>
        </p:txBody>
      </p:sp>
      <p:sp>
        <p:nvSpPr>
          <p:cNvPr id="33" name="TextBox 32"/>
          <p:cNvSpPr txBox="1"/>
          <p:nvPr/>
        </p:nvSpPr>
        <p:spPr>
          <a:xfrm>
            <a:off x="5796136" y="5661248"/>
            <a:ext cx="792088" cy="307777"/>
          </a:xfrm>
          <a:prstGeom prst="rect">
            <a:avLst/>
          </a:prstGeom>
          <a:solidFill>
            <a:schemeClr val="bg1"/>
          </a:solidFill>
        </p:spPr>
        <p:txBody>
          <a:bodyPr wrap="square" rtlCol="0">
            <a:spAutoFit/>
          </a:bodyPr>
          <a:lstStyle/>
          <a:p>
            <a:pPr algn="ctr"/>
            <a:r>
              <a:rPr lang="en-US" sz="1400" dirty="0" smtClean="0"/>
              <a:t>2008</a:t>
            </a:r>
            <a:endParaRPr lang="en-US" sz="1400" dirty="0"/>
          </a:p>
        </p:txBody>
      </p:sp>
      <p:sp>
        <p:nvSpPr>
          <p:cNvPr id="34" name="TextBox 33"/>
          <p:cNvSpPr txBox="1"/>
          <p:nvPr/>
        </p:nvSpPr>
        <p:spPr>
          <a:xfrm>
            <a:off x="6444208" y="5661248"/>
            <a:ext cx="792088" cy="307777"/>
          </a:xfrm>
          <a:prstGeom prst="rect">
            <a:avLst/>
          </a:prstGeom>
          <a:solidFill>
            <a:schemeClr val="bg1"/>
          </a:solidFill>
        </p:spPr>
        <p:txBody>
          <a:bodyPr wrap="square" rtlCol="0">
            <a:spAutoFit/>
          </a:bodyPr>
          <a:lstStyle/>
          <a:p>
            <a:pPr algn="ctr"/>
            <a:r>
              <a:rPr lang="en-US" sz="1400" dirty="0" smtClean="0"/>
              <a:t>2009</a:t>
            </a:r>
            <a:endParaRPr lang="en-US" sz="1400" dirty="0"/>
          </a:p>
        </p:txBody>
      </p:sp>
      <p:sp>
        <p:nvSpPr>
          <p:cNvPr id="35" name="TextBox 34"/>
          <p:cNvSpPr txBox="1"/>
          <p:nvPr/>
        </p:nvSpPr>
        <p:spPr>
          <a:xfrm>
            <a:off x="7956376" y="5661248"/>
            <a:ext cx="360040" cy="307777"/>
          </a:xfrm>
          <a:prstGeom prst="rect">
            <a:avLst/>
          </a:prstGeom>
          <a:solidFill>
            <a:schemeClr val="bg1"/>
          </a:solidFill>
        </p:spPr>
        <p:txBody>
          <a:bodyPr wrap="square" rtlCol="0">
            <a:spAutoFit/>
          </a:bodyPr>
          <a:lstStyle/>
          <a:p>
            <a:pPr algn="ctr"/>
            <a:endParaRPr lang="en-US" sz="1400" dirty="0"/>
          </a:p>
        </p:txBody>
      </p:sp>
      <p:sp>
        <p:nvSpPr>
          <p:cNvPr id="36" name="TextBox 35"/>
          <p:cNvSpPr txBox="1"/>
          <p:nvPr/>
        </p:nvSpPr>
        <p:spPr>
          <a:xfrm>
            <a:off x="3059832" y="5661248"/>
            <a:ext cx="792088" cy="307777"/>
          </a:xfrm>
          <a:prstGeom prst="rect">
            <a:avLst/>
          </a:prstGeom>
          <a:solidFill>
            <a:schemeClr val="bg1"/>
          </a:solidFill>
        </p:spPr>
        <p:txBody>
          <a:bodyPr wrap="square" rtlCol="0">
            <a:spAutoFit/>
          </a:bodyPr>
          <a:lstStyle/>
          <a:p>
            <a:pPr algn="ctr"/>
            <a:r>
              <a:rPr lang="en-US" sz="1400" dirty="0" smtClean="0"/>
              <a:t>2004</a:t>
            </a:r>
            <a:endParaRPr lang="en-US" sz="1400" dirty="0"/>
          </a:p>
        </p:txBody>
      </p:sp>
      <p:sp>
        <p:nvSpPr>
          <p:cNvPr id="26" name="TextBox 25"/>
          <p:cNvSpPr txBox="1"/>
          <p:nvPr/>
        </p:nvSpPr>
        <p:spPr>
          <a:xfrm>
            <a:off x="1115616" y="5713511"/>
            <a:ext cx="792088" cy="307777"/>
          </a:xfrm>
          <a:prstGeom prst="rect">
            <a:avLst/>
          </a:prstGeom>
          <a:solidFill>
            <a:schemeClr val="bg1"/>
          </a:solidFill>
        </p:spPr>
        <p:txBody>
          <a:bodyPr wrap="square" rtlCol="0">
            <a:spAutoFit/>
          </a:bodyPr>
          <a:lstStyle/>
          <a:p>
            <a:pPr algn="ctr"/>
            <a:endParaRPr lang="en-US" sz="1400" dirty="0"/>
          </a:p>
        </p:txBody>
      </p:sp>
      <p:sp>
        <p:nvSpPr>
          <p:cNvPr id="28" name="TextBox 27"/>
          <p:cNvSpPr txBox="1"/>
          <p:nvPr/>
        </p:nvSpPr>
        <p:spPr>
          <a:xfrm>
            <a:off x="7164288" y="5661248"/>
            <a:ext cx="792088" cy="307777"/>
          </a:xfrm>
          <a:prstGeom prst="rect">
            <a:avLst/>
          </a:prstGeom>
          <a:solidFill>
            <a:schemeClr val="bg1"/>
          </a:solidFill>
        </p:spPr>
        <p:txBody>
          <a:bodyPr wrap="square" rtlCol="0">
            <a:spAutoFit/>
          </a:bodyPr>
          <a:lstStyle/>
          <a:p>
            <a:pPr algn="ctr"/>
            <a:r>
              <a:rPr lang="en-US" sz="1400" dirty="0" smtClean="0"/>
              <a:t>2010</a:t>
            </a:r>
            <a:endParaRPr lang="en-US" sz="1400" dirty="0"/>
          </a:p>
        </p:txBody>
      </p:sp>
      <p:sp>
        <p:nvSpPr>
          <p:cNvPr id="19" name="Oval 18"/>
          <p:cNvSpPr/>
          <p:nvPr/>
        </p:nvSpPr>
        <p:spPr bwMode="auto">
          <a:xfrm>
            <a:off x="4067944" y="4149080"/>
            <a:ext cx="118872" cy="118872"/>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4" name="Group 63"/>
          <p:cNvGrpSpPr/>
          <p:nvPr/>
        </p:nvGrpSpPr>
        <p:grpSpPr>
          <a:xfrm>
            <a:off x="1835696" y="1835532"/>
            <a:ext cx="6192688" cy="369332"/>
            <a:chOff x="2123728" y="1628800"/>
            <a:chExt cx="6192688" cy="369332"/>
          </a:xfrm>
        </p:grpSpPr>
        <p:sp>
          <p:nvSpPr>
            <p:cNvPr id="13" name="Oval 12"/>
            <p:cNvSpPr/>
            <p:nvPr/>
          </p:nvSpPr>
          <p:spPr bwMode="auto">
            <a:xfrm>
              <a:off x="2123728" y="1628800"/>
              <a:ext cx="288032" cy="216024"/>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13"/>
            <p:cNvSpPr/>
            <p:nvPr/>
          </p:nvSpPr>
          <p:spPr bwMode="auto">
            <a:xfrm>
              <a:off x="4644008" y="1772816"/>
              <a:ext cx="144016" cy="144016"/>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4860032" y="1628800"/>
              <a:ext cx="1728192" cy="369332"/>
            </a:xfrm>
            <a:prstGeom prst="rect">
              <a:avLst/>
            </a:prstGeom>
            <a:noFill/>
          </p:spPr>
          <p:txBody>
            <a:bodyPr wrap="square" rtlCol="0">
              <a:spAutoFit/>
            </a:bodyPr>
            <a:lstStyle/>
            <a:p>
              <a:r>
                <a:rPr lang="en-US" dirty="0" smtClean="0"/>
                <a:t>Mediterranean</a:t>
              </a:r>
              <a:endParaRPr lang="en-US" dirty="0"/>
            </a:p>
          </p:txBody>
        </p:sp>
        <p:sp>
          <p:nvSpPr>
            <p:cNvPr id="20" name="TextBox 19"/>
            <p:cNvSpPr txBox="1"/>
            <p:nvPr/>
          </p:nvSpPr>
          <p:spPr>
            <a:xfrm>
              <a:off x="2339752" y="1628800"/>
              <a:ext cx="648072" cy="369332"/>
            </a:xfrm>
            <a:prstGeom prst="rect">
              <a:avLst/>
            </a:prstGeom>
            <a:noFill/>
          </p:spPr>
          <p:txBody>
            <a:bodyPr wrap="square" rtlCol="0">
              <a:spAutoFit/>
            </a:bodyPr>
            <a:lstStyle/>
            <a:p>
              <a:r>
                <a:rPr lang="en-US" dirty="0" smtClean="0"/>
                <a:t>Arid</a:t>
              </a:r>
              <a:endParaRPr lang="en-US" dirty="0"/>
            </a:p>
          </p:txBody>
        </p:sp>
        <p:sp>
          <p:nvSpPr>
            <p:cNvPr id="21" name="Oval 20"/>
            <p:cNvSpPr/>
            <p:nvPr/>
          </p:nvSpPr>
          <p:spPr bwMode="auto">
            <a:xfrm>
              <a:off x="6660232" y="1772816"/>
              <a:ext cx="144016" cy="1440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Box 21"/>
            <p:cNvSpPr txBox="1"/>
            <p:nvPr/>
          </p:nvSpPr>
          <p:spPr>
            <a:xfrm>
              <a:off x="6876256" y="1628800"/>
              <a:ext cx="1440160" cy="369332"/>
            </a:xfrm>
            <a:prstGeom prst="rect">
              <a:avLst/>
            </a:prstGeom>
            <a:noFill/>
          </p:spPr>
          <p:txBody>
            <a:bodyPr wrap="square" rtlCol="0">
              <a:spAutoFit/>
            </a:bodyPr>
            <a:lstStyle/>
            <a:p>
              <a:pPr rtl="0"/>
              <a:r>
                <a:rPr lang="en-US" dirty="0" err="1" smtClean="0"/>
                <a:t>Mesic</a:t>
              </a:r>
              <a:r>
                <a:rPr lang="en-US" dirty="0" smtClean="0"/>
                <a:t> Med.</a:t>
              </a:r>
              <a:endParaRPr lang="en-US" dirty="0"/>
            </a:p>
          </p:txBody>
        </p:sp>
        <p:sp>
          <p:nvSpPr>
            <p:cNvPr id="23" name="Oval 22"/>
            <p:cNvSpPr/>
            <p:nvPr/>
          </p:nvSpPr>
          <p:spPr bwMode="auto">
            <a:xfrm>
              <a:off x="3131840" y="1772816"/>
              <a:ext cx="144016" cy="144016"/>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3347864" y="1628800"/>
              <a:ext cx="1440160" cy="369332"/>
            </a:xfrm>
            <a:prstGeom prst="rect">
              <a:avLst/>
            </a:prstGeom>
            <a:noFill/>
          </p:spPr>
          <p:txBody>
            <a:bodyPr wrap="square" rtlCol="0">
              <a:spAutoFit/>
            </a:bodyPr>
            <a:lstStyle/>
            <a:p>
              <a:r>
                <a:rPr lang="en-US" dirty="0" smtClean="0"/>
                <a:t>Semiarid</a:t>
              </a:r>
              <a:endParaRPr lang="en-US" dirty="0"/>
            </a:p>
          </p:txBody>
        </p:sp>
        <p:sp>
          <p:nvSpPr>
            <p:cNvPr id="38" name="Oval 37"/>
            <p:cNvSpPr/>
            <p:nvPr/>
          </p:nvSpPr>
          <p:spPr bwMode="auto">
            <a:xfrm>
              <a:off x="2123728" y="1772816"/>
              <a:ext cx="144016" cy="144016"/>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9" name="Oval 38"/>
          <p:cNvSpPr/>
          <p:nvPr/>
        </p:nvSpPr>
        <p:spPr bwMode="auto">
          <a:xfrm>
            <a:off x="4067944" y="3140968"/>
            <a:ext cx="118872" cy="118872"/>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Oval 39"/>
          <p:cNvSpPr/>
          <p:nvPr/>
        </p:nvSpPr>
        <p:spPr bwMode="auto">
          <a:xfrm>
            <a:off x="4067944" y="2852936"/>
            <a:ext cx="118872" cy="118872"/>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Oval 40"/>
          <p:cNvSpPr/>
          <p:nvPr/>
        </p:nvSpPr>
        <p:spPr bwMode="auto">
          <a:xfrm>
            <a:off x="4067944" y="5157192"/>
            <a:ext cx="118872" cy="118872"/>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3" name="Straight Connector 42"/>
          <p:cNvCxnSpPr>
            <a:endCxn id="41" idx="2"/>
          </p:cNvCxnSpPr>
          <p:nvPr/>
        </p:nvCxnSpPr>
        <p:spPr bwMode="auto">
          <a:xfrm>
            <a:off x="3491880" y="5085184"/>
            <a:ext cx="576064" cy="131444"/>
          </a:xfrm>
          <a:prstGeom prst="line">
            <a:avLst/>
          </a:prstGeom>
          <a:solidFill>
            <a:srgbClr val="FFFFFF"/>
          </a:solidFill>
          <a:ln w="22225" cap="flat" cmpd="sng" algn="ctr">
            <a:solidFill>
              <a:srgbClr val="FF0000"/>
            </a:solidFill>
            <a:prstDash val="solid"/>
            <a:round/>
            <a:headEnd type="none" w="med" len="med"/>
            <a:tailEnd type="none" w="med" len="med"/>
          </a:ln>
          <a:effectLst/>
        </p:spPr>
      </p:cxnSp>
      <p:cxnSp>
        <p:nvCxnSpPr>
          <p:cNvPr id="47" name="Straight Connector 46"/>
          <p:cNvCxnSpPr>
            <a:stCxn id="41" idx="5"/>
          </p:cNvCxnSpPr>
          <p:nvPr/>
        </p:nvCxnSpPr>
        <p:spPr bwMode="auto">
          <a:xfrm rot="16200000" flipH="1">
            <a:off x="4421436" y="5006628"/>
            <a:ext cx="186568" cy="690624"/>
          </a:xfrm>
          <a:prstGeom prst="line">
            <a:avLst/>
          </a:prstGeom>
          <a:solidFill>
            <a:srgbClr val="FFFFFF"/>
          </a:solidFill>
          <a:ln w="22225" cap="flat" cmpd="sng" algn="ctr">
            <a:solidFill>
              <a:srgbClr val="FF0000"/>
            </a:solidFill>
            <a:prstDash val="solid"/>
            <a:round/>
            <a:headEnd type="none" w="med" len="med"/>
            <a:tailEnd type="none" w="med" len="med"/>
          </a:ln>
          <a:effectLst/>
        </p:spPr>
      </p:cxnSp>
      <p:cxnSp>
        <p:nvCxnSpPr>
          <p:cNvPr id="51" name="Straight Connector 50"/>
          <p:cNvCxnSpPr>
            <a:endCxn id="19" idx="2"/>
          </p:cNvCxnSpPr>
          <p:nvPr/>
        </p:nvCxnSpPr>
        <p:spPr bwMode="auto">
          <a:xfrm>
            <a:off x="3491880" y="4077072"/>
            <a:ext cx="576064" cy="131444"/>
          </a:xfrm>
          <a:prstGeom prst="line">
            <a:avLst/>
          </a:prstGeom>
          <a:solidFill>
            <a:srgbClr val="FFFFFF"/>
          </a:solidFill>
          <a:ln w="22225" cap="flat" cmpd="sng" algn="ctr">
            <a:solidFill>
              <a:srgbClr val="FFC000"/>
            </a:solidFill>
            <a:prstDash val="solid"/>
            <a:round/>
            <a:headEnd type="none" w="med" len="med"/>
            <a:tailEnd type="none" w="med" len="med"/>
          </a:ln>
          <a:effectLst/>
        </p:spPr>
      </p:cxnSp>
      <p:cxnSp>
        <p:nvCxnSpPr>
          <p:cNvPr id="54" name="Straight Connector 53"/>
          <p:cNvCxnSpPr>
            <a:stCxn id="19" idx="6"/>
          </p:cNvCxnSpPr>
          <p:nvPr/>
        </p:nvCxnSpPr>
        <p:spPr bwMode="auto">
          <a:xfrm>
            <a:off x="4186816" y="4208516"/>
            <a:ext cx="673216" cy="84580"/>
          </a:xfrm>
          <a:prstGeom prst="line">
            <a:avLst/>
          </a:prstGeom>
          <a:solidFill>
            <a:srgbClr val="FFFFFF"/>
          </a:solidFill>
          <a:ln w="22225" cap="flat" cmpd="sng" algn="ctr">
            <a:solidFill>
              <a:srgbClr val="FFC000"/>
            </a:solidFill>
            <a:prstDash val="solid"/>
            <a:round/>
            <a:headEnd type="none" w="med" len="med"/>
            <a:tailEnd type="none" w="med" len="med"/>
          </a:ln>
          <a:effectLst/>
        </p:spPr>
      </p:cxnSp>
      <p:cxnSp>
        <p:nvCxnSpPr>
          <p:cNvPr id="57" name="Straight Connector 56"/>
          <p:cNvCxnSpPr>
            <a:endCxn id="39" idx="2"/>
          </p:cNvCxnSpPr>
          <p:nvPr/>
        </p:nvCxnSpPr>
        <p:spPr bwMode="auto">
          <a:xfrm flipV="1">
            <a:off x="3491880" y="3200404"/>
            <a:ext cx="576064" cy="84580"/>
          </a:xfrm>
          <a:prstGeom prst="line">
            <a:avLst/>
          </a:prstGeom>
          <a:solidFill>
            <a:srgbClr val="FFFFFF"/>
          </a:solidFill>
          <a:ln w="22225" cap="flat" cmpd="sng" algn="ctr">
            <a:solidFill>
              <a:schemeClr val="tx1"/>
            </a:solidFill>
            <a:prstDash val="solid"/>
            <a:round/>
            <a:headEnd type="none" w="med" len="med"/>
            <a:tailEnd type="none" w="med" len="med"/>
          </a:ln>
          <a:effectLst/>
        </p:spPr>
      </p:cxnSp>
      <p:cxnSp>
        <p:nvCxnSpPr>
          <p:cNvPr id="61" name="Straight Connector 60"/>
          <p:cNvCxnSpPr>
            <a:endCxn id="40" idx="2"/>
          </p:cNvCxnSpPr>
          <p:nvPr/>
        </p:nvCxnSpPr>
        <p:spPr bwMode="auto">
          <a:xfrm>
            <a:off x="3491880" y="2852936"/>
            <a:ext cx="576064" cy="59436"/>
          </a:xfrm>
          <a:prstGeom prst="line">
            <a:avLst/>
          </a:prstGeom>
          <a:solidFill>
            <a:srgbClr val="FFFFFF"/>
          </a:solidFill>
          <a:ln w="22225" cap="flat" cmpd="sng" algn="ctr">
            <a:solidFill>
              <a:srgbClr val="008000"/>
            </a:solidFill>
            <a:prstDash val="solid"/>
            <a:round/>
            <a:headEnd type="none" w="med" len="med"/>
            <a:tailEnd type="none" w="med" len="med"/>
          </a:ln>
          <a:effectLst/>
        </p:spPr>
      </p:cxnSp>
      <p:sp>
        <p:nvSpPr>
          <p:cNvPr id="63" name="TextBox 62"/>
          <p:cNvSpPr txBox="1"/>
          <p:nvPr/>
        </p:nvSpPr>
        <p:spPr>
          <a:xfrm>
            <a:off x="4427984" y="6021288"/>
            <a:ext cx="1224136" cy="338554"/>
          </a:xfrm>
          <a:prstGeom prst="rect">
            <a:avLst/>
          </a:prstGeom>
          <a:noFill/>
        </p:spPr>
        <p:txBody>
          <a:bodyPr wrap="square" rtlCol="0">
            <a:spAutoFit/>
          </a:bodyPr>
          <a:lstStyle/>
          <a:p>
            <a:pPr rtl="0"/>
            <a:r>
              <a:rPr lang="en-US" sz="1600" b="1" dirty="0" smtClean="0"/>
              <a:t>Year</a:t>
            </a:r>
            <a:endParaRPr lang="en-US" sz="1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971600" y="1700808"/>
            <a:ext cx="7632848" cy="50405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204" name="Rectangle 4"/>
          <p:cNvSpPr>
            <a:spLocks noChangeArrowheads="1"/>
          </p:cNvSpPr>
          <p:nvPr/>
        </p:nvSpPr>
        <p:spPr bwMode="auto">
          <a:xfrm>
            <a:off x="7577138" y="901700"/>
            <a:ext cx="227012" cy="569913"/>
          </a:xfrm>
          <a:prstGeom prst="rect">
            <a:avLst/>
          </a:prstGeom>
          <a:noFill/>
          <a:ln w="9525">
            <a:noFill/>
            <a:miter lim="800000"/>
            <a:headEnd/>
            <a:tailEnd/>
          </a:ln>
          <a:effectLst/>
        </p:spPr>
        <p:txBody>
          <a:bodyPr wrap="none" lIns="116376" tIns="58188" rIns="116376" bIns="58188" anchor="ctr" anchorCtr="1">
            <a:spAutoFit/>
          </a:bodyPr>
          <a:lstStyle/>
          <a:p>
            <a:pPr defTabSz="1163638" rtl="0"/>
            <a:endParaRPr lang="en-GB" sz="2800" b="1">
              <a:solidFill>
                <a:schemeClr val="bg1"/>
              </a:solidFill>
              <a:effectLst>
                <a:outerShdw blurRad="38100" dist="38100" dir="2700000" algn="tl">
                  <a:srgbClr val="000000"/>
                </a:outerShdw>
              </a:effectLst>
            </a:endParaRPr>
          </a:p>
        </p:txBody>
      </p:sp>
      <p:sp>
        <p:nvSpPr>
          <p:cNvPr id="179209" name="Rectangle 9"/>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dirty="0" smtClean="0">
                <a:solidFill>
                  <a:schemeClr val="bg1"/>
                </a:solidFill>
                <a:effectLst>
                  <a:outerShdw blurRad="38100" dist="38100" dir="2700000" algn="tl">
                    <a:srgbClr val="000000"/>
                  </a:outerShdw>
                </a:effectLst>
              </a:rPr>
              <a:t>Species richness and rainfall along the gradient</a:t>
            </a:r>
            <a:endParaRPr lang="en-US" sz="2800" b="1" dirty="0">
              <a:solidFill>
                <a:schemeClr val="bg1"/>
              </a:solidFill>
              <a:effectLst>
                <a:outerShdw blurRad="38100" dist="38100" dir="2700000" algn="tl">
                  <a:srgbClr val="000000"/>
                </a:outerShdw>
              </a:effectLst>
            </a:endParaRPr>
          </a:p>
        </p:txBody>
      </p:sp>
      <p:sp>
        <p:nvSpPr>
          <p:cNvPr id="179212" name="Text Box 12"/>
          <p:cNvSpPr txBox="1">
            <a:spLocks noChangeArrowheads="1"/>
          </p:cNvSpPr>
          <p:nvPr/>
        </p:nvSpPr>
        <p:spPr bwMode="auto">
          <a:xfrm>
            <a:off x="6805613" y="6524625"/>
            <a:ext cx="3167062" cy="274638"/>
          </a:xfrm>
          <a:prstGeom prst="rect">
            <a:avLst/>
          </a:prstGeom>
          <a:noFill/>
          <a:ln w="9525" algn="ctr">
            <a:noFill/>
            <a:miter lim="800000"/>
            <a:headEnd/>
            <a:tailEnd/>
          </a:ln>
          <a:effectLst/>
        </p:spPr>
        <p:txBody>
          <a:bodyPr>
            <a:spAutoFit/>
          </a:bodyPr>
          <a:lstStyle/>
          <a:p>
            <a:pPr>
              <a:spcBef>
                <a:spcPct val="50000"/>
              </a:spcBef>
            </a:pPr>
            <a:r>
              <a:rPr lang="en-US" sz="1200" i="1"/>
              <a:t>Kigel et al., unpublished</a:t>
            </a:r>
          </a:p>
        </p:txBody>
      </p:sp>
      <p:grpSp>
        <p:nvGrpSpPr>
          <p:cNvPr id="2" name="Group 29"/>
          <p:cNvGrpSpPr/>
          <p:nvPr/>
        </p:nvGrpSpPr>
        <p:grpSpPr>
          <a:xfrm>
            <a:off x="2123728" y="1763524"/>
            <a:ext cx="6192688" cy="369332"/>
            <a:chOff x="2123728" y="1988840"/>
            <a:chExt cx="6192688" cy="369332"/>
          </a:xfrm>
        </p:grpSpPr>
        <p:sp>
          <p:nvSpPr>
            <p:cNvPr id="13" name="Oval 12"/>
            <p:cNvSpPr/>
            <p:nvPr/>
          </p:nvSpPr>
          <p:spPr bwMode="auto">
            <a:xfrm>
              <a:off x="2123728" y="1988840"/>
              <a:ext cx="288032" cy="216024"/>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13"/>
            <p:cNvSpPr/>
            <p:nvPr/>
          </p:nvSpPr>
          <p:spPr bwMode="auto">
            <a:xfrm>
              <a:off x="4644008" y="2132856"/>
              <a:ext cx="144016" cy="144016"/>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4860032" y="1988840"/>
              <a:ext cx="1728192" cy="369332"/>
            </a:xfrm>
            <a:prstGeom prst="rect">
              <a:avLst/>
            </a:prstGeom>
            <a:noFill/>
          </p:spPr>
          <p:txBody>
            <a:bodyPr wrap="square" rtlCol="0">
              <a:spAutoFit/>
            </a:bodyPr>
            <a:lstStyle/>
            <a:p>
              <a:r>
                <a:rPr lang="en-US" dirty="0" smtClean="0"/>
                <a:t>Mediterranean</a:t>
              </a:r>
              <a:endParaRPr lang="en-US" dirty="0"/>
            </a:p>
          </p:txBody>
        </p:sp>
        <p:sp>
          <p:nvSpPr>
            <p:cNvPr id="19" name="Oval 18"/>
            <p:cNvSpPr/>
            <p:nvPr/>
          </p:nvSpPr>
          <p:spPr bwMode="auto">
            <a:xfrm>
              <a:off x="2123728" y="2132856"/>
              <a:ext cx="144016" cy="144016"/>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2339752" y="1988840"/>
              <a:ext cx="648072" cy="369332"/>
            </a:xfrm>
            <a:prstGeom prst="rect">
              <a:avLst/>
            </a:prstGeom>
            <a:noFill/>
          </p:spPr>
          <p:txBody>
            <a:bodyPr wrap="square" rtlCol="0">
              <a:spAutoFit/>
            </a:bodyPr>
            <a:lstStyle/>
            <a:p>
              <a:r>
                <a:rPr lang="en-US" dirty="0" smtClean="0"/>
                <a:t>Arid</a:t>
              </a:r>
              <a:endParaRPr lang="en-US" dirty="0"/>
            </a:p>
          </p:txBody>
        </p:sp>
        <p:sp>
          <p:nvSpPr>
            <p:cNvPr id="21" name="Oval 20"/>
            <p:cNvSpPr/>
            <p:nvPr/>
          </p:nvSpPr>
          <p:spPr bwMode="auto">
            <a:xfrm>
              <a:off x="6660232" y="2132856"/>
              <a:ext cx="144016" cy="1440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Box 21"/>
            <p:cNvSpPr txBox="1"/>
            <p:nvPr/>
          </p:nvSpPr>
          <p:spPr>
            <a:xfrm>
              <a:off x="6876256" y="1988840"/>
              <a:ext cx="1440160" cy="369332"/>
            </a:xfrm>
            <a:prstGeom prst="rect">
              <a:avLst/>
            </a:prstGeom>
            <a:noFill/>
          </p:spPr>
          <p:txBody>
            <a:bodyPr wrap="square" rtlCol="0">
              <a:spAutoFit/>
            </a:bodyPr>
            <a:lstStyle/>
            <a:p>
              <a:pPr rtl="0"/>
              <a:r>
                <a:rPr lang="en-US" dirty="0" err="1" smtClean="0"/>
                <a:t>Mesic</a:t>
              </a:r>
              <a:r>
                <a:rPr lang="en-US" dirty="0" smtClean="0"/>
                <a:t> Med.</a:t>
              </a:r>
              <a:endParaRPr lang="en-US" dirty="0"/>
            </a:p>
          </p:txBody>
        </p:sp>
        <p:sp>
          <p:nvSpPr>
            <p:cNvPr id="23" name="Oval 22"/>
            <p:cNvSpPr/>
            <p:nvPr/>
          </p:nvSpPr>
          <p:spPr bwMode="auto">
            <a:xfrm>
              <a:off x="3131840" y="2132856"/>
              <a:ext cx="144016" cy="144016"/>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3347864" y="1988840"/>
              <a:ext cx="1440160" cy="369332"/>
            </a:xfrm>
            <a:prstGeom prst="rect">
              <a:avLst/>
            </a:prstGeom>
            <a:noFill/>
          </p:spPr>
          <p:txBody>
            <a:bodyPr wrap="square" rtlCol="0">
              <a:spAutoFit/>
            </a:bodyPr>
            <a:lstStyle/>
            <a:p>
              <a:r>
                <a:rPr lang="en-US" dirty="0" smtClean="0"/>
                <a:t>Semiarid</a:t>
              </a:r>
              <a:endParaRPr lang="en-US" dirty="0"/>
            </a:p>
          </p:txBody>
        </p:sp>
      </p:grpSp>
      <p:graphicFrame>
        <p:nvGraphicFramePr>
          <p:cNvPr id="25" name="Chart 24"/>
          <p:cNvGraphicFramePr>
            <a:graphicFrameLocks/>
          </p:cNvGraphicFramePr>
          <p:nvPr/>
        </p:nvGraphicFramePr>
        <p:xfrm>
          <a:off x="971600" y="2204864"/>
          <a:ext cx="7632847" cy="41949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1187624" y="1412776"/>
            <a:ext cx="6480720" cy="43204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204" name="Rectangle 4"/>
          <p:cNvSpPr>
            <a:spLocks noChangeArrowheads="1"/>
          </p:cNvSpPr>
          <p:nvPr/>
        </p:nvSpPr>
        <p:spPr bwMode="auto">
          <a:xfrm>
            <a:off x="7577138" y="901700"/>
            <a:ext cx="227012" cy="569913"/>
          </a:xfrm>
          <a:prstGeom prst="rect">
            <a:avLst/>
          </a:prstGeom>
          <a:noFill/>
          <a:ln w="9525">
            <a:noFill/>
            <a:miter lim="800000"/>
            <a:headEnd/>
            <a:tailEnd/>
          </a:ln>
          <a:effectLst/>
        </p:spPr>
        <p:txBody>
          <a:bodyPr wrap="none" lIns="116376" tIns="58188" rIns="116376" bIns="58188" anchor="ctr" anchorCtr="1">
            <a:spAutoFit/>
          </a:bodyPr>
          <a:lstStyle/>
          <a:p>
            <a:pPr defTabSz="1163638" rtl="0"/>
            <a:endParaRPr lang="en-GB" sz="2800" b="1">
              <a:solidFill>
                <a:schemeClr val="bg1"/>
              </a:solidFill>
              <a:effectLst>
                <a:outerShdw blurRad="38100" dist="38100" dir="2700000" algn="tl">
                  <a:srgbClr val="000000"/>
                </a:outerShdw>
              </a:effectLst>
            </a:endParaRPr>
          </a:p>
        </p:txBody>
      </p:sp>
      <p:sp>
        <p:nvSpPr>
          <p:cNvPr id="179209" name="Rectangle 9"/>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dirty="0" smtClean="0">
                <a:solidFill>
                  <a:schemeClr val="bg1"/>
                </a:solidFill>
                <a:effectLst>
                  <a:outerShdw blurRad="38100" dist="38100" dir="2700000" algn="tl">
                    <a:srgbClr val="000000"/>
                  </a:outerShdw>
                </a:effectLst>
              </a:rPr>
              <a:t>Species richness &amp; APP correlation  along the gradient</a:t>
            </a:r>
            <a:endParaRPr lang="en-US" sz="2800" b="1" dirty="0">
              <a:solidFill>
                <a:schemeClr val="bg1"/>
              </a:solidFill>
              <a:effectLst>
                <a:outerShdw blurRad="38100" dist="38100" dir="2700000" algn="tl">
                  <a:srgbClr val="000000"/>
                </a:outerShdw>
              </a:effectLst>
            </a:endParaRPr>
          </a:p>
        </p:txBody>
      </p:sp>
      <p:sp>
        <p:nvSpPr>
          <p:cNvPr id="179212" name="Text Box 12"/>
          <p:cNvSpPr txBox="1">
            <a:spLocks noChangeArrowheads="1"/>
          </p:cNvSpPr>
          <p:nvPr/>
        </p:nvSpPr>
        <p:spPr bwMode="auto">
          <a:xfrm>
            <a:off x="6805613" y="6524625"/>
            <a:ext cx="3167062" cy="274638"/>
          </a:xfrm>
          <a:prstGeom prst="rect">
            <a:avLst/>
          </a:prstGeom>
          <a:noFill/>
          <a:ln w="9525" algn="ctr">
            <a:noFill/>
            <a:miter lim="800000"/>
            <a:headEnd/>
            <a:tailEnd/>
          </a:ln>
          <a:effectLst/>
        </p:spPr>
        <p:txBody>
          <a:bodyPr>
            <a:spAutoFit/>
          </a:bodyPr>
          <a:lstStyle/>
          <a:p>
            <a:pPr>
              <a:spcBef>
                <a:spcPct val="50000"/>
              </a:spcBef>
            </a:pPr>
            <a:r>
              <a:rPr lang="en-US" sz="1200" i="1"/>
              <a:t>Kigel et al., unpublished</a:t>
            </a:r>
          </a:p>
        </p:txBody>
      </p:sp>
      <p:grpSp>
        <p:nvGrpSpPr>
          <p:cNvPr id="2" name="Group 29"/>
          <p:cNvGrpSpPr/>
          <p:nvPr/>
        </p:nvGrpSpPr>
        <p:grpSpPr>
          <a:xfrm>
            <a:off x="1403648" y="1484784"/>
            <a:ext cx="6192688" cy="369332"/>
            <a:chOff x="2123728" y="1988840"/>
            <a:chExt cx="6192688" cy="369332"/>
          </a:xfrm>
        </p:grpSpPr>
        <p:sp>
          <p:nvSpPr>
            <p:cNvPr id="13" name="Oval 12"/>
            <p:cNvSpPr/>
            <p:nvPr/>
          </p:nvSpPr>
          <p:spPr bwMode="auto">
            <a:xfrm>
              <a:off x="2123728" y="1988840"/>
              <a:ext cx="288032" cy="216024"/>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13"/>
            <p:cNvSpPr/>
            <p:nvPr/>
          </p:nvSpPr>
          <p:spPr bwMode="auto">
            <a:xfrm>
              <a:off x="4644008" y="2132856"/>
              <a:ext cx="144016" cy="144016"/>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4860032" y="1988840"/>
              <a:ext cx="1728192" cy="369332"/>
            </a:xfrm>
            <a:prstGeom prst="rect">
              <a:avLst/>
            </a:prstGeom>
            <a:noFill/>
          </p:spPr>
          <p:txBody>
            <a:bodyPr wrap="square" rtlCol="0">
              <a:spAutoFit/>
            </a:bodyPr>
            <a:lstStyle/>
            <a:p>
              <a:r>
                <a:rPr lang="en-US" dirty="0" smtClean="0"/>
                <a:t>Mediterranean</a:t>
              </a:r>
              <a:endParaRPr lang="en-US" dirty="0"/>
            </a:p>
          </p:txBody>
        </p:sp>
        <p:sp>
          <p:nvSpPr>
            <p:cNvPr id="19" name="Oval 18"/>
            <p:cNvSpPr/>
            <p:nvPr/>
          </p:nvSpPr>
          <p:spPr bwMode="auto">
            <a:xfrm>
              <a:off x="2123728" y="2132856"/>
              <a:ext cx="144016" cy="144016"/>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2339752" y="1988840"/>
              <a:ext cx="648072" cy="369332"/>
            </a:xfrm>
            <a:prstGeom prst="rect">
              <a:avLst/>
            </a:prstGeom>
            <a:noFill/>
          </p:spPr>
          <p:txBody>
            <a:bodyPr wrap="square" rtlCol="0">
              <a:spAutoFit/>
            </a:bodyPr>
            <a:lstStyle/>
            <a:p>
              <a:r>
                <a:rPr lang="en-US" dirty="0" smtClean="0"/>
                <a:t>Arid</a:t>
              </a:r>
              <a:endParaRPr lang="en-US" dirty="0"/>
            </a:p>
          </p:txBody>
        </p:sp>
        <p:sp>
          <p:nvSpPr>
            <p:cNvPr id="21" name="Oval 20"/>
            <p:cNvSpPr/>
            <p:nvPr/>
          </p:nvSpPr>
          <p:spPr bwMode="auto">
            <a:xfrm>
              <a:off x="6660232" y="2132856"/>
              <a:ext cx="144016" cy="1440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Box 21"/>
            <p:cNvSpPr txBox="1"/>
            <p:nvPr/>
          </p:nvSpPr>
          <p:spPr>
            <a:xfrm>
              <a:off x="6876256" y="1988840"/>
              <a:ext cx="1440160" cy="369332"/>
            </a:xfrm>
            <a:prstGeom prst="rect">
              <a:avLst/>
            </a:prstGeom>
            <a:noFill/>
          </p:spPr>
          <p:txBody>
            <a:bodyPr wrap="square" rtlCol="0">
              <a:spAutoFit/>
            </a:bodyPr>
            <a:lstStyle/>
            <a:p>
              <a:pPr rtl="0"/>
              <a:r>
                <a:rPr lang="en-US" dirty="0" err="1" smtClean="0"/>
                <a:t>Mesic</a:t>
              </a:r>
              <a:r>
                <a:rPr lang="en-US" dirty="0" smtClean="0"/>
                <a:t> Med.</a:t>
              </a:r>
              <a:endParaRPr lang="en-US" dirty="0"/>
            </a:p>
          </p:txBody>
        </p:sp>
        <p:sp>
          <p:nvSpPr>
            <p:cNvPr id="23" name="Oval 22"/>
            <p:cNvSpPr/>
            <p:nvPr/>
          </p:nvSpPr>
          <p:spPr bwMode="auto">
            <a:xfrm>
              <a:off x="3131840" y="2132856"/>
              <a:ext cx="144016" cy="144016"/>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3347864" y="1988840"/>
              <a:ext cx="1440160" cy="369332"/>
            </a:xfrm>
            <a:prstGeom prst="rect">
              <a:avLst/>
            </a:prstGeom>
            <a:noFill/>
          </p:spPr>
          <p:txBody>
            <a:bodyPr wrap="square" rtlCol="0">
              <a:spAutoFit/>
            </a:bodyPr>
            <a:lstStyle/>
            <a:p>
              <a:r>
                <a:rPr lang="en-US" dirty="0" smtClean="0"/>
                <a:t>Semiarid</a:t>
              </a:r>
              <a:endParaRPr lang="en-US" dirty="0"/>
            </a:p>
          </p:txBody>
        </p:sp>
      </p:grpSp>
      <p:graphicFrame>
        <p:nvGraphicFramePr>
          <p:cNvPr id="25" name="Chart 24"/>
          <p:cNvGraphicFramePr>
            <a:graphicFrameLocks/>
          </p:cNvGraphicFramePr>
          <p:nvPr/>
        </p:nvGraphicFramePr>
        <p:xfrm>
          <a:off x="251521" y="2420888"/>
          <a:ext cx="4104455" cy="4104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nvGraphicFramePr>
        <p:xfrm>
          <a:off x="4644008" y="2420888"/>
          <a:ext cx="4177009" cy="41367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DSCN1714"/>
          <p:cNvPicPr>
            <a:picLocks noChangeAspect="1" noChangeArrowheads="1"/>
          </p:cNvPicPr>
          <p:nvPr/>
        </p:nvPicPr>
        <p:blipFill>
          <a:blip r:embed="rId3" cstate="print"/>
          <a:srcRect/>
          <a:stretch>
            <a:fillRect/>
          </a:stretch>
        </p:blipFill>
        <p:spPr bwMode="auto">
          <a:xfrm>
            <a:off x="26988" y="17463"/>
            <a:ext cx="4625975" cy="3411537"/>
          </a:xfrm>
          <a:prstGeom prst="rect">
            <a:avLst/>
          </a:prstGeom>
          <a:noFill/>
        </p:spPr>
      </p:pic>
      <p:pic>
        <p:nvPicPr>
          <p:cNvPr id="21512" name="Picture 8" descr="DSCN1713"/>
          <p:cNvPicPr>
            <a:picLocks noChangeAspect="1" noChangeArrowheads="1"/>
          </p:cNvPicPr>
          <p:nvPr/>
        </p:nvPicPr>
        <p:blipFill>
          <a:blip r:embed="rId4" cstate="print"/>
          <a:srcRect/>
          <a:stretch>
            <a:fillRect/>
          </a:stretch>
        </p:blipFill>
        <p:spPr bwMode="auto">
          <a:xfrm>
            <a:off x="4086697" y="2835275"/>
            <a:ext cx="5030316" cy="4022725"/>
          </a:xfrm>
          <a:prstGeom prst="rect">
            <a:avLst/>
          </a:prstGeom>
          <a:noFill/>
        </p:spPr>
      </p:pic>
      <p:sp>
        <p:nvSpPr>
          <p:cNvPr id="21524" name="Rectangle 20"/>
          <p:cNvSpPr>
            <a:spLocks noChangeArrowheads="1"/>
          </p:cNvSpPr>
          <p:nvPr/>
        </p:nvSpPr>
        <p:spPr bwMode="auto">
          <a:xfrm>
            <a:off x="4643438" y="-1588"/>
            <a:ext cx="4500562" cy="838201"/>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r>
              <a:rPr lang="en-US" sz="2800" b="1">
                <a:solidFill>
                  <a:schemeClr val="bg1"/>
                </a:solidFill>
                <a:effectLst>
                  <a:outerShdw blurRad="38100" dist="38100" dir="2700000" algn="tl">
                    <a:srgbClr val="000000"/>
                  </a:outerShdw>
                </a:effectLst>
              </a:rPr>
              <a:t>Soil seed bank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defRPr/>
            </a:pPr>
            <a:r>
              <a:rPr lang="en-US" sz="2800" b="1">
                <a:solidFill>
                  <a:schemeClr val="bg1"/>
                </a:solidFill>
                <a:effectLst>
                  <a:outerShdw blurRad="38100" dist="38100" dir="2700000" algn="tl">
                    <a:srgbClr val="000000"/>
                  </a:outerShdw>
                </a:effectLst>
              </a:rPr>
              <a:t>Changes in seed bank density along the aridity </a:t>
            </a:r>
          </a:p>
          <a:p>
            <a:pPr algn="ctr" defTabSz="3981450" rtl="0">
              <a:defRPr/>
            </a:pPr>
            <a:r>
              <a:rPr lang="en-US" sz="2800" b="1">
                <a:solidFill>
                  <a:schemeClr val="bg1"/>
                </a:solidFill>
                <a:effectLst>
                  <a:outerShdw blurRad="38100" dist="38100" dir="2700000" algn="tl">
                    <a:srgbClr val="000000"/>
                  </a:outerShdw>
                </a:effectLst>
              </a:rPr>
              <a:t>gradient</a:t>
            </a:r>
          </a:p>
        </p:txBody>
      </p:sp>
      <p:grpSp>
        <p:nvGrpSpPr>
          <p:cNvPr id="2" name="Group 1021"/>
          <p:cNvGrpSpPr>
            <a:grpSpLocks/>
          </p:cNvGrpSpPr>
          <p:nvPr/>
        </p:nvGrpSpPr>
        <p:grpSpPr bwMode="auto">
          <a:xfrm>
            <a:off x="215900" y="5445125"/>
            <a:ext cx="1763713" cy="1296988"/>
            <a:chOff x="91" y="2432"/>
            <a:chExt cx="1111" cy="817"/>
          </a:xfrm>
        </p:grpSpPr>
        <p:sp>
          <p:nvSpPr>
            <p:cNvPr id="15652" name="Rectangle 1020"/>
            <p:cNvSpPr>
              <a:spLocks noChangeArrowheads="1"/>
            </p:cNvSpPr>
            <p:nvPr/>
          </p:nvSpPr>
          <p:spPr bwMode="auto">
            <a:xfrm>
              <a:off x="91" y="2432"/>
              <a:ext cx="975" cy="817"/>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15653" name="Line 1012"/>
            <p:cNvSpPr>
              <a:spLocks noChangeShapeType="1"/>
            </p:cNvSpPr>
            <p:nvPr/>
          </p:nvSpPr>
          <p:spPr bwMode="auto">
            <a:xfrm>
              <a:off x="158" y="2840"/>
              <a:ext cx="227" cy="0"/>
            </a:xfrm>
            <a:prstGeom prst="line">
              <a:avLst/>
            </a:prstGeom>
            <a:noFill/>
            <a:ln w="38100">
              <a:solidFill>
                <a:srgbClr val="339933"/>
              </a:solidFill>
              <a:round/>
              <a:headEnd/>
              <a:tailEnd/>
            </a:ln>
          </p:spPr>
          <p:txBody>
            <a:bodyPr/>
            <a:lstStyle/>
            <a:p>
              <a:endParaRPr lang="he-IL"/>
            </a:p>
          </p:txBody>
        </p:sp>
        <p:sp>
          <p:nvSpPr>
            <p:cNvPr id="15654" name="Text Box 1013"/>
            <p:cNvSpPr txBox="1">
              <a:spLocks noChangeArrowheads="1"/>
            </p:cNvSpPr>
            <p:nvPr/>
          </p:nvSpPr>
          <p:spPr bwMode="auto">
            <a:xfrm>
              <a:off x="476" y="2750"/>
              <a:ext cx="726" cy="192"/>
            </a:xfrm>
            <a:prstGeom prst="rect">
              <a:avLst/>
            </a:prstGeom>
            <a:noFill/>
            <a:ln w="9525">
              <a:noFill/>
              <a:miter lim="800000"/>
              <a:headEnd/>
              <a:tailEnd/>
            </a:ln>
          </p:spPr>
          <p:txBody>
            <a:bodyPr>
              <a:spAutoFit/>
            </a:bodyPr>
            <a:lstStyle/>
            <a:p>
              <a:pPr>
                <a:spcBef>
                  <a:spcPct val="50000"/>
                </a:spcBef>
              </a:pPr>
              <a:r>
                <a:rPr lang="en-US" sz="1400"/>
                <a:t>Mediter.</a:t>
              </a:r>
            </a:p>
          </p:txBody>
        </p:sp>
        <p:sp>
          <p:nvSpPr>
            <p:cNvPr id="15655" name="Line 1014"/>
            <p:cNvSpPr>
              <a:spLocks noChangeShapeType="1"/>
            </p:cNvSpPr>
            <p:nvPr/>
          </p:nvSpPr>
          <p:spPr bwMode="auto">
            <a:xfrm>
              <a:off x="158" y="2568"/>
              <a:ext cx="227" cy="0"/>
            </a:xfrm>
            <a:prstGeom prst="line">
              <a:avLst/>
            </a:prstGeom>
            <a:noFill/>
            <a:ln w="38100">
              <a:solidFill>
                <a:srgbClr val="FF0000"/>
              </a:solidFill>
              <a:round/>
              <a:headEnd/>
              <a:tailEnd/>
            </a:ln>
          </p:spPr>
          <p:txBody>
            <a:bodyPr/>
            <a:lstStyle/>
            <a:p>
              <a:endParaRPr lang="he-IL"/>
            </a:p>
          </p:txBody>
        </p:sp>
        <p:sp>
          <p:nvSpPr>
            <p:cNvPr id="15656" name="Text Box 1015"/>
            <p:cNvSpPr txBox="1">
              <a:spLocks noChangeArrowheads="1"/>
            </p:cNvSpPr>
            <p:nvPr/>
          </p:nvSpPr>
          <p:spPr bwMode="auto">
            <a:xfrm>
              <a:off x="476" y="2478"/>
              <a:ext cx="454" cy="192"/>
            </a:xfrm>
            <a:prstGeom prst="rect">
              <a:avLst/>
            </a:prstGeom>
            <a:noFill/>
            <a:ln w="9525">
              <a:noFill/>
              <a:miter lim="800000"/>
              <a:headEnd/>
              <a:tailEnd/>
            </a:ln>
          </p:spPr>
          <p:txBody>
            <a:bodyPr>
              <a:spAutoFit/>
            </a:bodyPr>
            <a:lstStyle/>
            <a:p>
              <a:pPr>
                <a:spcBef>
                  <a:spcPct val="50000"/>
                </a:spcBef>
              </a:pPr>
              <a:r>
                <a:rPr lang="en-US" sz="1400"/>
                <a:t>arid</a:t>
              </a:r>
            </a:p>
          </p:txBody>
        </p:sp>
        <p:sp>
          <p:nvSpPr>
            <p:cNvPr id="15657" name="Line 1016"/>
            <p:cNvSpPr>
              <a:spLocks noChangeShapeType="1"/>
            </p:cNvSpPr>
            <p:nvPr/>
          </p:nvSpPr>
          <p:spPr bwMode="auto">
            <a:xfrm>
              <a:off x="158" y="2976"/>
              <a:ext cx="227" cy="0"/>
            </a:xfrm>
            <a:prstGeom prst="line">
              <a:avLst/>
            </a:prstGeom>
            <a:noFill/>
            <a:ln w="38100">
              <a:solidFill>
                <a:schemeClr val="tx1"/>
              </a:solidFill>
              <a:round/>
              <a:headEnd/>
              <a:tailEnd/>
            </a:ln>
          </p:spPr>
          <p:txBody>
            <a:bodyPr/>
            <a:lstStyle/>
            <a:p>
              <a:endParaRPr lang="he-IL"/>
            </a:p>
          </p:txBody>
        </p:sp>
        <p:sp>
          <p:nvSpPr>
            <p:cNvPr id="15658" name="Text Box 1017"/>
            <p:cNvSpPr txBox="1">
              <a:spLocks noChangeArrowheads="1"/>
            </p:cNvSpPr>
            <p:nvPr/>
          </p:nvSpPr>
          <p:spPr bwMode="auto">
            <a:xfrm>
              <a:off x="476" y="2886"/>
              <a:ext cx="726" cy="326"/>
            </a:xfrm>
            <a:prstGeom prst="rect">
              <a:avLst/>
            </a:prstGeom>
            <a:noFill/>
            <a:ln w="9525">
              <a:noFill/>
              <a:miter lim="800000"/>
              <a:headEnd/>
              <a:tailEnd/>
            </a:ln>
          </p:spPr>
          <p:txBody>
            <a:bodyPr>
              <a:spAutoFit/>
            </a:bodyPr>
            <a:lstStyle/>
            <a:p>
              <a:pPr>
                <a:spcBef>
                  <a:spcPct val="50000"/>
                </a:spcBef>
              </a:pPr>
              <a:r>
                <a:rPr lang="en-US" sz="1400"/>
                <a:t>mesic Mediter.</a:t>
              </a:r>
            </a:p>
          </p:txBody>
        </p:sp>
        <p:sp>
          <p:nvSpPr>
            <p:cNvPr id="15659" name="Line 1018"/>
            <p:cNvSpPr>
              <a:spLocks noChangeShapeType="1"/>
            </p:cNvSpPr>
            <p:nvPr/>
          </p:nvSpPr>
          <p:spPr bwMode="auto">
            <a:xfrm>
              <a:off x="158" y="2704"/>
              <a:ext cx="227" cy="0"/>
            </a:xfrm>
            <a:prstGeom prst="line">
              <a:avLst/>
            </a:prstGeom>
            <a:noFill/>
            <a:ln w="38100">
              <a:solidFill>
                <a:srgbClr val="FF9900"/>
              </a:solidFill>
              <a:round/>
              <a:headEnd/>
              <a:tailEnd/>
            </a:ln>
          </p:spPr>
          <p:txBody>
            <a:bodyPr/>
            <a:lstStyle/>
            <a:p>
              <a:endParaRPr lang="he-IL"/>
            </a:p>
          </p:txBody>
        </p:sp>
        <p:sp>
          <p:nvSpPr>
            <p:cNvPr id="15660" name="Text Box 1019"/>
            <p:cNvSpPr txBox="1">
              <a:spLocks noChangeArrowheads="1"/>
            </p:cNvSpPr>
            <p:nvPr/>
          </p:nvSpPr>
          <p:spPr bwMode="auto">
            <a:xfrm>
              <a:off x="476" y="2614"/>
              <a:ext cx="726" cy="192"/>
            </a:xfrm>
            <a:prstGeom prst="rect">
              <a:avLst/>
            </a:prstGeom>
            <a:noFill/>
            <a:ln w="9525">
              <a:noFill/>
              <a:miter lim="800000"/>
              <a:headEnd/>
              <a:tailEnd/>
            </a:ln>
          </p:spPr>
          <p:txBody>
            <a:bodyPr>
              <a:spAutoFit/>
            </a:bodyPr>
            <a:lstStyle/>
            <a:p>
              <a:pPr>
                <a:spcBef>
                  <a:spcPct val="50000"/>
                </a:spcBef>
              </a:pPr>
              <a:r>
                <a:rPr lang="en-US" sz="1400"/>
                <a:t>semiarid</a:t>
              </a:r>
            </a:p>
          </p:txBody>
        </p:sp>
      </p:grpSp>
      <p:sp>
        <p:nvSpPr>
          <p:cNvPr id="15364" name="Text Box 1022"/>
          <p:cNvSpPr txBox="1">
            <a:spLocks noChangeArrowheads="1"/>
          </p:cNvSpPr>
          <p:nvPr/>
        </p:nvSpPr>
        <p:spPr bwMode="auto">
          <a:xfrm>
            <a:off x="6084888" y="5157788"/>
            <a:ext cx="3024187" cy="1603375"/>
          </a:xfrm>
          <a:prstGeom prst="rect">
            <a:avLst/>
          </a:prstGeom>
          <a:solidFill>
            <a:srgbClr val="0000FF"/>
          </a:solidFill>
          <a:ln w="9525">
            <a:noFill/>
            <a:miter lim="800000"/>
            <a:headEnd/>
            <a:tailEnd/>
          </a:ln>
        </p:spPr>
        <p:txBody>
          <a:bodyPr>
            <a:spAutoFit/>
          </a:bodyPr>
          <a:lstStyle/>
          <a:p>
            <a:pPr>
              <a:spcBef>
                <a:spcPct val="50000"/>
              </a:spcBef>
            </a:pPr>
            <a:r>
              <a:rPr lang="en-US">
                <a:solidFill>
                  <a:schemeClr val="bg1"/>
                </a:solidFill>
              </a:rPr>
              <a:t>Important differences among sites &amp; years </a:t>
            </a:r>
          </a:p>
          <a:p>
            <a:pPr>
              <a:spcBef>
                <a:spcPct val="50000"/>
              </a:spcBef>
            </a:pPr>
            <a:r>
              <a:rPr lang="en-US">
                <a:solidFill>
                  <a:schemeClr val="bg1"/>
                </a:solidFill>
              </a:rPr>
              <a:t>Strong densities variation with rainfall at the mesic sites</a:t>
            </a:r>
          </a:p>
        </p:txBody>
      </p:sp>
      <p:sp>
        <p:nvSpPr>
          <p:cNvPr id="15366" name="Text Box 1312"/>
          <p:cNvSpPr txBox="1">
            <a:spLocks noChangeArrowheads="1"/>
          </p:cNvSpPr>
          <p:nvPr/>
        </p:nvSpPr>
        <p:spPr bwMode="auto">
          <a:xfrm rot="-5400000">
            <a:off x="-2249487" y="2622550"/>
            <a:ext cx="5294312" cy="427038"/>
          </a:xfrm>
          <a:prstGeom prst="rect">
            <a:avLst/>
          </a:prstGeom>
          <a:noFill/>
          <a:ln w="9525">
            <a:noFill/>
            <a:miter lim="800000"/>
            <a:headEnd/>
            <a:tailEnd/>
          </a:ln>
        </p:spPr>
        <p:txBody>
          <a:bodyPr>
            <a:spAutoFit/>
          </a:bodyPr>
          <a:lstStyle/>
          <a:p>
            <a:pPr algn="ctr" rtl="0">
              <a:spcBef>
                <a:spcPct val="50000"/>
              </a:spcBef>
            </a:pPr>
            <a:r>
              <a:rPr lang="en-US" sz="2200" b="1"/>
              <a:t>Mean No of seedlings (m</a:t>
            </a:r>
            <a:r>
              <a:rPr lang="en-US" sz="2200" b="1" baseline="30000"/>
              <a:t>-2</a:t>
            </a:r>
            <a:r>
              <a:rPr lang="en-US" sz="2200" b="1"/>
              <a:t>)</a:t>
            </a:r>
          </a:p>
        </p:txBody>
      </p:sp>
      <p:graphicFrame>
        <p:nvGraphicFramePr>
          <p:cNvPr id="301" name="Chart 300"/>
          <p:cNvGraphicFramePr>
            <a:graphicFrameLocks/>
          </p:cNvGraphicFramePr>
          <p:nvPr/>
        </p:nvGraphicFramePr>
        <p:xfrm>
          <a:off x="611560" y="980728"/>
          <a:ext cx="820891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15367" name="Text Box 1314"/>
          <p:cNvSpPr txBox="1">
            <a:spLocks noChangeArrowheads="1"/>
          </p:cNvSpPr>
          <p:nvPr/>
        </p:nvSpPr>
        <p:spPr bwMode="auto">
          <a:xfrm>
            <a:off x="6804248" y="1196752"/>
            <a:ext cx="1582738" cy="730250"/>
          </a:xfrm>
          <a:prstGeom prst="rect">
            <a:avLst/>
          </a:prstGeom>
          <a:noFill/>
          <a:ln w="9525">
            <a:noFill/>
            <a:miter lim="800000"/>
            <a:headEnd/>
            <a:tailEnd/>
          </a:ln>
        </p:spPr>
        <p:txBody>
          <a:bodyPr>
            <a:spAutoFit/>
          </a:bodyPr>
          <a:lstStyle/>
          <a:p>
            <a:pPr rtl="0">
              <a:spcBef>
                <a:spcPct val="50000"/>
              </a:spcBef>
            </a:pPr>
            <a:r>
              <a:rPr lang="en-US" sz="1400" dirty="0"/>
              <a:t>Station ***       Year ***              S x Y *** </a:t>
            </a:r>
          </a:p>
        </p:txBody>
      </p:sp>
      <p:sp>
        <p:nvSpPr>
          <p:cNvPr id="302" name="Text Box 1011"/>
          <p:cNvSpPr txBox="1">
            <a:spLocks noChangeArrowheads="1"/>
          </p:cNvSpPr>
          <p:nvPr/>
        </p:nvSpPr>
        <p:spPr bwMode="auto">
          <a:xfrm>
            <a:off x="4283075" y="4946651"/>
            <a:ext cx="1152525" cy="427038"/>
          </a:xfrm>
          <a:prstGeom prst="rect">
            <a:avLst/>
          </a:prstGeom>
          <a:noFill/>
          <a:ln w="9525">
            <a:noFill/>
            <a:miter lim="800000"/>
            <a:headEnd/>
            <a:tailEnd/>
          </a:ln>
        </p:spPr>
        <p:txBody>
          <a:bodyPr>
            <a:spAutoFit/>
          </a:bodyPr>
          <a:lstStyle/>
          <a:p>
            <a:pPr algn="ctr">
              <a:spcBef>
                <a:spcPct val="50000"/>
              </a:spcBef>
            </a:pPr>
            <a:r>
              <a:rPr lang="en-US" sz="2200" b="1" dirty="0"/>
              <a:t>Year</a:t>
            </a:r>
          </a:p>
        </p:txBody>
      </p:sp>
      <p:cxnSp>
        <p:nvCxnSpPr>
          <p:cNvPr id="19" name="Straight Connector 18"/>
          <p:cNvCxnSpPr/>
          <p:nvPr/>
        </p:nvCxnSpPr>
        <p:spPr bwMode="auto">
          <a:xfrm rot="5400000">
            <a:off x="1691680" y="4509120"/>
            <a:ext cx="144016" cy="0"/>
          </a:xfrm>
          <a:prstGeom prst="line">
            <a:avLst/>
          </a:prstGeom>
          <a:solidFill>
            <a:srgbClr val="FFFFFF"/>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defRPr/>
            </a:pPr>
            <a:r>
              <a:rPr lang="en-US" sz="2800" b="1" dirty="0">
                <a:solidFill>
                  <a:schemeClr val="bg1"/>
                </a:solidFill>
                <a:effectLst>
                  <a:outerShdw blurRad="38100" dist="38100" dir="2700000" algn="tl">
                    <a:srgbClr val="000000"/>
                  </a:outerShdw>
                </a:effectLst>
              </a:rPr>
              <a:t>Changes in community structure along the aridity gradient</a:t>
            </a:r>
          </a:p>
        </p:txBody>
      </p:sp>
      <p:sp>
        <p:nvSpPr>
          <p:cNvPr id="16956" name="Text Box 575"/>
          <p:cNvSpPr txBox="1">
            <a:spLocks noChangeArrowheads="1"/>
          </p:cNvSpPr>
          <p:nvPr/>
        </p:nvSpPr>
        <p:spPr bwMode="auto">
          <a:xfrm rot="-5400000">
            <a:off x="-934243" y="1975643"/>
            <a:ext cx="2305050" cy="366713"/>
          </a:xfrm>
          <a:prstGeom prst="rect">
            <a:avLst/>
          </a:prstGeom>
          <a:noFill/>
          <a:ln w="9525">
            <a:noFill/>
            <a:miter lim="800000"/>
            <a:headEnd/>
            <a:tailEnd/>
          </a:ln>
        </p:spPr>
        <p:txBody>
          <a:bodyPr>
            <a:spAutoFit/>
          </a:bodyPr>
          <a:lstStyle/>
          <a:p>
            <a:pPr>
              <a:spcBef>
                <a:spcPct val="50000"/>
              </a:spcBef>
            </a:pPr>
            <a:r>
              <a:rPr lang="en-US"/>
              <a:t>Species richness</a:t>
            </a:r>
          </a:p>
        </p:txBody>
      </p:sp>
      <p:sp>
        <p:nvSpPr>
          <p:cNvPr id="16957" name="AutoShape 576"/>
          <p:cNvSpPr>
            <a:spLocks noChangeAspect="1" noChangeArrowheads="1" noTextEdit="1"/>
          </p:cNvSpPr>
          <p:nvPr/>
        </p:nvSpPr>
        <p:spPr bwMode="auto">
          <a:xfrm>
            <a:off x="2603500" y="3741738"/>
            <a:ext cx="4056063" cy="2927350"/>
          </a:xfrm>
          <a:prstGeom prst="rect">
            <a:avLst/>
          </a:prstGeom>
          <a:noFill/>
          <a:ln w="9525">
            <a:noFill/>
            <a:miter lim="800000"/>
            <a:headEnd/>
            <a:tailEnd/>
          </a:ln>
        </p:spPr>
        <p:txBody>
          <a:bodyPr/>
          <a:lstStyle/>
          <a:p>
            <a:endParaRPr lang="he-IL"/>
          </a:p>
        </p:txBody>
      </p:sp>
      <p:sp>
        <p:nvSpPr>
          <p:cNvPr id="17246" name="Text Box 865"/>
          <p:cNvSpPr txBox="1">
            <a:spLocks noChangeArrowheads="1"/>
          </p:cNvSpPr>
          <p:nvPr/>
        </p:nvSpPr>
        <p:spPr bwMode="auto">
          <a:xfrm rot="-5400000">
            <a:off x="844079" y="4924674"/>
            <a:ext cx="2493963" cy="366712"/>
          </a:xfrm>
          <a:prstGeom prst="rect">
            <a:avLst/>
          </a:prstGeom>
          <a:noFill/>
          <a:ln w="9525">
            <a:noFill/>
            <a:miter lim="800000"/>
            <a:headEnd/>
            <a:tailEnd/>
          </a:ln>
        </p:spPr>
        <p:txBody>
          <a:bodyPr>
            <a:spAutoFit/>
          </a:bodyPr>
          <a:lstStyle/>
          <a:p>
            <a:pPr>
              <a:spcBef>
                <a:spcPct val="50000"/>
              </a:spcBef>
            </a:pPr>
            <a:r>
              <a:rPr lang="en-US" dirty="0"/>
              <a:t>Species evenness (J’)</a:t>
            </a:r>
          </a:p>
        </p:txBody>
      </p:sp>
      <p:sp>
        <p:nvSpPr>
          <p:cNvPr id="17247" name="Text Box 866"/>
          <p:cNvSpPr txBox="1">
            <a:spLocks noChangeArrowheads="1"/>
          </p:cNvSpPr>
          <p:nvPr/>
        </p:nvSpPr>
        <p:spPr bwMode="auto">
          <a:xfrm>
            <a:off x="4283075" y="6524625"/>
            <a:ext cx="1152525" cy="366713"/>
          </a:xfrm>
          <a:prstGeom prst="rect">
            <a:avLst/>
          </a:prstGeom>
          <a:noFill/>
          <a:ln w="9525">
            <a:noFill/>
            <a:miter lim="800000"/>
            <a:headEnd/>
            <a:tailEnd/>
          </a:ln>
        </p:spPr>
        <p:txBody>
          <a:bodyPr>
            <a:spAutoFit/>
          </a:bodyPr>
          <a:lstStyle/>
          <a:p>
            <a:pPr>
              <a:spcBef>
                <a:spcPct val="50000"/>
              </a:spcBef>
            </a:pPr>
            <a:r>
              <a:rPr lang="en-US"/>
              <a:t>Year</a:t>
            </a:r>
          </a:p>
        </p:txBody>
      </p:sp>
      <p:grpSp>
        <p:nvGrpSpPr>
          <p:cNvPr id="2" name="Group 867"/>
          <p:cNvGrpSpPr>
            <a:grpSpLocks/>
          </p:cNvGrpSpPr>
          <p:nvPr/>
        </p:nvGrpSpPr>
        <p:grpSpPr bwMode="auto">
          <a:xfrm>
            <a:off x="215900" y="4148138"/>
            <a:ext cx="1763713" cy="1296987"/>
            <a:chOff x="91" y="2432"/>
            <a:chExt cx="1111" cy="817"/>
          </a:xfrm>
        </p:grpSpPr>
        <p:sp>
          <p:nvSpPr>
            <p:cNvPr id="17253" name="Rectangle 868"/>
            <p:cNvSpPr>
              <a:spLocks noChangeArrowheads="1"/>
            </p:cNvSpPr>
            <p:nvPr/>
          </p:nvSpPr>
          <p:spPr bwMode="auto">
            <a:xfrm>
              <a:off x="91" y="2432"/>
              <a:ext cx="975" cy="817"/>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17254" name="Line 869"/>
            <p:cNvSpPr>
              <a:spLocks noChangeShapeType="1"/>
            </p:cNvSpPr>
            <p:nvPr/>
          </p:nvSpPr>
          <p:spPr bwMode="auto">
            <a:xfrm>
              <a:off x="158" y="2840"/>
              <a:ext cx="227" cy="0"/>
            </a:xfrm>
            <a:prstGeom prst="line">
              <a:avLst/>
            </a:prstGeom>
            <a:noFill/>
            <a:ln w="38100">
              <a:solidFill>
                <a:srgbClr val="339933"/>
              </a:solidFill>
              <a:round/>
              <a:headEnd/>
              <a:tailEnd/>
            </a:ln>
          </p:spPr>
          <p:txBody>
            <a:bodyPr/>
            <a:lstStyle/>
            <a:p>
              <a:endParaRPr lang="he-IL"/>
            </a:p>
          </p:txBody>
        </p:sp>
        <p:sp>
          <p:nvSpPr>
            <p:cNvPr id="17255" name="Text Box 870"/>
            <p:cNvSpPr txBox="1">
              <a:spLocks noChangeArrowheads="1"/>
            </p:cNvSpPr>
            <p:nvPr/>
          </p:nvSpPr>
          <p:spPr bwMode="auto">
            <a:xfrm>
              <a:off x="476" y="2750"/>
              <a:ext cx="726" cy="192"/>
            </a:xfrm>
            <a:prstGeom prst="rect">
              <a:avLst/>
            </a:prstGeom>
            <a:noFill/>
            <a:ln w="9525">
              <a:noFill/>
              <a:miter lim="800000"/>
              <a:headEnd/>
              <a:tailEnd/>
            </a:ln>
          </p:spPr>
          <p:txBody>
            <a:bodyPr>
              <a:spAutoFit/>
            </a:bodyPr>
            <a:lstStyle/>
            <a:p>
              <a:pPr>
                <a:spcBef>
                  <a:spcPct val="50000"/>
                </a:spcBef>
              </a:pPr>
              <a:r>
                <a:rPr lang="en-US" sz="1400"/>
                <a:t>Mediter.</a:t>
              </a:r>
            </a:p>
          </p:txBody>
        </p:sp>
        <p:sp>
          <p:nvSpPr>
            <p:cNvPr id="17256" name="Line 871"/>
            <p:cNvSpPr>
              <a:spLocks noChangeShapeType="1"/>
            </p:cNvSpPr>
            <p:nvPr/>
          </p:nvSpPr>
          <p:spPr bwMode="auto">
            <a:xfrm>
              <a:off x="158" y="2568"/>
              <a:ext cx="227" cy="0"/>
            </a:xfrm>
            <a:prstGeom prst="line">
              <a:avLst/>
            </a:prstGeom>
            <a:noFill/>
            <a:ln w="38100">
              <a:solidFill>
                <a:srgbClr val="FF0000"/>
              </a:solidFill>
              <a:round/>
              <a:headEnd/>
              <a:tailEnd/>
            </a:ln>
          </p:spPr>
          <p:txBody>
            <a:bodyPr/>
            <a:lstStyle/>
            <a:p>
              <a:endParaRPr lang="he-IL"/>
            </a:p>
          </p:txBody>
        </p:sp>
        <p:sp>
          <p:nvSpPr>
            <p:cNvPr id="17257" name="Text Box 872"/>
            <p:cNvSpPr txBox="1">
              <a:spLocks noChangeArrowheads="1"/>
            </p:cNvSpPr>
            <p:nvPr/>
          </p:nvSpPr>
          <p:spPr bwMode="auto">
            <a:xfrm>
              <a:off x="476" y="2478"/>
              <a:ext cx="454" cy="192"/>
            </a:xfrm>
            <a:prstGeom prst="rect">
              <a:avLst/>
            </a:prstGeom>
            <a:noFill/>
            <a:ln w="9525">
              <a:noFill/>
              <a:miter lim="800000"/>
              <a:headEnd/>
              <a:tailEnd/>
            </a:ln>
          </p:spPr>
          <p:txBody>
            <a:bodyPr>
              <a:spAutoFit/>
            </a:bodyPr>
            <a:lstStyle/>
            <a:p>
              <a:pPr>
                <a:spcBef>
                  <a:spcPct val="50000"/>
                </a:spcBef>
              </a:pPr>
              <a:r>
                <a:rPr lang="en-US" sz="1400"/>
                <a:t>arid</a:t>
              </a:r>
            </a:p>
          </p:txBody>
        </p:sp>
        <p:sp>
          <p:nvSpPr>
            <p:cNvPr id="17258" name="Line 873"/>
            <p:cNvSpPr>
              <a:spLocks noChangeShapeType="1"/>
            </p:cNvSpPr>
            <p:nvPr/>
          </p:nvSpPr>
          <p:spPr bwMode="auto">
            <a:xfrm>
              <a:off x="158" y="2976"/>
              <a:ext cx="227" cy="0"/>
            </a:xfrm>
            <a:prstGeom prst="line">
              <a:avLst/>
            </a:prstGeom>
            <a:noFill/>
            <a:ln w="38100">
              <a:solidFill>
                <a:schemeClr val="tx1"/>
              </a:solidFill>
              <a:round/>
              <a:headEnd/>
              <a:tailEnd/>
            </a:ln>
          </p:spPr>
          <p:txBody>
            <a:bodyPr/>
            <a:lstStyle/>
            <a:p>
              <a:endParaRPr lang="he-IL"/>
            </a:p>
          </p:txBody>
        </p:sp>
        <p:sp>
          <p:nvSpPr>
            <p:cNvPr id="17259" name="Text Box 874"/>
            <p:cNvSpPr txBox="1">
              <a:spLocks noChangeArrowheads="1"/>
            </p:cNvSpPr>
            <p:nvPr/>
          </p:nvSpPr>
          <p:spPr bwMode="auto">
            <a:xfrm>
              <a:off x="476" y="2886"/>
              <a:ext cx="726" cy="326"/>
            </a:xfrm>
            <a:prstGeom prst="rect">
              <a:avLst/>
            </a:prstGeom>
            <a:noFill/>
            <a:ln w="9525">
              <a:noFill/>
              <a:miter lim="800000"/>
              <a:headEnd/>
              <a:tailEnd/>
            </a:ln>
          </p:spPr>
          <p:txBody>
            <a:bodyPr>
              <a:spAutoFit/>
            </a:bodyPr>
            <a:lstStyle/>
            <a:p>
              <a:pPr>
                <a:spcBef>
                  <a:spcPct val="50000"/>
                </a:spcBef>
              </a:pPr>
              <a:r>
                <a:rPr lang="en-US" sz="1400"/>
                <a:t>mesic Mediter.</a:t>
              </a:r>
            </a:p>
          </p:txBody>
        </p:sp>
        <p:sp>
          <p:nvSpPr>
            <p:cNvPr id="17260" name="Line 875"/>
            <p:cNvSpPr>
              <a:spLocks noChangeShapeType="1"/>
            </p:cNvSpPr>
            <p:nvPr/>
          </p:nvSpPr>
          <p:spPr bwMode="auto">
            <a:xfrm>
              <a:off x="158" y="2704"/>
              <a:ext cx="227" cy="0"/>
            </a:xfrm>
            <a:prstGeom prst="line">
              <a:avLst/>
            </a:prstGeom>
            <a:noFill/>
            <a:ln w="38100">
              <a:solidFill>
                <a:srgbClr val="FF9900"/>
              </a:solidFill>
              <a:round/>
              <a:headEnd/>
              <a:tailEnd/>
            </a:ln>
          </p:spPr>
          <p:txBody>
            <a:bodyPr/>
            <a:lstStyle/>
            <a:p>
              <a:endParaRPr lang="he-IL"/>
            </a:p>
          </p:txBody>
        </p:sp>
        <p:sp>
          <p:nvSpPr>
            <p:cNvPr id="17261" name="Text Box 876"/>
            <p:cNvSpPr txBox="1">
              <a:spLocks noChangeArrowheads="1"/>
            </p:cNvSpPr>
            <p:nvPr/>
          </p:nvSpPr>
          <p:spPr bwMode="auto">
            <a:xfrm>
              <a:off x="476" y="2614"/>
              <a:ext cx="726" cy="192"/>
            </a:xfrm>
            <a:prstGeom prst="rect">
              <a:avLst/>
            </a:prstGeom>
            <a:noFill/>
            <a:ln w="9525">
              <a:noFill/>
              <a:miter lim="800000"/>
              <a:headEnd/>
              <a:tailEnd/>
            </a:ln>
          </p:spPr>
          <p:txBody>
            <a:bodyPr>
              <a:spAutoFit/>
            </a:bodyPr>
            <a:lstStyle/>
            <a:p>
              <a:pPr>
                <a:spcBef>
                  <a:spcPct val="50000"/>
                </a:spcBef>
              </a:pPr>
              <a:r>
                <a:rPr lang="en-US" sz="1400"/>
                <a:t>semiarid</a:t>
              </a:r>
            </a:p>
          </p:txBody>
        </p:sp>
      </p:grpSp>
      <p:sp>
        <p:nvSpPr>
          <p:cNvPr id="17249" name="Text Box 877"/>
          <p:cNvSpPr txBox="1">
            <a:spLocks noChangeArrowheads="1"/>
          </p:cNvSpPr>
          <p:nvPr/>
        </p:nvSpPr>
        <p:spPr bwMode="auto">
          <a:xfrm>
            <a:off x="6732588" y="3770313"/>
            <a:ext cx="2303462" cy="3114675"/>
          </a:xfrm>
          <a:prstGeom prst="rect">
            <a:avLst/>
          </a:prstGeom>
          <a:solidFill>
            <a:srgbClr val="0000FF"/>
          </a:solidFill>
          <a:ln w="9525">
            <a:noFill/>
            <a:miter lim="800000"/>
            <a:headEnd/>
            <a:tailEnd/>
          </a:ln>
        </p:spPr>
        <p:txBody>
          <a:bodyPr>
            <a:spAutoFit/>
          </a:bodyPr>
          <a:lstStyle/>
          <a:p>
            <a:pPr>
              <a:spcBef>
                <a:spcPct val="50000"/>
              </a:spcBef>
            </a:pPr>
            <a:r>
              <a:rPr lang="en-US">
                <a:solidFill>
                  <a:schemeClr val="bg1"/>
                </a:solidFill>
              </a:rPr>
              <a:t>Important differences among sites. </a:t>
            </a:r>
          </a:p>
          <a:p>
            <a:pPr>
              <a:spcBef>
                <a:spcPct val="50000"/>
              </a:spcBef>
            </a:pPr>
            <a:r>
              <a:rPr lang="en-US">
                <a:solidFill>
                  <a:schemeClr val="bg1"/>
                </a:solidFill>
              </a:rPr>
              <a:t>No linear relation between rainfall and spp. richness &amp; diversity. </a:t>
            </a:r>
          </a:p>
          <a:p>
            <a:pPr>
              <a:spcBef>
                <a:spcPct val="50000"/>
              </a:spcBef>
            </a:pPr>
            <a:r>
              <a:rPr lang="en-US">
                <a:solidFill>
                  <a:schemeClr val="bg1"/>
                </a:solidFill>
              </a:rPr>
              <a:t>Decreasing trend of spp. richness at the more mesic sites</a:t>
            </a:r>
          </a:p>
        </p:txBody>
      </p:sp>
      <p:graphicFrame>
        <p:nvGraphicFramePr>
          <p:cNvPr id="878" name="Chart 877"/>
          <p:cNvGraphicFramePr>
            <a:graphicFrameLocks/>
          </p:cNvGraphicFramePr>
          <p:nvPr/>
        </p:nvGraphicFramePr>
        <p:xfrm>
          <a:off x="323528" y="908720"/>
          <a:ext cx="4248472" cy="2880319"/>
        </p:xfrm>
        <a:graphic>
          <a:graphicData uri="http://schemas.openxmlformats.org/drawingml/2006/chart">
            <c:chart xmlns:c="http://schemas.openxmlformats.org/drawingml/2006/chart" xmlns:r="http://schemas.openxmlformats.org/officeDocument/2006/relationships" r:id="rId2"/>
          </a:graphicData>
        </a:graphic>
      </p:graphicFrame>
      <p:sp>
        <p:nvSpPr>
          <p:cNvPr id="17250" name="Text Box 878"/>
          <p:cNvSpPr txBox="1">
            <a:spLocks noChangeArrowheads="1"/>
          </p:cNvSpPr>
          <p:nvPr/>
        </p:nvSpPr>
        <p:spPr bwMode="auto">
          <a:xfrm>
            <a:off x="3204914" y="1125538"/>
            <a:ext cx="935038" cy="549275"/>
          </a:xfrm>
          <a:prstGeom prst="rect">
            <a:avLst/>
          </a:prstGeom>
          <a:noFill/>
          <a:ln w="9525">
            <a:noFill/>
            <a:miter lim="800000"/>
            <a:headEnd/>
            <a:tailEnd/>
          </a:ln>
        </p:spPr>
        <p:txBody>
          <a:bodyPr>
            <a:spAutoFit/>
          </a:bodyPr>
          <a:lstStyle/>
          <a:p>
            <a:pPr rtl="0">
              <a:spcBef>
                <a:spcPct val="50000"/>
              </a:spcBef>
            </a:pPr>
            <a:r>
              <a:rPr lang="en-US" sz="1000" dirty="0"/>
              <a:t>Station ***       Year ***          </a:t>
            </a:r>
            <a:r>
              <a:rPr lang="en-US" sz="1000" dirty="0" smtClean="0"/>
              <a:t>S x Y </a:t>
            </a:r>
            <a:r>
              <a:rPr lang="en-US" sz="1000" dirty="0"/>
              <a:t>*** </a:t>
            </a:r>
          </a:p>
        </p:txBody>
      </p:sp>
      <p:graphicFrame>
        <p:nvGraphicFramePr>
          <p:cNvPr id="880" name="Chart 879"/>
          <p:cNvGraphicFramePr>
            <a:graphicFrameLocks/>
          </p:cNvGraphicFramePr>
          <p:nvPr/>
        </p:nvGraphicFramePr>
        <p:xfrm>
          <a:off x="4860032" y="908720"/>
          <a:ext cx="4139952"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881" name="Text Box 878"/>
          <p:cNvSpPr txBox="1">
            <a:spLocks noChangeArrowheads="1"/>
          </p:cNvSpPr>
          <p:nvPr/>
        </p:nvSpPr>
        <p:spPr bwMode="auto">
          <a:xfrm>
            <a:off x="7380312" y="1124744"/>
            <a:ext cx="935038" cy="549275"/>
          </a:xfrm>
          <a:prstGeom prst="rect">
            <a:avLst/>
          </a:prstGeom>
          <a:noFill/>
          <a:ln w="9525">
            <a:noFill/>
            <a:miter lim="800000"/>
            <a:headEnd/>
            <a:tailEnd/>
          </a:ln>
        </p:spPr>
        <p:txBody>
          <a:bodyPr>
            <a:spAutoFit/>
          </a:bodyPr>
          <a:lstStyle/>
          <a:p>
            <a:pPr rtl="0">
              <a:spcBef>
                <a:spcPct val="50000"/>
              </a:spcBef>
            </a:pPr>
            <a:r>
              <a:rPr lang="en-US" sz="1000" dirty="0"/>
              <a:t>Station ***       Year ***          </a:t>
            </a:r>
            <a:r>
              <a:rPr lang="en-US" sz="1000" dirty="0" smtClean="0"/>
              <a:t>S x Y ** </a:t>
            </a:r>
            <a:endParaRPr lang="en-US" sz="1000" dirty="0"/>
          </a:p>
        </p:txBody>
      </p:sp>
      <p:graphicFrame>
        <p:nvGraphicFramePr>
          <p:cNvPr id="312" name="Chart 311"/>
          <p:cNvGraphicFramePr>
            <a:graphicFrameLocks/>
          </p:cNvGraphicFramePr>
          <p:nvPr/>
        </p:nvGraphicFramePr>
        <p:xfrm>
          <a:off x="2267744" y="3789040"/>
          <a:ext cx="4392488" cy="2808312"/>
        </p:xfrm>
        <a:graphic>
          <a:graphicData uri="http://schemas.openxmlformats.org/drawingml/2006/chart">
            <c:chart xmlns:c="http://schemas.openxmlformats.org/drawingml/2006/chart" xmlns:r="http://schemas.openxmlformats.org/officeDocument/2006/relationships" r:id="rId4"/>
          </a:graphicData>
        </a:graphic>
      </p:graphicFrame>
      <p:sp>
        <p:nvSpPr>
          <p:cNvPr id="17252" name="Text Box 880"/>
          <p:cNvSpPr txBox="1">
            <a:spLocks noChangeArrowheads="1"/>
          </p:cNvSpPr>
          <p:nvPr/>
        </p:nvSpPr>
        <p:spPr bwMode="auto">
          <a:xfrm>
            <a:off x="5580112" y="5445224"/>
            <a:ext cx="935037" cy="549275"/>
          </a:xfrm>
          <a:prstGeom prst="rect">
            <a:avLst/>
          </a:prstGeom>
          <a:noFill/>
          <a:ln w="9525">
            <a:noFill/>
            <a:miter lim="800000"/>
            <a:headEnd/>
            <a:tailEnd/>
          </a:ln>
        </p:spPr>
        <p:txBody>
          <a:bodyPr>
            <a:spAutoFit/>
          </a:bodyPr>
          <a:lstStyle/>
          <a:p>
            <a:pPr rtl="0">
              <a:spcBef>
                <a:spcPct val="50000"/>
              </a:spcBef>
            </a:pPr>
            <a:r>
              <a:rPr lang="en-US" sz="1000" dirty="0"/>
              <a:t>Station ***       Year ***          </a:t>
            </a:r>
            <a:r>
              <a:rPr lang="en-US" sz="1000" dirty="0" err="1"/>
              <a:t>SxY</a:t>
            </a:r>
            <a:r>
              <a:rPr lang="en-US" sz="1000" dirty="0"/>
              <a:t> ** </a:t>
            </a:r>
          </a:p>
        </p:txBody>
      </p:sp>
      <p:sp>
        <p:nvSpPr>
          <p:cNvPr id="16671" name="Text Box 290"/>
          <p:cNvSpPr txBox="1">
            <a:spLocks noChangeArrowheads="1"/>
          </p:cNvSpPr>
          <p:nvPr/>
        </p:nvSpPr>
        <p:spPr bwMode="auto">
          <a:xfrm rot="-5400000">
            <a:off x="3560440" y="1936751"/>
            <a:ext cx="2376487" cy="366712"/>
          </a:xfrm>
          <a:prstGeom prst="rect">
            <a:avLst/>
          </a:prstGeom>
          <a:noFill/>
          <a:ln w="9525">
            <a:noFill/>
            <a:miter lim="800000"/>
            <a:headEnd/>
            <a:tailEnd/>
          </a:ln>
        </p:spPr>
        <p:txBody>
          <a:bodyPr>
            <a:spAutoFit/>
          </a:bodyPr>
          <a:lstStyle/>
          <a:p>
            <a:pPr>
              <a:spcBef>
                <a:spcPct val="50000"/>
              </a:spcBef>
            </a:pPr>
            <a:r>
              <a:rPr lang="en-US" dirty="0"/>
              <a:t>Species diversity (H’)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6988"/>
            <a:ext cx="9144000" cy="863601"/>
          </a:xfrm>
          <a:solidFill>
            <a:srgbClr val="0000FF"/>
          </a:solidFill>
        </p:spPr>
        <p:txBody>
          <a:bodyPr/>
          <a:lstStyle/>
          <a:p>
            <a:pPr eaLnBrk="1" hangingPunct="1"/>
            <a:r>
              <a:rPr lang="en-US" sz="2800" b="1" smtClean="0">
                <a:solidFill>
                  <a:schemeClr val="bg1"/>
                </a:solidFill>
              </a:rPr>
              <a:t>Experimentally testing the effects of </a:t>
            </a:r>
            <a:br>
              <a:rPr lang="en-US" sz="2800" b="1" smtClean="0">
                <a:solidFill>
                  <a:schemeClr val="bg1"/>
                </a:solidFill>
              </a:rPr>
            </a:br>
            <a:r>
              <a:rPr lang="en-US" sz="2800" b="1" smtClean="0">
                <a:solidFill>
                  <a:schemeClr val="bg1"/>
                </a:solidFill>
              </a:rPr>
              <a:t>climate change</a:t>
            </a:r>
          </a:p>
        </p:txBody>
      </p:sp>
      <p:sp>
        <p:nvSpPr>
          <p:cNvPr id="11267" name="Text Box 3"/>
          <p:cNvSpPr txBox="1">
            <a:spLocks noChangeArrowheads="1"/>
          </p:cNvSpPr>
          <p:nvPr/>
        </p:nvSpPr>
        <p:spPr bwMode="auto">
          <a:xfrm>
            <a:off x="53975" y="6805613"/>
            <a:ext cx="3321050" cy="381000"/>
          </a:xfrm>
          <a:prstGeom prst="rect">
            <a:avLst/>
          </a:prstGeom>
          <a:noFill/>
          <a:ln w="9525">
            <a:noFill/>
            <a:miter lim="800000"/>
            <a:headEnd/>
            <a:tailEnd/>
          </a:ln>
        </p:spPr>
        <p:txBody>
          <a:bodyPr lIns="91432" tIns="45717" rIns="91432" bIns="45717">
            <a:spAutoFit/>
          </a:bodyPr>
          <a:lstStyle/>
          <a:p>
            <a:pPr defTabSz="915988" rtl="0">
              <a:spcBef>
                <a:spcPct val="50000"/>
              </a:spcBef>
            </a:pPr>
            <a:endParaRPr lang="en-US">
              <a:latin typeface="Times New Roman" pitchFamily="18" charset="0"/>
              <a:cs typeface="Times New Roman" pitchFamily="18" charset="0"/>
            </a:endParaRPr>
          </a:p>
        </p:txBody>
      </p:sp>
      <p:sp>
        <p:nvSpPr>
          <p:cNvPr id="11268" name="Text Box 5"/>
          <p:cNvSpPr txBox="1">
            <a:spLocks noChangeArrowheads="1"/>
          </p:cNvSpPr>
          <p:nvPr/>
        </p:nvSpPr>
        <p:spPr bwMode="auto">
          <a:xfrm>
            <a:off x="4645025" y="5662613"/>
            <a:ext cx="4030663" cy="822325"/>
          </a:xfrm>
          <a:prstGeom prst="rect">
            <a:avLst/>
          </a:prstGeom>
          <a:solidFill>
            <a:srgbClr val="3366FF"/>
          </a:solidFill>
          <a:ln w="28575">
            <a:noFill/>
            <a:miter lim="800000"/>
            <a:headEnd/>
            <a:tailEnd/>
          </a:ln>
        </p:spPr>
        <p:txBody>
          <a:bodyPr lIns="91432" tIns="45717" rIns="91432" bIns="45717">
            <a:spAutoFit/>
          </a:bodyPr>
          <a:lstStyle/>
          <a:p>
            <a:pPr algn="ctr" defTabSz="915988" rtl="0" eaLnBrk="0" hangingPunct="0"/>
            <a:r>
              <a:rPr lang="en-US" sz="2400">
                <a:solidFill>
                  <a:schemeClr val="bg1"/>
                </a:solidFill>
              </a:rPr>
              <a:t>Sprinkler Irrigated Plots </a:t>
            </a:r>
          </a:p>
          <a:p>
            <a:pPr algn="ctr" defTabSz="915988" rtl="0" eaLnBrk="0" hangingPunct="0"/>
            <a:r>
              <a:rPr lang="en-US" sz="2400">
                <a:solidFill>
                  <a:schemeClr val="bg1"/>
                </a:solidFill>
              </a:rPr>
              <a:t>(25 x 10 m) – 30% increase</a:t>
            </a:r>
          </a:p>
        </p:txBody>
      </p:sp>
      <p:pic>
        <p:nvPicPr>
          <p:cNvPr id="11269" name="Picture 6" descr="2007_0423Image0006"/>
          <p:cNvPicPr>
            <a:picLocks noChangeAspect="1" noChangeArrowheads="1"/>
          </p:cNvPicPr>
          <p:nvPr/>
        </p:nvPicPr>
        <p:blipFill>
          <a:blip r:embed="rId3" cstate="print"/>
          <a:srcRect/>
          <a:stretch>
            <a:fillRect/>
          </a:stretch>
        </p:blipFill>
        <p:spPr bwMode="auto">
          <a:xfrm>
            <a:off x="468313" y="1628775"/>
            <a:ext cx="3959225" cy="3024188"/>
          </a:xfrm>
          <a:prstGeom prst="rect">
            <a:avLst/>
          </a:prstGeom>
          <a:noFill/>
          <a:ln w="9525">
            <a:noFill/>
            <a:miter lim="800000"/>
            <a:headEnd/>
            <a:tailEnd/>
          </a:ln>
        </p:spPr>
      </p:pic>
      <p:sp>
        <p:nvSpPr>
          <p:cNvPr id="11270" name="Text Box 7"/>
          <p:cNvSpPr txBox="1">
            <a:spLocks noChangeArrowheads="1"/>
          </p:cNvSpPr>
          <p:nvPr/>
        </p:nvSpPr>
        <p:spPr bwMode="auto">
          <a:xfrm>
            <a:off x="4284663" y="1630363"/>
            <a:ext cx="4452937" cy="822325"/>
          </a:xfrm>
          <a:prstGeom prst="rect">
            <a:avLst/>
          </a:prstGeom>
          <a:solidFill>
            <a:srgbClr val="3366FF"/>
          </a:solidFill>
          <a:ln w="28575">
            <a:noFill/>
            <a:miter lim="800000"/>
            <a:headEnd/>
            <a:tailEnd/>
          </a:ln>
        </p:spPr>
        <p:txBody>
          <a:bodyPr lIns="91432" tIns="45717" rIns="91432" bIns="45717">
            <a:spAutoFit/>
          </a:bodyPr>
          <a:lstStyle/>
          <a:p>
            <a:pPr defTabSz="915988" rtl="0" eaLnBrk="0" hangingPunct="0">
              <a:spcBef>
                <a:spcPct val="50000"/>
              </a:spcBef>
            </a:pPr>
            <a:r>
              <a:rPr lang="en-US" sz="2400">
                <a:solidFill>
                  <a:schemeClr val="bg1"/>
                </a:solidFill>
              </a:rPr>
              <a:t>Rainout Shelters (25 x 10 m) – 30% reduction</a:t>
            </a:r>
          </a:p>
        </p:txBody>
      </p:sp>
      <p:pic>
        <p:nvPicPr>
          <p:cNvPr id="11271" name="Picture 8" descr="DSCF0759"/>
          <p:cNvPicPr>
            <a:picLocks noChangeAspect="1" noChangeArrowheads="1"/>
          </p:cNvPicPr>
          <p:nvPr/>
        </p:nvPicPr>
        <p:blipFill>
          <a:blip r:embed="rId4" cstate="print"/>
          <a:srcRect/>
          <a:stretch>
            <a:fillRect/>
          </a:stretch>
        </p:blipFill>
        <p:spPr bwMode="auto">
          <a:xfrm>
            <a:off x="4527550" y="2438400"/>
            <a:ext cx="4616450" cy="3294063"/>
          </a:xfrm>
          <a:prstGeom prst="rect">
            <a:avLst/>
          </a:prstGeom>
          <a:noFill/>
          <a:ln w="9525">
            <a:noFill/>
            <a:miter lim="800000"/>
            <a:headEnd/>
            <a:tailEnd/>
          </a:ln>
        </p:spPr>
      </p:pic>
      <p:pic>
        <p:nvPicPr>
          <p:cNvPr id="11272" name="Picture 13"/>
          <p:cNvPicPr>
            <a:picLocks noChangeAspect="1" noChangeArrowheads="1"/>
          </p:cNvPicPr>
          <p:nvPr/>
        </p:nvPicPr>
        <p:blipFill>
          <a:blip r:embed="rId5" cstate="print"/>
          <a:srcRect/>
          <a:stretch>
            <a:fillRect/>
          </a:stretch>
        </p:blipFill>
        <p:spPr bwMode="auto">
          <a:xfrm>
            <a:off x="0" y="4365625"/>
            <a:ext cx="4572000" cy="33766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79512" y="1916832"/>
            <a:ext cx="4392488" cy="410445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4644008" y="1916832"/>
            <a:ext cx="4392488" cy="410445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29" name="Rectangle 5"/>
          <p:cNvSpPr>
            <a:spLocks noChangeArrowheads="1"/>
          </p:cNvSpPr>
          <p:nvPr/>
        </p:nvSpPr>
        <p:spPr bwMode="auto">
          <a:xfrm>
            <a:off x="7577138" y="901700"/>
            <a:ext cx="227012" cy="569913"/>
          </a:xfrm>
          <a:prstGeom prst="rect">
            <a:avLst/>
          </a:prstGeom>
          <a:noFill/>
          <a:ln w="9525">
            <a:noFill/>
            <a:miter lim="800000"/>
            <a:headEnd/>
            <a:tailEnd/>
          </a:ln>
          <a:effectLst/>
        </p:spPr>
        <p:txBody>
          <a:bodyPr wrap="none" lIns="116376" tIns="58188" rIns="116376" bIns="58188" anchor="ctr" anchorCtr="1">
            <a:spAutoFit/>
          </a:bodyPr>
          <a:lstStyle/>
          <a:p>
            <a:pPr defTabSz="1163638" rtl="0"/>
            <a:endParaRPr lang="en-GB" sz="2800" b="1">
              <a:solidFill>
                <a:schemeClr val="bg1"/>
              </a:solidFill>
              <a:effectLst>
                <a:outerShdw blurRad="38100" dist="38100" dir="2700000" algn="tl">
                  <a:srgbClr val="000000"/>
                </a:outerShdw>
              </a:effectLst>
            </a:endParaRPr>
          </a:p>
        </p:txBody>
      </p:sp>
      <p:sp>
        <p:nvSpPr>
          <p:cNvPr id="180237" name="Rectangle 13"/>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dirty="0">
                <a:solidFill>
                  <a:schemeClr val="bg1"/>
                </a:solidFill>
                <a:effectLst>
                  <a:outerShdw blurRad="38100" dist="38100" dir="2700000" algn="tl">
                    <a:srgbClr val="000000"/>
                  </a:outerShdw>
                </a:effectLst>
              </a:rPr>
              <a:t>Climate treatment effects on </a:t>
            </a:r>
            <a:r>
              <a:rPr lang="en-US" sz="2800" b="1" dirty="0" smtClean="0">
                <a:solidFill>
                  <a:schemeClr val="bg1"/>
                </a:solidFill>
                <a:effectLst>
                  <a:outerShdw blurRad="38100" dist="38100" dir="2700000" algn="tl">
                    <a:srgbClr val="000000"/>
                  </a:outerShdw>
                </a:effectLst>
              </a:rPr>
              <a:t>primary productivity</a:t>
            </a:r>
            <a:endParaRPr lang="en-US" sz="2800" b="1" dirty="0">
              <a:solidFill>
                <a:schemeClr val="bg1"/>
              </a:solidFill>
              <a:effectLst>
                <a:outerShdw blurRad="38100" dist="38100" dir="2700000" algn="tl">
                  <a:srgbClr val="000000"/>
                </a:outerShdw>
              </a:effectLst>
            </a:endParaRPr>
          </a:p>
        </p:txBody>
      </p:sp>
      <p:sp>
        <p:nvSpPr>
          <p:cNvPr id="180242" name="Text Box 18"/>
          <p:cNvSpPr txBox="1">
            <a:spLocks noChangeArrowheads="1"/>
          </p:cNvSpPr>
          <p:nvPr/>
        </p:nvSpPr>
        <p:spPr bwMode="auto">
          <a:xfrm>
            <a:off x="0" y="869811"/>
            <a:ext cx="9144000" cy="830997"/>
          </a:xfrm>
          <a:prstGeom prst="rect">
            <a:avLst/>
          </a:prstGeom>
          <a:noFill/>
          <a:ln w="9525" algn="ctr">
            <a:noFill/>
            <a:miter lim="800000"/>
            <a:headEnd/>
            <a:tailEnd/>
          </a:ln>
          <a:effectLst/>
        </p:spPr>
        <p:txBody>
          <a:bodyPr>
            <a:spAutoFit/>
          </a:bodyPr>
          <a:lstStyle/>
          <a:p>
            <a:pPr algn="ctr" rtl="0">
              <a:spcBef>
                <a:spcPct val="50000"/>
              </a:spcBef>
            </a:pPr>
            <a:r>
              <a:rPr lang="en-US" sz="2400" dirty="0"/>
              <a:t>Rainfall manipulations had </a:t>
            </a:r>
            <a:r>
              <a:rPr lang="en-US" sz="2400" dirty="0" smtClean="0"/>
              <a:t>a significant effect on biomass production at the semiarid station only</a:t>
            </a:r>
            <a:endParaRPr lang="en-US" sz="2400" dirty="0"/>
          </a:p>
        </p:txBody>
      </p:sp>
      <p:sp>
        <p:nvSpPr>
          <p:cNvPr id="180246" name="Text Box 22"/>
          <p:cNvSpPr txBox="1">
            <a:spLocks noChangeArrowheads="1"/>
          </p:cNvSpPr>
          <p:nvPr/>
        </p:nvSpPr>
        <p:spPr bwMode="auto">
          <a:xfrm>
            <a:off x="3059113" y="6021288"/>
            <a:ext cx="3024187" cy="366712"/>
          </a:xfrm>
          <a:prstGeom prst="rect">
            <a:avLst/>
          </a:prstGeom>
          <a:noFill/>
          <a:ln w="9525" algn="ctr">
            <a:noFill/>
            <a:miter lim="800000"/>
            <a:headEnd/>
            <a:tailEnd/>
          </a:ln>
          <a:effectLst/>
        </p:spPr>
        <p:txBody>
          <a:bodyPr>
            <a:spAutoFit/>
          </a:bodyPr>
          <a:lstStyle/>
          <a:p>
            <a:pPr algn="ctr">
              <a:spcBef>
                <a:spcPct val="50000"/>
              </a:spcBef>
            </a:pPr>
            <a:r>
              <a:rPr lang="en-US" dirty="0"/>
              <a:t>Year</a:t>
            </a:r>
          </a:p>
        </p:txBody>
      </p:sp>
      <p:sp>
        <p:nvSpPr>
          <p:cNvPr id="180249" name="Text Box 25"/>
          <p:cNvSpPr txBox="1">
            <a:spLocks noChangeArrowheads="1"/>
          </p:cNvSpPr>
          <p:nvPr/>
        </p:nvSpPr>
        <p:spPr bwMode="auto">
          <a:xfrm>
            <a:off x="6877050" y="6524625"/>
            <a:ext cx="3167063" cy="274638"/>
          </a:xfrm>
          <a:prstGeom prst="rect">
            <a:avLst/>
          </a:prstGeom>
          <a:noFill/>
          <a:ln w="9525" algn="ctr">
            <a:noFill/>
            <a:miter lim="800000"/>
            <a:headEnd/>
            <a:tailEnd/>
          </a:ln>
          <a:effectLst/>
        </p:spPr>
        <p:txBody>
          <a:bodyPr>
            <a:spAutoFit/>
          </a:bodyPr>
          <a:lstStyle/>
          <a:p>
            <a:pPr>
              <a:spcBef>
                <a:spcPct val="50000"/>
              </a:spcBef>
            </a:pPr>
            <a:r>
              <a:rPr lang="en-US" sz="1200" i="1"/>
              <a:t>Kigel et al., unpublished</a:t>
            </a:r>
          </a:p>
        </p:txBody>
      </p:sp>
      <p:graphicFrame>
        <p:nvGraphicFramePr>
          <p:cNvPr id="14" name="Chart 13"/>
          <p:cNvGraphicFramePr/>
          <p:nvPr/>
        </p:nvGraphicFramePr>
        <p:xfrm>
          <a:off x="179512" y="1916832"/>
          <a:ext cx="4267199" cy="4176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4644008" y="1844824"/>
          <a:ext cx="4290363" cy="4464496"/>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452320" y="2730986"/>
            <a:ext cx="1152128" cy="553998"/>
          </a:xfrm>
          <a:prstGeom prst="rect">
            <a:avLst/>
          </a:prstGeom>
          <a:noFill/>
        </p:spPr>
        <p:txBody>
          <a:bodyPr wrap="square" rtlCol="0">
            <a:spAutoFit/>
          </a:bodyPr>
          <a:lstStyle/>
          <a:p>
            <a:r>
              <a:rPr lang="en-US" sz="1000" b="1" dirty="0" smtClean="0"/>
              <a:t>Year ***</a:t>
            </a:r>
          </a:p>
          <a:p>
            <a:r>
              <a:rPr lang="en-US" sz="1000" b="1" dirty="0" smtClean="0"/>
              <a:t>Treatment NS</a:t>
            </a:r>
          </a:p>
          <a:p>
            <a:r>
              <a:rPr lang="en-US" sz="1000" b="1" dirty="0" smtClean="0"/>
              <a:t>T x Y NS</a:t>
            </a:r>
            <a:endParaRPr lang="en-US" sz="1000" b="1" dirty="0"/>
          </a:p>
        </p:txBody>
      </p:sp>
      <p:sp>
        <p:nvSpPr>
          <p:cNvPr id="18" name="TextBox 17"/>
          <p:cNvSpPr txBox="1"/>
          <p:nvPr/>
        </p:nvSpPr>
        <p:spPr>
          <a:xfrm>
            <a:off x="2915816" y="2730986"/>
            <a:ext cx="1152128" cy="553998"/>
          </a:xfrm>
          <a:prstGeom prst="rect">
            <a:avLst/>
          </a:prstGeom>
          <a:noFill/>
        </p:spPr>
        <p:txBody>
          <a:bodyPr wrap="square" rtlCol="0">
            <a:spAutoFit/>
          </a:bodyPr>
          <a:lstStyle/>
          <a:p>
            <a:r>
              <a:rPr lang="en-US" sz="1000" b="1" dirty="0" smtClean="0"/>
              <a:t>Year ***</a:t>
            </a:r>
          </a:p>
          <a:p>
            <a:r>
              <a:rPr lang="en-US" sz="1000" b="1" dirty="0" smtClean="0"/>
              <a:t>Treatment **</a:t>
            </a:r>
          </a:p>
          <a:p>
            <a:r>
              <a:rPr lang="en-US" sz="1000" b="1" dirty="0" smtClean="0"/>
              <a:t>T x Y NS</a:t>
            </a:r>
            <a:endParaRPr lang="en-US" sz="1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07504" y="1988840"/>
            <a:ext cx="4392488" cy="446449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4572000" y="1988840"/>
            <a:ext cx="4392488" cy="446449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29" name="Rectangle 5"/>
          <p:cNvSpPr>
            <a:spLocks noChangeArrowheads="1"/>
          </p:cNvSpPr>
          <p:nvPr/>
        </p:nvSpPr>
        <p:spPr bwMode="auto">
          <a:xfrm>
            <a:off x="7577138" y="901700"/>
            <a:ext cx="227012" cy="569913"/>
          </a:xfrm>
          <a:prstGeom prst="rect">
            <a:avLst/>
          </a:prstGeom>
          <a:noFill/>
          <a:ln w="9525">
            <a:noFill/>
            <a:miter lim="800000"/>
            <a:headEnd/>
            <a:tailEnd/>
          </a:ln>
          <a:effectLst/>
        </p:spPr>
        <p:txBody>
          <a:bodyPr wrap="none" lIns="116376" tIns="58188" rIns="116376" bIns="58188" anchor="ctr" anchorCtr="1">
            <a:spAutoFit/>
          </a:bodyPr>
          <a:lstStyle/>
          <a:p>
            <a:pPr defTabSz="1163638" rtl="0"/>
            <a:endParaRPr lang="en-GB" sz="2800" b="1">
              <a:solidFill>
                <a:schemeClr val="bg1"/>
              </a:solidFill>
              <a:effectLst>
                <a:outerShdw blurRad="38100" dist="38100" dir="2700000" algn="tl">
                  <a:srgbClr val="000000"/>
                </a:outerShdw>
              </a:effectLst>
            </a:endParaRPr>
          </a:p>
        </p:txBody>
      </p:sp>
      <p:sp>
        <p:nvSpPr>
          <p:cNvPr id="180237" name="Rectangle 13"/>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dirty="0">
                <a:solidFill>
                  <a:schemeClr val="bg1"/>
                </a:solidFill>
                <a:effectLst>
                  <a:outerShdw blurRad="38100" dist="38100" dir="2700000" algn="tl">
                    <a:srgbClr val="000000"/>
                  </a:outerShdw>
                </a:effectLst>
              </a:rPr>
              <a:t>Climate treatment effects on </a:t>
            </a:r>
            <a:r>
              <a:rPr lang="en-US" sz="2800" b="1" dirty="0" smtClean="0">
                <a:solidFill>
                  <a:schemeClr val="bg1"/>
                </a:solidFill>
                <a:effectLst>
                  <a:outerShdw blurRad="38100" dist="38100" dir="2700000" algn="tl">
                    <a:srgbClr val="000000"/>
                  </a:outerShdw>
                </a:effectLst>
              </a:rPr>
              <a:t>primary productivity</a:t>
            </a:r>
            <a:endParaRPr lang="en-US" sz="2800" b="1" dirty="0">
              <a:solidFill>
                <a:schemeClr val="bg1"/>
              </a:solidFill>
              <a:effectLst>
                <a:outerShdw blurRad="38100" dist="38100" dir="2700000" algn="tl">
                  <a:srgbClr val="000000"/>
                </a:outerShdw>
              </a:effectLst>
            </a:endParaRPr>
          </a:p>
        </p:txBody>
      </p:sp>
      <p:sp>
        <p:nvSpPr>
          <p:cNvPr id="180242" name="Text Box 18"/>
          <p:cNvSpPr txBox="1">
            <a:spLocks noChangeArrowheads="1"/>
          </p:cNvSpPr>
          <p:nvPr/>
        </p:nvSpPr>
        <p:spPr bwMode="auto">
          <a:xfrm>
            <a:off x="0" y="869811"/>
            <a:ext cx="9144000" cy="830997"/>
          </a:xfrm>
          <a:prstGeom prst="rect">
            <a:avLst/>
          </a:prstGeom>
          <a:noFill/>
          <a:ln w="9525" algn="ctr">
            <a:noFill/>
            <a:miter lim="800000"/>
            <a:headEnd/>
            <a:tailEnd/>
          </a:ln>
          <a:effectLst/>
        </p:spPr>
        <p:txBody>
          <a:bodyPr>
            <a:spAutoFit/>
          </a:bodyPr>
          <a:lstStyle/>
          <a:p>
            <a:pPr algn="ctr" rtl="0">
              <a:spcBef>
                <a:spcPct val="50000"/>
              </a:spcBef>
            </a:pPr>
            <a:r>
              <a:rPr lang="en-US" sz="2400" dirty="0" smtClean="0"/>
              <a:t>Effective rainfall </a:t>
            </a:r>
            <a:r>
              <a:rPr lang="en-US" sz="2400" dirty="0"/>
              <a:t>manipulations had </a:t>
            </a:r>
            <a:r>
              <a:rPr lang="en-US" sz="2400" dirty="0" smtClean="0"/>
              <a:t>a significant effect on biomass production at the semiarid station only</a:t>
            </a:r>
            <a:endParaRPr lang="en-US" sz="2400" dirty="0"/>
          </a:p>
        </p:txBody>
      </p:sp>
      <p:sp>
        <p:nvSpPr>
          <p:cNvPr id="180249" name="Text Box 25"/>
          <p:cNvSpPr txBox="1">
            <a:spLocks noChangeArrowheads="1"/>
          </p:cNvSpPr>
          <p:nvPr/>
        </p:nvSpPr>
        <p:spPr bwMode="auto">
          <a:xfrm>
            <a:off x="6877050" y="6524625"/>
            <a:ext cx="3167063" cy="274638"/>
          </a:xfrm>
          <a:prstGeom prst="rect">
            <a:avLst/>
          </a:prstGeom>
          <a:noFill/>
          <a:ln w="9525" algn="ctr">
            <a:noFill/>
            <a:miter lim="800000"/>
            <a:headEnd/>
            <a:tailEnd/>
          </a:ln>
          <a:effectLst/>
        </p:spPr>
        <p:txBody>
          <a:bodyPr>
            <a:spAutoFit/>
          </a:bodyPr>
          <a:lstStyle/>
          <a:p>
            <a:pPr>
              <a:spcBef>
                <a:spcPct val="50000"/>
              </a:spcBef>
            </a:pPr>
            <a:r>
              <a:rPr lang="en-US" sz="1200" i="1"/>
              <a:t>Kigel et al., unpublished</a:t>
            </a:r>
          </a:p>
        </p:txBody>
      </p:sp>
      <p:graphicFrame>
        <p:nvGraphicFramePr>
          <p:cNvPr id="11" name="Chart 10"/>
          <p:cNvGraphicFramePr/>
          <p:nvPr/>
        </p:nvGraphicFramePr>
        <p:xfrm>
          <a:off x="179512" y="2060848"/>
          <a:ext cx="4314825"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572000" y="2132856"/>
          <a:ext cx="4464496" cy="417646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8" name="Chart 557"/>
          <p:cNvGraphicFramePr>
            <a:graphicFrameLocks/>
          </p:cNvGraphicFramePr>
          <p:nvPr/>
        </p:nvGraphicFramePr>
        <p:xfrm>
          <a:off x="4355976" y="1340768"/>
          <a:ext cx="4464496" cy="4031715"/>
        </p:xfrm>
        <a:graphic>
          <a:graphicData uri="http://schemas.openxmlformats.org/drawingml/2006/chart">
            <c:chart xmlns:c="http://schemas.openxmlformats.org/drawingml/2006/chart" xmlns:r="http://schemas.openxmlformats.org/officeDocument/2006/relationships" r:id="rId2"/>
          </a:graphicData>
        </a:graphic>
      </p:graphicFrame>
      <p:sp>
        <p:nvSpPr>
          <p:cNvPr id="171011" name="Rectangle 3"/>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a:defRPr/>
            </a:pPr>
            <a:r>
              <a:rPr lang="en-US" sz="2800" b="1" dirty="0">
                <a:solidFill>
                  <a:schemeClr val="bg1"/>
                </a:solidFill>
                <a:effectLst>
                  <a:outerShdw blurRad="38100" dist="38100" dir="2700000" algn="tl">
                    <a:srgbClr val="000000"/>
                  </a:outerShdw>
                </a:effectLst>
              </a:rPr>
              <a:t>Effects of rainfall manipulations on </a:t>
            </a:r>
            <a:r>
              <a:rPr lang="en-US" sz="2800" b="1" dirty="0" smtClean="0">
                <a:solidFill>
                  <a:schemeClr val="bg1"/>
                </a:solidFill>
                <a:effectLst>
                  <a:outerShdw blurRad="38100" dist="38100" dir="2700000" algn="tl">
                    <a:srgbClr val="000000"/>
                  </a:outerShdw>
                </a:effectLst>
              </a:rPr>
              <a:t>seed </a:t>
            </a:r>
            <a:r>
              <a:rPr lang="en-US" sz="2800" b="1" dirty="0">
                <a:solidFill>
                  <a:schemeClr val="bg1"/>
                </a:solidFill>
                <a:effectLst>
                  <a:outerShdw blurRad="38100" dist="38100" dir="2700000" algn="tl">
                    <a:srgbClr val="000000"/>
                  </a:outerShdw>
                </a:effectLst>
              </a:rPr>
              <a:t>bank density</a:t>
            </a:r>
          </a:p>
        </p:txBody>
      </p:sp>
      <p:sp>
        <p:nvSpPr>
          <p:cNvPr id="22531" name="Rectangle 6"/>
          <p:cNvSpPr>
            <a:spLocks noChangeArrowheads="1"/>
          </p:cNvSpPr>
          <p:nvPr/>
        </p:nvSpPr>
        <p:spPr bwMode="auto">
          <a:xfrm>
            <a:off x="3887788" y="5660281"/>
            <a:ext cx="1547812" cy="1081087"/>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22532" name="Line 7"/>
          <p:cNvSpPr>
            <a:spLocks noChangeShapeType="1"/>
          </p:cNvSpPr>
          <p:nvPr/>
        </p:nvSpPr>
        <p:spPr bwMode="auto">
          <a:xfrm>
            <a:off x="3994150" y="6307981"/>
            <a:ext cx="360363" cy="0"/>
          </a:xfrm>
          <a:prstGeom prst="line">
            <a:avLst/>
          </a:prstGeom>
          <a:noFill/>
          <a:ln w="38100">
            <a:solidFill>
              <a:srgbClr val="0000FF"/>
            </a:solidFill>
            <a:round/>
            <a:headEnd/>
            <a:tailEnd/>
          </a:ln>
        </p:spPr>
        <p:txBody>
          <a:bodyPr/>
          <a:lstStyle/>
          <a:p>
            <a:endParaRPr lang="he-IL"/>
          </a:p>
        </p:txBody>
      </p:sp>
      <p:sp>
        <p:nvSpPr>
          <p:cNvPr id="22533" name="Text Box 8"/>
          <p:cNvSpPr txBox="1">
            <a:spLocks noChangeArrowheads="1"/>
          </p:cNvSpPr>
          <p:nvPr/>
        </p:nvSpPr>
        <p:spPr bwMode="auto">
          <a:xfrm>
            <a:off x="4498975" y="6165106"/>
            <a:ext cx="1152525" cy="304800"/>
          </a:xfrm>
          <a:prstGeom prst="rect">
            <a:avLst/>
          </a:prstGeom>
          <a:noFill/>
          <a:ln w="9525">
            <a:noFill/>
            <a:miter lim="800000"/>
            <a:headEnd/>
            <a:tailEnd/>
          </a:ln>
        </p:spPr>
        <p:txBody>
          <a:bodyPr>
            <a:spAutoFit/>
          </a:bodyPr>
          <a:lstStyle/>
          <a:p>
            <a:pPr>
              <a:spcBef>
                <a:spcPct val="50000"/>
              </a:spcBef>
            </a:pPr>
            <a:r>
              <a:rPr lang="en-US" sz="1400" dirty="0"/>
              <a:t>watering</a:t>
            </a:r>
          </a:p>
        </p:txBody>
      </p:sp>
      <p:sp>
        <p:nvSpPr>
          <p:cNvPr id="22534" name="Line 9"/>
          <p:cNvSpPr>
            <a:spLocks noChangeShapeType="1"/>
          </p:cNvSpPr>
          <p:nvPr/>
        </p:nvSpPr>
        <p:spPr bwMode="auto">
          <a:xfrm>
            <a:off x="3994150" y="5876181"/>
            <a:ext cx="360363" cy="0"/>
          </a:xfrm>
          <a:prstGeom prst="line">
            <a:avLst/>
          </a:prstGeom>
          <a:noFill/>
          <a:ln w="38100">
            <a:solidFill>
              <a:srgbClr val="FF0000"/>
            </a:solidFill>
            <a:round/>
            <a:headEnd/>
            <a:tailEnd/>
          </a:ln>
        </p:spPr>
        <p:txBody>
          <a:bodyPr/>
          <a:lstStyle/>
          <a:p>
            <a:endParaRPr lang="he-IL"/>
          </a:p>
        </p:txBody>
      </p:sp>
      <p:sp>
        <p:nvSpPr>
          <p:cNvPr id="22535" name="Text Box 10"/>
          <p:cNvSpPr txBox="1">
            <a:spLocks noChangeArrowheads="1"/>
          </p:cNvSpPr>
          <p:nvPr/>
        </p:nvSpPr>
        <p:spPr bwMode="auto">
          <a:xfrm>
            <a:off x="4498975" y="5733306"/>
            <a:ext cx="865188" cy="304800"/>
          </a:xfrm>
          <a:prstGeom prst="rect">
            <a:avLst/>
          </a:prstGeom>
          <a:noFill/>
          <a:ln w="9525">
            <a:noFill/>
            <a:miter lim="800000"/>
            <a:headEnd/>
            <a:tailEnd/>
          </a:ln>
        </p:spPr>
        <p:txBody>
          <a:bodyPr>
            <a:spAutoFit/>
          </a:bodyPr>
          <a:lstStyle/>
          <a:p>
            <a:pPr>
              <a:spcBef>
                <a:spcPct val="50000"/>
              </a:spcBef>
            </a:pPr>
            <a:r>
              <a:rPr lang="en-US" sz="1400"/>
              <a:t>drought</a:t>
            </a:r>
          </a:p>
        </p:txBody>
      </p:sp>
      <p:sp>
        <p:nvSpPr>
          <p:cNvPr id="22536" name="Line 11"/>
          <p:cNvSpPr>
            <a:spLocks noChangeShapeType="1"/>
          </p:cNvSpPr>
          <p:nvPr/>
        </p:nvSpPr>
        <p:spPr bwMode="auto">
          <a:xfrm>
            <a:off x="3994150" y="6523881"/>
            <a:ext cx="360363" cy="0"/>
          </a:xfrm>
          <a:prstGeom prst="line">
            <a:avLst/>
          </a:prstGeom>
          <a:noFill/>
          <a:ln w="38100">
            <a:solidFill>
              <a:schemeClr val="tx1"/>
            </a:solidFill>
            <a:prstDash val="sysDash"/>
            <a:round/>
            <a:headEnd/>
            <a:tailEnd/>
          </a:ln>
        </p:spPr>
        <p:txBody>
          <a:bodyPr/>
          <a:lstStyle/>
          <a:p>
            <a:endParaRPr lang="he-IL"/>
          </a:p>
        </p:txBody>
      </p:sp>
      <p:sp>
        <p:nvSpPr>
          <p:cNvPr id="22537" name="Text Box 12"/>
          <p:cNvSpPr txBox="1">
            <a:spLocks noChangeArrowheads="1"/>
          </p:cNvSpPr>
          <p:nvPr/>
        </p:nvSpPr>
        <p:spPr bwMode="auto">
          <a:xfrm>
            <a:off x="4498975" y="6381006"/>
            <a:ext cx="1152525" cy="304800"/>
          </a:xfrm>
          <a:prstGeom prst="rect">
            <a:avLst/>
          </a:prstGeom>
          <a:noFill/>
          <a:ln w="9525">
            <a:noFill/>
            <a:miter lim="800000"/>
            <a:headEnd/>
            <a:tailEnd/>
          </a:ln>
        </p:spPr>
        <p:txBody>
          <a:bodyPr>
            <a:spAutoFit/>
          </a:bodyPr>
          <a:lstStyle/>
          <a:p>
            <a:pPr>
              <a:spcBef>
                <a:spcPct val="50000"/>
              </a:spcBef>
            </a:pPr>
            <a:r>
              <a:rPr lang="en-US" sz="1400"/>
              <a:t>rainfall</a:t>
            </a:r>
          </a:p>
        </p:txBody>
      </p:sp>
      <p:sp>
        <p:nvSpPr>
          <p:cNvPr id="22538" name="Line 13"/>
          <p:cNvSpPr>
            <a:spLocks noChangeShapeType="1"/>
          </p:cNvSpPr>
          <p:nvPr/>
        </p:nvSpPr>
        <p:spPr bwMode="auto">
          <a:xfrm>
            <a:off x="3994150" y="6092081"/>
            <a:ext cx="360363" cy="0"/>
          </a:xfrm>
          <a:prstGeom prst="line">
            <a:avLst/>
          </a:prstGeom>
          <a:noFill/>
          <a:ln w="38100">
            <a:solidFill>
              <a:srgbClr val="339933"/>
            </a:solidFill>
            <a:round/>
            <a:headEnd/>
            <a:tailEnd/>
          </a:ln>
        </p:spPr>
        <p:txBody>
          <a:bodyPr/>
          <a:lstStyle/>
          <a:p>
            <a:endParaRPr lang="he-IL"/>
          </a:p>
        </p:txBody>
      </p:sp>
      <p:sp>
        <p:nvSpPr>
          <p:cNvPr id="22539" name="Text Box 14"/>
          <p:cNvSpPr txBox="1">
            <a:spLocks noChangeArrowheads="1"/>
          </p:cNvSpPr>
          <p:nvPr/>
        </p:nvSpPr>
        <p:spPr bwMode="auto">
          <a:xfrm>
            <a:off x="4498975" y="5949206"/>
            <a:ext cx="1152525" cy="304800"/>
          </a:xfrm>
          <a:prstGeom prst="rect">
            <a:avLst/>
          </a:prstGeom>
          <a:noFill/>
          <a:ln w="9525">
            <a:noFill/>
            <a:miter lim="800000"/>
            <a:headEnd/>
            <a:tailEnd/>
          </a:ln>
        </p:spPr>
        <p:txBody>
          <a:bodyPr>
            <a:spAutoFit/>
          </a:bodyPr>
          <a:lstStyle/>
          <a:p>
            <a:pPr>
              <a:spcBef>
                <a:spcPct val="50000"/>
              </a:spcBef>
            </a:pPr>
            <a:r>
              <a:rPr lang="en-US" sz="1400"/>
              <a:t>control</a:t>
            </a:r>
          </a:p>
        </p:txBody>
      </p:sp>
      <p:sp>
        <p:nvSpPr>
          <p:cNvPr id="22541" name="AutoShape 475"/>
          <p:cNvSpPr>
            <a:spLocks noChangeAspect="1" noChangeArrowheads="1" noTextEdit="1"/>
          </p:cNvSpPr>
          <p:nvPr/>
        </p:nvSpPr>
        <p:spPr bwMode="auto">
          <a:xfrm>
            <a:off x="500063" y="1341438"/>
            <a:ext cx="4143375" cy="3752850"/>
          </a:xfrm>
          <a:prstGeom prst="rect">
            <a:avLst/>
          </a:prstGeom>
          <a:noFill/>
          <a:ln w="9525">
            <a:noFill/>
            <a:miter lim="800000"/>
            <a:headEnd/>
            <a:tailEnd/>
          </a:ln>
        </p:spPr>
        <p:txBody>
          <a:bodyPr/>
          <a:lstStyle/>
          <a:p>
            <a:endParaRPr lang="he-IL"/>
          </a:p>
        </p:txBody>
      </p:sp>
      <p:sp>
        <p:nvSpPr>
          <p:cNvPr id="22814" name="Text Box 750"/>
          <p:cNvSpPr txBox="1">
            <a:spLocks noChangeArrowheads="1"/>
          </p:cNvSpPr>
          <p:nvPr/>
        </p:nvSpPr>
        <p:spPr bwMode="auto">
          <a:xfrm rot="-5400000">
            <a:off x="7666037" y="2559051"/>
            <a:ext cx="2519363" cy="366712"/>
          </a:xfrm>
          <a:prstGeom prst="rect">
            <a:avLst/>
          </a:prstGeom>
          <a:noFill/>
          <a:ln w="9525">
            <a:noFill/>
            <a:miter lim="800000"/>
            <a:headEnd/>
            <a:tailEnd/>
          </a:ln>
        </p:spPr>
        <p:txBody>
          <a:bodyPr>
            <a:spAutoFit/>
          </a:bodyPr>
          <a:lstStyle/>
          <a:p>
            <a:pPr>
              <a:spcBef>
                <a:spcPct val="50000"/>
              </a:spcBef>
            </a:pPr>
            <a:r>
              <a:rPr lang="en-US"/>
              <a:t>Rainfall (mm)</a:t>
            </a:r>
          </a:p>
        </p:txBody>
      </p:sp>
      <p:graphicFrame>
        <p:nvGraphicFramePr>
          <p:cNvPr id="557" name="Chart 556"/>
          <p:cNvGraphicFramePr>
            <a:graphicFrameLocks/>
          </p:cNvGraphicFramePr>
          <p:nvPr/>
        </p:nvGraphicFramePr>
        <p:xfrm>
          <a:off x="323528" y="1340768"/>
          <a:ext cx="4392488" cy="4032447"/>
        </p:xfrm>
        <a:graphic>
          <a:graphicData uri="http://schemas.openxmlformats.org/drawingml/2006/chart">
            <c:chart xmlns:c="http://schemas.openxmlformats.org/drawingml/2006/chart" xmlns:r="http://schemas.openxmlformats.org/officeDocument/2006/relationships" r:id="rId3"/>
          </a:graphicData>
        </a:graphic>
      </p:graphicFrame>
      <p:sp>
        <p:nvSpPr>
          <p:cNvPr id="22540" name="Text Box 15"/>
          <p:cNvSpPr txBox="1">
            <a:spLocks noChangeArrowheads="1"/>
          </p:cNvSpPr>
          <p:nvPr/>
        </p:nvSpPr>
        <p:spPr bwMode="auto">
          <a:xfrm>
            <a:off x="3635375" y="5294536"/>
            <a:ext cx="1873250" cy="366712"/>
          </a:xfrm>
          <a:prstGeom prst="rect">
            <a:avLst/>
          </a:prstGeom>
          <a:noFill/>
          <a:ln w="9525" algn="ctr">
            <a:noFill/>
            <a:miter lim="800000"/>
            <a:headEnd/>
            <a:tailEnd/>
          </a:ln>
        </p:spPr>
        <p:txBody>
          <a:bodyPr>
            <a:spAutoFit/>
          </a:bodyPr>
          <a:lstStyle/>
          <a:p>
            <a:pPr algn="ctr">
              <a:spcBef>
                <a:spcPct val="50000"/>
              </a:spcBef>
            </a:pPr>
            <a:r>
              <a:rPr lang="en-US" dirty="0"/>
              <a:t>Year</a:t>
            </a:r>
          </a:p>
        </p:txBody>
      </p:sp>
      <p:sp>
        <p:nvSpPr>
          <p:cNvPr id="22884" name="Text Box 1032"/>
          <p:cNvSpPr txBox="1">
            <a:spLocks noChangeArrowheads="1"/>
          </p:cNvSpPr>
          <p:nvPr/>
        </p:nvSpPr>
        <p:spPr bwMode="auto">
          <a:xfrm>
            <a:off x="7308924" y="1655589"/>
            <a:ext cx="1079500" cy="549275"/>
          </a:xfrm>
          <a:prstGeom prst="rect">
            <a:avLst/>
          </a:prstGeom>
          <a:noFill/>
          <a:ln w="9525" algn="ctr">
            <a:noFill/>
            <a:miter lim="800000"/>
            <a:headEnd/>
            <a:tailEnd/>
          </a:ln>
        </p:spPr>
        <p:txBody>
          <a:bodyPr>
            <a:spAutoFit/>
          </a:bodyPr>
          <a:lstStyle/>
          <a:p>
            <a:pPr>
              <a:spcBef>
                <a:spcPct val="50000"/>
              </a:spcBef>
            </a:pPr>
            <a:r>
              <a:rPr lang="en-US" sz="1000" b="1" dirty="0"/>
              <a:t>Treat. NS   Year ***           T x Y NS</a:t>
            </a:r>
          </a:p>
        </p:txBody>
      </p:sp>
      <p:sp>
        <p:nvSpPr>
          <p:cNvPr id="22882" name="Text Box 1028"/>
          <p:cNvSpPr txBox="1">
            <a:spLocks noChangeArrowheads="1"/>
          </p:cNvSpPr>
          <p:nvPr/>
        </p:nvSpPr>
        <p:spPr bwMode="auto">
          <a:xfrm>
            <a:off x="931863" y="908720"/>
            <a:ext cx="3168650" cy="457200"/>
          </a:xfrm>
          <a:prstGeom prst="rect">
            <a:avLst/>
          </a:prstGeom>
          <a:noFill/>
          <a:ln w="9525" algn="ctr">
            <a:noFill/>
            <a:miter lim="800000"/>
            <a:headEnd/>
            <a:tailEnd/>
          </a:ln>
        </p:spPr>
        <p:txBody>
          <a:bodyPr>
            <a:spAutoFit/>
          </a:bodyPr>
          <a:lstStyle/>
          <a:p>
            <a:pPr algn="ctr">
              <a:spcBef>
                <a:spcPct val="50000"/>
              </a:spcBef>
            </a:pPr>
            <a:r>
              <a:rPr lang="en-US" sz="2400" dirty="0"/>
              <a:t>Semiarid</a:t>
            </a:r>
          </a:p>
        </p:txBody>
      </p:sp>
      <p:sp>
        <p:nvSpPr>
          <p:cNvPr id="22881" name="Text Box 1027"/>
          <p:cNvSpPr txBox="1">
            <a:spLocks noChangeArrowheads="1"/>
          </p:cNvSpPr>
          <p:nvPr/>
        </p:nvSpPr>
        <p:spPr bwMode="auto">
          <a:xfrm>
            <a:off x="4931742" y="934120"/>
            <a:ext cx="3168650" cy="457200"/>
          </a:xfrm>
          <a:prstGeom prst="rect">
            <a:avLst/>
          </a:prstGeom>
          <a:noFill/>
          <a:ln w="9525" algn="ctr">
            <a:noFill/>
            <a:miter lim="800000"/>
            <a:headEnd/>
            <a:tailEnd/>
          </a:ln>
        </p:spPr>
        <p:txBody>
          <a:bodyPr>
            <a:spAutoFit/>
          </a:bodyPr>
          <a:lstStyle/>
          <a:p>
            <a:pPr algn="ctr">
              <a:spcBef>
                <a:spcPct val="50000"/>
              </a:spcBef>
            </a:pPr>
            <a:r>
              <a:rPr lang="en-US" sz="2400" dirty="0"/>
              <a:t>Mediterranean</a:t>
            </a:r>
          </a:p>
        </p:txBody>
      </p:sp>
      <p:sp>
        <p:nvSpPr>
          <p:cNvPr id="22815" name="Text Box 753"/>
          <p:cNvSpPr txBox="1">
            <a:spLocks noChangeArrowheads="1"/>
          </p:cNvSpPr>
          <p:nvPr/>
        </p:nvSpPr>
        <p:spPr bwMode="auto">
          <a:xfrm rot="-5400000">
            <a:off x="-2435225" y="2940050"/>
            <a:ext cx="5294313" cy="366713"/>
          </a:xfrm>
          <a:prstGeom prst="rect">
            <a:avLst/>
          </a:prstGeom>
          <a:noFill/>
          <a:ln w="9525">
            <a:noFill/>
            <a:miter lim="800000"/>
            <a:headEnd/>
            <a:tailEnd/>
          </a:ln>
        </p:spPr>
        <p:txBody>
          <a:bodyPr>
            <a:spAutoFit/>
          </a:bodyPr>
          <a:lstStyle/>
          <a:p>
            <a:pPr algn="ctr" rtl="0">
              <a:spcBef>
                <a:spcPct val="50000"/>
              </a:spcBef>
            </a:pPr>
            <a:r>
              <a:rPr lang="en-US" dirty="0"/>
              <a:t>Mean No of seedlings (m</a:t>
            </a:r>
            <a:r>
              <a:rPr lang="en-US" baseline="30000" dirty="0"/>
              <a:t>-2</a:t>
            </a:r>
            <a:r>
              <a:rPr lang="en-US" dirty="0"/>
              <a:t>)</a:t>
            </a:r>
          </a:p>
        </p:txBody>
      </p:sp>
      <p:sp>
        <p:nvSpPr>
          <p:cNvPr id="21" name="Text Box 1032"/>
          <p:cNvSpPr txBox="1">
            <a:spLocks noChangeArrowheads="1"/>
          </p:cNvSpPr>
          <p:nvPr/>
        </p:nvSpPr>
        <p:spPr bwMode="auto">
          <a:xfrm>
            <a:off x="2987824" y="1655589"/>
            <a:ext cx="1079500" cy="549275"/>
          </a:xfrm>
          <a:prstGeom prst="rect">
            <a:avLst/>
          </a:prstGeom>
          <a:noFill/>
          <a:ln w="9525" algn="ctr">
            <a:noFill/>
            <a:miter lim="800000"/>
            <a:headEnd/>
            <a:tailEnd/>
          </a:ln>
        </p:spPr>
        <p:txBody>
          <a:bodyPr>
            <a:spAutoFit/>
          </a:bodyPr>
          <a:lstStyle/>
          <a:p>
            <a:pPr>
              <a:spcBef>
                <a:spcPct val="50000"/>
              </a:spcBef>
            </a:pPr>
            <a:r>
              <a:rPr lang="en-US" sz="1000" b="1" dirty="0"/>
              <a:t>Treat. NS   Year ***           T x Y 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0" y="836613"/>
            <a:ext cx="9144000" cy="6021387"/>
          </a:xfrm>
          <a:prstGeom prst="rect">
            <a:avLst/>
          </a:prstGeom>
          <a:solidFill>
            <a:srgbClr val="FFFFB3"/>
          </a:solidFill>
          <a:ln w="9525">
            <a:noFill/>
            <a:miter lim="800000"/>
            <a:headEnd/>
            <a:tailEnd/>
          </a:ln>
          <a:effectLst/>
        </p:spPr>
        <p:txBody>
          <a:bodyPr lIns="91432" tIns="45717" rIns="91432" bIns="45717"/>
          <a:lstStyle/>
          <a:p>
            <a:pPr marL="223838" algn="r" defTabSz="719138"/>
            <a:endParaRPr lang="en-US" sz="1900"/>
          </a:p>
        </p:txBody>
      </p:sp>
      <p:sp>
        <p:nvSpPr>
          <p:cNvPr id="222213" name="Rectangle 5"/>
          <p:cNvSpPr>
            <a:spLocks noChangeArrowheads="1"/>
          </p:cNvSpPr>
          <p:nvPr/>
        </p:nvSpPr>
        <p:spPr bwMode="auto">
          <a:xfrm>
            <a:off x="0" y="0"/>
            <a:ext cx="9144000" cy="838200"/>
          </a:xfrm>
          <a:prstGeom prst="rect">
            <a:avLst/>
          </a:prstGeom>
          <a:solidFill>
            <a:srgbClr val="0000FF"/>
          </a:solidFill>
          <a:ln w="9525">
            <a:solidFill>
              <a:srgbClr val="1AA1E6"/>
            </a:solidFill>
            <a:miter lim="800000"/>
            <a:headEnd/>
            <a:tailEnd/>
          </a:ln>
          <a:effectLst/>
        </p:spPr>
        <p:txBody>
          <a:bodyPr lIns="398368" tIns="198392" rIns="398368" bIns="198392" anchor="ctr" anchorCtr="1"/>
          <a:lstStyle/>
          <a:p>
            <a:pPr algn="ctr" defTabSz="3979863" rtl="0"/>
            <a:r>
              <a:rPr lang="en-US" sz="2800" b="1">
                <a:solidFill>
                  <a:srgbClr val="FFFCC9"/>
                </a:solidFill>
              </a:rPr>
              <a:t>Green water: terrestrial ecosystems</a:t>
            </a:r>
          </a:p>
        </p:txBody>
      </p:sp>
      <p:grpSp>
        <p:nvGrpSpPr>
          <p:cNvPr id="222214" name="Group 6"/>
          <p:cNvGrpSpPr>
            <a:grpSpLocks/>
          </p:cNvGrpSpPr>
          <p:nvPr/>
        </p:nvGrpSpPr>
        <p:grpSpPr bwMode="auto">
          <a:xfrm>
            <a:off x="141288" y="1066800"/>
            <a:ext cx="8774112" cy="5630863"/>
            <a:chOff x="89" y="561"/>
            <a:chExt cx="5527" cy="3546"/>
          </a:xfrm>
        </p:grpSpPr>
        <p:pic>
          <p:nvPicPr>
            <p:cNvPr id="222215" name="Picture 7"/>
            <p:cNvPicPr>
              <a:picLocks noChangeAspect="1" noChangeArrowheads="1"/>
            </p:cNvPicPr>
            <p:nvPr/>
          </p:nvPicPr>
          <p:blipFill>
            <a:blip r:embed="rId3" cstate="print"/>
            <a:srcRect/>
            <a:stretch>
              <a:fillRect/>
            </a:stretch>
          </p:blipFill>
          <p:spPr bwMode="auto">
            <a:xfrm>
              <a:off x="89" y="561"/>
              <a:ext cx="5527" cy="3504"/>
            </a:xfrm>
            <a:prstGeom prst="rect">
              <a:avLst/>
            </a:prstGeom>
            <a:noFill/>
            <a:ln>
              <a:noFill/>
            </a:ln>
            <a:effectLst/>
          </p:spPr>
        </p:pic>
        <p:sp>
          <p:nvSpPr>
            <p:cNvPr id="222216" name="Freeform 8"/>
            <p:cNvSpPr>
              <a:spLocks noChangeAspect="1"/>
            </p:cNvSpPr>
            <p:nvPr/>
          </p:nvSpPr>
          <p:spPr bwMode="auto">
            <a:xfrm>
              <a:off x="3469" y="2890"/>
              <a:ext cx="1324" cy="661"/>
            </a:xfrm>
            <a:custGeom>
              <a:avLst/>
              <a:gdLst/>
              <a:ahLst/>
              <a:cxnLst>
                <a:cxn ang="0">
                  <a:pos x="0" y="263"/>
                </a:cxn>
                <a:cxn ang="0">
                  <a:pos x="697" y="489"/>
                </a:cxn>
                <a:cxn ang="0">
                  <a:pos x="436" y="671"/>
                </a:cxn>
                <a:cxn ang="0">
                  <a:pos x="1218" y="545"/>
                </a:cxn>
                <a:cxn ang="0">
                  <a:pos x="1263" y="172"/>
                </a:cxn>
                <a:cxn ang="0">
                  <a:pos x="1132" y="263"/>
                </a:cxn>
                <a:cxn ang="0">
                  <a:pos x="338" y="0"/>
                </a:cxn>
                <a:cxn ang="0">
                  <a:pos x="0" y="263"/>
                </a:cxn>
              </a:cxnLst>
              <a:rect l="0" t="0" r="r" b="b"/>
              <a:pathLst>
                <a:path w="1263" h="671">
                  <a:moveTo>
                    <a:pt x="0" y="263"/>
                  </a:moveTo>
                  <a:lnTo>
                    <a:pt x="697" y="489"/>
                  </a:lnTo>
                  <a:lnTo>
                    <a:pt x="436" y="671"/>
                  </a:lnTo>
                  <a:lnTo>
                    <a:pt x="1218" y="545"/>
                  </a:lnTo>
                  <a:lnTo>
                    <a:pt x="1263" y="172"/>
                  </a:lnTo>
                  <a:lnTo>
                    <a:pt x="1132" y="263"/>
                  </a:lnTo>
                  <a:lnTo>
                    <a:pt x="338" y="0"/>
                  </a:lnTo>
                  <a:lnTo>
                    <a:pt x="0" y="263"/>
                  </a:lnTo>
                  <a:close/>
                </a:path>
              </a:pathLst>
            </a:custGeom>
            <a:solidFill>
              <a:srgbClr val="3333FF"/>
            </a:solidFill>
            <a:ln w="9525">
              <a:solidFill>
                <a:schemeClr val="tx1"/>
              </a:solidFill>
              <a:round/>
              <a:headEnd/>
              <a:tailEnd/>
            </a:ln>
            <a:effectLst/>
          </p:spPr>
          <p:txBody>
            <a:bodyPr/>
            <a:lstStyle/>
            <a:p>
              <a:endParaRPr lang="he-IL"/>
            </a:p>
          </p:txBody>
        </p:sp>
        <p:sp>
          <p:nvSpPr>
            <p:cNvPr id="222217" name="Freeform 9"/>
            <p:cNvSpPr>
              <a:spLocks noChangeAspect="1"/>
            </p:cNvSpPr>
            <p:nvPr/>
          </p:nvSpPr>
          <p:spPr bwMode="auto">
            <a:xfrm>
              <a:off x="2870" y="1048"/>
              <a:ext cx="1351" cy="1050"/>
            </a:xfrm>
            <a:custGeom>
              <a:avLst/>
              <a:gdLst/>
              <a:ahLst/>
              <a:cxnLst>
                <a:cxn ang="0">
                  <a:pos x="0" y="262"/>
                </a:cxn>
                <a:cxn ang="0">
                  <a:pos x="659" y="0"/>
                </a:cxn>
                <a:cxn ang="0">
                  <a:pos x="1288" y="262"/>
                </a:cxn>
                <a:cxn ang="0">
                  <a:pos x="1015" y="247"/>
                </a:cxn>
                <a:cxn ang="0">
                  <a:pos x="1031" y="974"/>
                </a:cxn>
                <a:cxn ang="0">
                  <a:pos x="258" y="1065"/>
                </a:cxn>
                <a:cxn ang="0">
                  <a:pos x="267" y="272"/>
                </a:cxn>
                <a:cxn ang="0">
                  <a:pos x="0" y="262"/>
                </a:cxn>
              </a:cxnLst>
              <a:rect l="0" t="0" r="r" b="b"/>
              <a:pathLst>
                <a:path w="1288" h="1065">
                  <a:moveTo>
                    <a:pt x="0" y="262"/>
                  </a:moveTo>
                  <a:lnTo>
                    <a:pt x="659" y="0"/>
                  </a:lnTo>
                  <a:lnTo>
                    <a:pt x="1288" y="262"/>
                  </a:lnTo>
                  <a:lnTo>
                    <a:pt x="1015" y="247"/>
                  </a:lnTo>
                  <a:lnTo>
                    <a:pt x="1031" y="974"/>
                  </a:lnTo>
                  <a:lnTo>
                    <a:pt x="258" y="1065"/>
                  </a:lnTo>
                  <a:lnTo>
                    <a:pt x="267" y="272"/>
                  </a:lnTo>
                  <a:lnTo>
                    <a:pt x="0" y="262"/>
                  </a:lnTo>
                  <a:close/>
                </a:path>
              </a:pathLst>
            </a:custGeom>
            <a:solidFill>
              <a:srgbClr val="66FF33">
                <a:alpha val="50000"/>
              </a:srgbClr>
            </a:solidFill>
            <a:ln w="9525">
              <a:solidFill>
                <a:schemeClr val="tx1"/>
              </a:solidFill>
              <a:round/>
              <a:headEnd/>
              <a:tailEnd/>
            </a:ln>
            <a:effectLst/>
          </p:spPr>
          <p:txBody>
            <a:bodyPr/>
            <a:lstStyle/>
            <a:p>
              <a:endParaRPr lang="he-IL"/>
            </a:p>
          </p:txBody>
        </p:sp>
        <p:sp>
          <p:nvSpPr>
            <p:cNvPr id="222218" name="Text Box 10"/>
            <p:cNvSpPr txBox="1">
              <a:spLocks noChangeAspect="1" noChangeArrowheads="1"/>
            </p:cNvSpPr>
            <p:nvPr/>
          </p:nvSpPr>
          <p:spPr bwMode="auto">
            <a:xfrm>
              <a:off x="192" y="646"/>
              <a:ext cx="2928" cy="231"/>
            </a:xfrm>
            <a:prstGeom prst="rect">
              <a:avLst/>
            </a:prstGeom>
            <a:solidFill>
              <a:srgbClr val="DDDDDD"/>
            </a:solidFill>
            <a:ln w="9525">
              <a:noFill/>
              <a:miter lim="800000"/>
              <a:headEnd/>
              <a:tailEnd/>
            </a:ln>
            <a:effectLst/>
          </p:spPr>
          <p:txBody>
            <a:bodyPr lIns="45815" tIns="45815" rIns="45815" bIns="45815">
              <a:spAutoFit/>
            </a:bodyPr>
            <a:lstStyle/>
            <a:p>
              <a:pPr algn="ctr" defTabSz="1163638" rtl="0"/>
              <a:r>
                <a:rPr lang="de-CH" b="1"/>
                <a:t>Precipitation–the basic water resource</a:t>
              </a:r>
              <a:endParaRPr lang="en-US" b="1"/>
            </a:p>
          </p:txBody>
        </p:sp>
        <p:sp>
          <p:nvSpPr>
            <p:cNvPr id="222219" name="Text Box 11"/>
            <p:cNvSpPr txBox="1">
              <a:spLocks noChangeAspect="1" noChangeArrowheads="1"/>
            </p:cNvSpPr>
            <p:nvPr/>
          </p:nvSpPr>
          <p:spPr bwMode="auto">
            <a:xfrm>
              <a:off x="1438" y="2533"/>
              <a:ext cx="239" cy="170"/>
            </a:xfrm>
            <a:prstGeom prst="rect">
              <a:avLst/>
            </a:prstGeom>
            <a:solidFill>
              <a:srgbClr val="3366FF">
                <a:alpha val="30000"/>
              </a:srgbClr>
            </a:solidFill>
            <a:ln w="9525">
              <a:solidFill>
                <a:srgbClr val="3366FF"/>
              </a:solidFill>
              <a:miter lim="800000"/>
              <a:headEnd/>
              <a:tailEnd/>
            </a:ln>
            <a:effectLst/>
          </p:spPr>
          <p:txBody>
            <a:bodyPr wrap="none" lIns="45815" tIns="45815" rIns="45815" bIns="45815">
              <a:spAutoFit/>
            </a:bodyPr>
            <a:lstStyle/>
            <a:p>
              <a:pPr algn="ctr" defTabSz="1163638" rtl="0"/>
              <a:r>
                <a:rPr lang="de-CH" sz="1100" b="1"/>
                <a:t>GW </a:t>
              </a:r>
              <a:endParaRPr lang="en-US" sz="1100" b="1"/>
            </a:p>
          </p:txBody>
        </p:sp>
        <p:sp>
          <p:nvSpPr>
            <p:cNvPr id="222220" name="Text Box 12"/>
            <p:cNvSpPr txBox="1">
              <a:spLocks noChangeAspect="1" noChangeArrowheads="1"/>
            </p:cNvSpPr>
            <p:nvPr/>
          </p:nvSpPr>
          <p:spPr bwMode="auto">
            <a:xfrm>
              <a:off x="4450" y="2665"/>
              <a:ext cx="215" cy="170"/>
            </a:xfrm>
            <a:prstGeom prst="rect">
              <a:avLst/>
            </a:prstGeom>
            <a:solidFill>
              <a:srgbClr val="3366FF">
                <a:alpha val="30000"/>
              </a:srgbClr>
            </a:solidFill>
            <a:ln w="9525">
              <a:solidFill>
                <a:srgbClr val="3366FF"/>
              </a:solidFill>
              <a:miter lim="800000"/>
              <a:headEnd/>
              <a:tailEnd/>
            </a:ln>
            <a:effectLst/>
          </p:spPr>
          <p:txBody>
            <a:bodyPr wrap="none" lIns="45815" tIns="45815" rIns="45815" bIns="45815">
              <a:spAutoFit/>
            </a:bodyPr>
            <a:lstStyle/>
            <a:p>
              <a:pPr algn="ctr" defTabSz="1163638" rtl="0"/>
              <a:r>
                <a:rPr lang="de-CH" sz="1100" b="1"/>
                <a:t>GW</a:t>
              </a:r>
              <a:endParaRPr lang="en-US" sz="1100" b="1"/>
            </a:p>
          </p:txBody>
        </p:sp>
        <p:sp>
          <p:nvSpPr>
            <p:cNvPr id="222221" name="Text Box 13"/>
            <p:cNvSpPr txBox="1">
              <a:spLocks noChangeAspect="1" noChangeArrowheads="1"/>
            </p:cNvSpPr>
            <p:nvPr/>
          </p:nvSpPr>
          <p:spPr bwMode="auto">
            <a:xfrm>
              <a:off x="4355" y="3486"/>
              <a:ext cx="215" cy="170"/>
            </a:xfrm>
            <a:prstGeom prst="rect">
              <a:avLst/>
            </a:prstGeom>
            <a:solidFill>
              <a:srgbClr val="3366FF">
                <a:alpha val="30000"/>
              </a:srgbClr>
            </a:solidFill>
            <a:ln w="9525">
              <a:solidFill>
                <a:srgbClr val="3366FF"/>
              </a:solidFill>
              <a:miter lim="800000"/>
              <a:headEnd/>
              <a:tailEnd/>
            </a:ln>
            <a:effectLst/>
          </p:spPr>
          <p:txBody>
            <a:bodyPr wrap="none" lIns="45815" tIns="45815" rIns="45815" bIns="45815">
              <a:spAutoFit/>
            </a:bodyPr>
            <a:lstStyle/>
            <a:p>
              <a:pPr algn="ctr" defTabSz="1163638" rtl="0"/>
              <a:r>
                <a:rPr lang="de-CH" sz="1100" b="1"/>
                <a:t>GW</a:t>
              </a:r>
              <a:endParaRPr lang="en-US" sz="1100" b="1"/>
            </a:p>
          </p:txBody>
        </p:sp>
        <p:sp>
          <p:nvSpPr>
            <p:cNvPr id="222222" name="Text Box 14"/>
            <p:cNvSpPr txBox="1">
              <a:spLocks noChangeAspect="1" noChangeArrowheads="1"/>
            </p:cNvSpPr>
            <p:nvPr/>
          </p:nvSpPr>
          <p:spPr bwMode="auto">
            <a:xfrm>
              <a:off x="735" y="3139"/>
              <a:ext cx="215" cy="170"/>
            </a:xfrm>
            <a:prstGeom prst="rect">
              <a:avLst/>
            </a:prstGeom>
            <a:solidFill>
              <a:srgbClr val="3366FF">
                <a:alpha val="30000"/>
              </a:srgbClr>
            </a:solidFill>
            <a:ln w="9525">
              <a:solidFill>
                <a:srgbClr val="3366FF"/>
              </a:solidFill>
              <a:miter lim="800000"/>
              <a:headEnd/>
              <a:tailEnd/>
            </a:ln>
            <a:effectLst/>
          </p:spPr>
          <p:txBody>
            <a:bodyPr wrap="none" lIns="45815" tIns="45815" rIns="45815" bIns="45815">
              <a:spAutoFit/>
            </a:bodyPr>
            <a:lstStyle/>
            <a:p>
              <a:pPr algn="ctr" defTabSz="1163638" rtl="0"/>
              <a:r>
                <a:rPr lang="de-CH" sz="1100" b="1"/>
                <a:t>GW</a:t>
              </a:r>
              <a:endParaRPr lang="en-US" sz="1100" b="1"/>
            </a:p>
          </p:txBody>
        </p:sp>
        <p:sp>
          <p:nvSpPr>
            <p:cNvPr id="222223" name="Text Box 15"/>
            <p:cNvSpPr txBox="1">
              <a:spLocks noChangeAspect="1" noChangeArrowheads="1"/>
            </p:cNvSpPr>
            <p:nvPr/>
          </p:nvSpPr>
          <p:spPr bwMode="auto">
            <a:xfrm>
              <a:off x="2553" y="1808"/>
              <a:ext cx="239" cy="170"/>
            </a:xfrm>
            <a:prstGeom prst="rect">
              <a:avLst/>
            </a:prstGeom>
            <a:solidFill>
              <a:srgbClr val="3366FF">
                <a:alpha val="30000"/>
              </a:srgbClr>
            </a:solidFill>
            <a:ln w="9525">
              <a:solidFill>
                <a:srgbClr val="3366FF"/>
              </a:solidFill>
              <a:miter lim="800000"/>
              <a:headEnd/>
              <a:tailEnd/>
            </a:ln>
            <a:effectLst/>
          </p:spPr>
          <p:txBody>
            <a:bodyPr wrap="none" lIns="45815" tIns="45815" rIns="45815" bIns="45815">
              <a:spAutoFit/>
            </a:bodyPr>
            <a:lstStyle/>
            <a:p>
              <a:pPr algn="ctr" defTabSz="1163638" rtl="0"/>
              <a:r>
                <a:rPr lang="de-CH" sz="1100" b="1"/>
                <a:t>GW </a:t>
              </a:r>
              <a:endParaRPr lang="en-US" sz="1100" b="1"/>
            </a:p>
          </p:txBody>
        </p:sp>
        <p:sp>
          <p:nvSpPr>
            <p:cNvPr id="222224" name="Text Box 16"/>
            <p:cNvSpPr txBox="1">
              <a:spLocks noChangeArrowheads="1"/>
            </p:cNvSpPr>
            <p:nvPr/>
          </p:nvSpPr>
          <p:spPr bwMode="auto">
            <a:xfrm>
              <a:off x="1013" y="3889"/>
              <a:ext cx="1115" cy="218"/>
            </a:xfrm>
            <a:prstGeom prst="rect">
              <a:avLst/>
            </a:prstGeom>
            <a:noFill/>
            <a:ln w="9525">
              <a:noFill/>
              <a:miter lim="800000"/>
              <a:headEnd/>
              <a:tailEnd/>
            </a:ln>
            <a:effectLst/>
          </p:spPr>
          <p:txBody>
            <a:bodyPr wrap="none" lIns="116372" tIns="58185" rIns="116372" bIns="58185">
              <a:spAutoFit/>
            </a:bodyPr>
            <a:lstStyle/>
            <a:p>
              <a:pPr defTabSz="1163638" rtl="0"/>
              <a:r>
                <a:rPr lang="de-CH" sz="1500" b="1"/>
                <a:t>Falkenmark 2003</a:t>
              </a:r>
              <a:endParaRPr lang="en-US" sz="1500" b="1"/>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8" name="Chart 557"/>
          <p:cNvGraphicFramePr>
            <a:graphicFrameLocks/>
          </p:cNvGraphicFramePr>
          <p:nvPr/>
        </p:nvGraphicFramePr>
        <p:xfrm>
          <a:off x="4355976" y="1340768"/>
          <a:ext cx="4464496" cy="4031715"/>
        </p:xfrm>
        <a:graphic>
          <a:graphicData uri="http://schemas.openxmlformats.org/drawingml/2006/chart">
            <c:chart xmlns:c="http://schemas.openxmlformats.org/drawingml/2006/chart" xmlns:r="http://schemas.openxmlformats.org/officeDocument/2006/relationships" r:id="rId2"/>
          </a:graphicData>
        </a:graphic>
      </p:graphicFrame>
      <p:sp>
        <p:nvSpPr>
          <p:cNvPr id="22531" name="Rectangle 6"/>
          <p:cNvSpPr>
            <a:spLocks noChangeArrowheads="1"/>
          </p:cNvSpPr>
          <p:nvPr/>
        </p:nvSpPr>
        <p:spPr bwMode="auto">
          <a:xfrm>
            <a:off x="3887788" y="5660281"/>
            <a:ext cx="1547812" cy="1081087"/>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22532" name="Line 7"/>
          <p:cNvSpPr>
            <a:spLocks noChangeShapeType="1"/>
          </p:cNvSpPr>
          <p:nvPr/>
        </p:nvSpPr>
        <p:spPr bwMode="auto">
          <a:xfrm>
            <a:off x="3994150" y="6307981"/>
            <a:ext cx="360363" cy="0"/>
          </a:xfrm>
          <a:prstGeom prst="line">
            <a:avLst/>
          </a:prstGeom>
          <a:noFill/>
          <a:ln w="38100">
            <a:solidFill>
              <a:srgbClr val="0000FF"/>
            </a:solidFill>
            <a:round/>
            <a:headEnd/>
            <a:tailEnd/>
          </a:ln>
        </p:spPr>
        <p:txBody>
          <a:bodyPr/>
          <a:lstStyle/>
          <a:p>
            <a:endParaRPr lang="he-IL"/>
          </a:p>
        </p:txBody>
      </p:sp>
      <p:sp>
        <p:nvSpPr>
          <p:cNvPr id="22533" name="Text Box 8"/>
          <p:cNvSpPr txBox="1">
            <a:spLocks noChangeArrowheads="1"/>
          </p:cNvSpPr>
          <p:nvPr/>
        </p:nvSpPr>
        <p:spPr bwMode="auto">
          <a:xfrm>
            <a:off x="4498975" y="6165106"/>
            <a:ext cx="1152525" cy="304800"/>
          </a:xfrm>
          <a:prstGeom prst="rect">
            <a:avLst/>
          </a:prstGeom>
          <a:noFill/>
          <a:ln w="9525">
            <a:noFill/>
            <a:miter lim="800000"/>
            <a:headEnd/>
            <a:tailEnd/>
          </a:ln>
        </p:spPr>
        <p:txBody>
          <a:bodyPr>
            <a:spAutoFit/>
          </a:bodyPr>
          <a:lstStyle/>
          <a:p>
            <a:pPr>
              <a:spcBef>
                <a:spcPct val="50000"/>
              </a:spcBef>
            </a:pPr>
            <a:r>
              <a:rPr lang="en-US" sz="1400" dirty="0"/>
              <a:t>watering</a:t>
            </a:r>
          </a:p>
        </p:txBody>
      </p:sp>
      <p:sp>
        <p:nvSpPr>
          <p:cNvPr id="22534" name="Line 9"/>
          <p:cNvSpPr>
            <a:spLocks noChangeShapeType="1"/>
          </p:cNvSpPr>
          <p:nvPr/>
        </p:nvSpPr>
        <p:spPr bwMode="auto">
          <a:xfrm>
            <a:off x="3994150" y="5876181"/>
            <a:ext cx="360363" cy="0"/>
          </a:xfrm>
          <a:prstGeom prst="line">
            <a:avLst/>
          </a:prstGeom>
          <a:noFill/>
          <a:ln w="38100">
            <a:solidFill>
              <a:srgbClr val="FF0000"/>
            </a:solidFill>
            <a:round/>
            <a:headEnd/>
            <a:tailEnd/>
          </a:ln>
        </p:spPr>
        <p:txBody>
          <a:bodyPr/>
          <a:lstStyle/>
          <a:p>
            <a:endParaRPr lang="he-IL"/>
          </a:p>
        </p:txBody>
      </p:sp>
      <p:sp>
        <p:nvSpPr>
          <p:cNvPr id="22535" name="Text Box 10"/>
          <p:cNvSpPr txBox="1">
            <a:spLocks noChangeArrowheads="1"/>
          </p:cNvSpPr>
          <p:nvPr/>
        </p:nvSpPr>
        <p:spPr bwMode="auto">
          <a:xfrm>
            <a:off x="4498975" y="5733306"/>
            <a:ext cx="865188" cy="304800"/>
          </a:xfrm>
          <a:prstGeom prst="rect">
            <a:avLst/>
          </a:prstGeom>
          <a:noFill/>
          <a:ln w="9525">
            <a:noFill/>
            <a:miter lim="800000"/>
            <a:headEnd/>
            <a:tailEnd/>
          </a:ln>
        </p:spPr>
        <p:txBody>
          <a:bodyPr>
            <a:spAutoFit/>
          </a:bodyPr>
          <a:lstStyle/>
          <a:p>
            <a:pPr>
              <a:spcBef>
                <a:spcPct val="50000"/>
              </a:spcBef>
            </a:pPr>
            <a:r>
              <a:rPr lang="en-US" sz="1400"/>
              <a:t>drought</a:t>
            </a:r>
          </a:p>
        </p:txBody>
      </p:sp>
      <p:sp>
        <p:nvSpPr>
          <p:cNvPr id="22536" name="Line 11"/>
          <p:cNvSpPr>
            <a:spLocks noChangeShapeType="1"/>
          </p:cNvSpPr>
          <p:nvPr/>
        </p:nvSpPr>
        <p:spPr bwMode="auto">
          <a:xfrm>
            <a:off x="3994150" y="6523881"/>
            <a:ext cx="360363" cy="0"/>
          </a:xfrm>
          <a:prstGeom prst="line">
            <a:avLst/>
          </a:prstGeom>
          <a:noFill/>
          <a:ln w="38100">
            <a:solidFill>
              <a:schemeClr val="tx1"/>
            </a:solidFill>
            <a:prstDash val="sysDash"/>
            <a:round/>
            <a:headEnd/>
            <a:tailEnd/>
          </a:ln>
        </p:spPr>
        <p:txBody>
          <a:bodyPr/>
          <a:lstStyle/>
          <a:p>
            <a:endParaRPr lang="he-IL"/>
          </a:p>
        </p:txBody>
      </p:sp>
      <p:sp>
        <p:nvSpPr>
          <p:cNvPr id="22537" name="Text Box 12"/>
          <p:cNvSpPr txBox="1">
            <a:spLocks noChangeArrowheads="1"/>
          </p:cNvSpPr>
          <p:nvPr/>
        </p:nvSpPr>
        <p:spPr bwMode="auto">
          <a:xfrm>
            <a:off x="4498975" y="6381006"/>
            <a:ext cx="1152525" cy="304800"/>
          </a:xfrm>
          <a:prstGeom prst="rect">
            <a:avLst/>
          </a:prstGeom>
          <a:noFill/>
          <a:ln w="9525">
            <a:noFill/>
            <a:miter lim="800000"/>
            <a:headEnd/>
            <a:tailEnd/>
          </a:ln>
        </p:spPr>
        <p:txBody>
          <a:bodyPr>
            <a:spAutoFit/>
          </a:bodyPr>
          <a:lstStyle/>
          <a:p>
            <a:pPr>
              <a:spcBef>
                <a:spcPct val="50000"/>
              </a:spcBef>
            </a:pPr>
            <a:r>
              <a:rPr lang="en-US" sz="1400"/>
              <a:t>rainfall</a:t>
            </a:r>
          </a:p>
        </p:txBody>
      </p:sp>
      <p:sp>
        <p:nvSpPr>
          <p:cNvPr id="22538" name="Line 13"/>
          <p:cNvSpPr>
            <a:spLocks noChangeShapeType="1"/>
          </p:cNvSpPr>
          <p:nvPr/>
        </p:nvSpPr>
        <p:spPr bwMode="auto">
          <a:xfrm>
            <a:off x="3994150" y="6092081"/>
            <a:ext cx="360363" cy="0"/>
          </a:xfrm>
          <a:prstGeom prst="line">
            <a:avLst/>
          </a:prstGeom>
          <a:noFill/>
          <a:ln w="38100">
            <a:solidFill>
              <a:srgbClr val="008000"/>
            </a:solidFill>
            <a:round/>
            <a:headEnd/>
            <a:tailEnd/>
          </a:ln>
        </p:spPr>
        <p:txBody>
          <a:bodyPr/>
          <a:lstStyle/>
          <a:p>
            <a:endParaRPr lang="he-IL"/>
          </a:p>
        </p:txBody>
      </p:sp>
      <p:sp>
        <p:nvSpPr>
          <p:cNvPr id="22539" name="Text Box 14"/>
          <p:cNvSpPr txBox="1">
            <a:spLocks noChangeArrowheads="1"/>
          </p:cNvSpPr>
          <p:nvPr/>
        </p:nvSpPr>
        <p:spPr bwMode="auto">
          <a:xfrm>
            <a:off x="4498975" y="5949206"/>
            <a:ext cx="1152525" cy="304800"/>
          </a:xfrm>
          <a:prstGeom prst="rect">
            <a:avLst/>
          </a:prstGeom>
          <a:noFill/>
          <a:ln w="9525">
            <a:noFill/>
            <a:miter lim="800000"/>
            <a:headEnd/>
            <a:tailEnd/>
          </a:ln>
        </p:spPr>
        <p:txBody>
          <a:bodyPr>
            <a:spAutoFit/>
          </a:bodyPr>
          <a:lstStyle/>
          <a:p>
            <a:pPr>
              <a:spcBef>
                <a:spcPct val="50000"/>
              </a:spcBef>
            </a:pPr>
            <a:r>
              <a:rPr lang="en-US" sz="1400"/>
              <a:t>control</a:t>
            </a:r>
          </a:p>
        </p:txBody>
      </p:sp>
      <p:sp>
        <p:nvSpPr>
          <p:cNvPr id="22541" name="AutoShape 475"/>
          <p:cNvSpPr>
            <a:spLocks noChangeAspect="1" noChangeArrowheads="1" noTextEdit="1"/>
          </p:cNvSpPr>
          <p:nvPr/>
        </p:nvSpPr>
        <p:spPr bwMode="auto">
          <a:xfrm>
            <a:off x="500063" y="1341438"/>
            <a:ext cx="4143375" cy="3752850"/>
          </a:xfrm>
          <a:prstGeom prst="rect">
            <a:avLst/>
          </a:prstGeom>
          <a:noFill/>
          <a:ln w="9525">
            <a:noFill/>
            <a:miter lim="800000"/>
            <a:headEnd/>
            <a:tailEnd/>
          </a:ln>
        </p:spPr>
        <p:txBody>
          <a:bodyPr/>
          <a:lstStyle/>
          <a:p>
            <a:endParaRPr lang="he-IL"/>
          </a:p>
        </p:txBody>
      </p:sp>
      <p:sp>
        <p:nvSpPr>
          <p:cNvPr id="22814" name="Text Box 750"/>
          <p:cNvSpPr txBox="1">
            <a:spLocks noChangeArrowheads="1"/>
          </p:cNvSpPr>
          <p:nvPr/>
        </p:nvSpPr>
        <p:spPr bwMode="auto">
          <a:xfrm rot="-5400000">
            <a:off x="7666037" y="2559051"/>
            <a:ext cx="2519363" cy="366712"/>
          </a:xfrm>
          <a:prstGeom prst="rect">
            <a:avLst/>
          </a:prstGeom>
          <a:noFill/>
          <a:ln w="9525">
            <a:noFill/>
            <a:miter lim="800000"/>
            <a:headEnd/>
            <a:tailEnd/>
          </a:ln>
        </p:spPr>
        <p:txBody>
          <a:bodyPr>
            <a:spAutoFit/>
          </a:bodyPr>
          <a:lstStyle/>
          <a:p>
            <a:pPr>
              <a:spcBef>
                <a:spcPct val="50000"/>
              </a:spcBef>
            </a:pPr>
            <a:r>
              <a:rPr lang="en-US"/>
              <a:t>Rainfall (mm)</a:t>
            </a:r>
          </a:p>
        </p:txBody>
      </p:sp>
      <p:graphicFrame>
        <p:nvGraphicFramePr>
          <p:cNvPr id="557" name="Chart 556"/>
          <p:cNvGraphicFramePr>
            <a:graphicFrameLocks/>
          </p:cNvGraphicFramePr>
          <p:nvPr/>
        </p:nvGraphicFramePr>
        <p:xfrm>
          <a:off x="323528" y="1340768"/>
          <a:ext cx="4392488" cy="4032447"/>
        </p:xfrm>
        <a:graphic>
          <a:graphicData uri="http://schemas.openxmlformats.org/drawingml/2006/chart">
            <c:chart xmlns:c="http://schemas.openxmlformats.org/drawingml/2006/chart" xmlns:r="http://schemas.openxmlformats.org/officeDocument/2006/relationships" r:id="rId3"/>
          </a:graphicData>
        </a:graphic>
      </p:graphicFrame>
      <p:sp>
        <p:nvSpPr>
          <p:cNvPr id="22540" name="Text Box 15"/>
          <p:cNvSpPr txBox="1">
            <a:spLocks noChangeArrowheads="1"/>
          </p:cNvSpPr>
          <p:nvPr/>
        </p:nvSpPr>
        <p:spPr bwMode="auto">
          <a:xfrm>
            <a:off x="3635375" y="5294536"/>
            <a:ext cx="1873250" cy="366712"/>
          </a:xfrm>
          <a:prstGeom prst="rect">
            <a:avLst/>
          </a:prstGeom>
          <a:noFill/>
          <a:ln w="9525" algn="ctr">
            <a:noFill/>
            <a:miter lim="800000"/>
            <a:headEnd/>
            <a:tailEnd/>
          </a:ln>
        </p:spPr>
        <p:txBody>
          <a:bodyPr>
            <a:spAutoFit/>
          </a:bodyPr>
          <a:lstStyle/>
          <a:p>
            <a:pPr algn="ctr">
              <a:spcBef>
                <a:spcPct val="50000"/>
              </a:spcBef>
            </a:pPr>
            <a:r>
              <a:rPr lang="en-US" dirty="0"/>
              <a:t>Year</a:t>
            </a:r>
          </a:p>
        </p:txBody>
      </p:sp>
      <p:sp>
        <p:nvSpPr>
          <p:cNvPr id="22884" name="Text Box 1032"/>
          <p:cNvSpPr txBox="1">
            <a:spLocks noChangeArrowheads="1"/>
          </p:cNvSpPr>
          <p:nvPr/>
        </p:nvSpPr>
        <p:spPr bwMode="auto">
          <a:xfrm>
            <a:off x="7308924" y="1655589"/>
            <a:ext cx="1079500" cy="549275"/>
          </a:xfrm>
          <a:prstGeom prst="rect">
            <a:avLst/>
          </a:prstGeom>
          <a:noFill/>
          <a:ln w="9525" algn="ctr">
            <a:noFill/>
            <a:miter lim="800000"/>
            <a:headEnd/>
            <a:tailEnd/>
          </a:ln>
        </p:spPr>
        <p:txBody>
          <a:bodyPr>
            <a:spAutoFit/>
          </a:bodyPr>
          <a:lstStyle/>
          <a:p>
            <a:pPr>
              <a:spcBef>
                <a:spcPct val="50000"/>
              </a:spcBef>
            </a:pPr>
            <a:r>
              <a:rPr lang="en-US" sz="1000" b="1" dirty="0"/>
              <a:t>Treat. NS   Year ***           T x Y NS</a:t>
            </a:r>
          </a:p>
        </p:txBody>
      </p:sp>
      <p:sp>
        <p:nvSpPr>
          <p:cNvPr id="22882" name="Text Box 1028"/>
          <p:cNvSpPr txBox="1">
            <a:spLocks noChangeArrowheads="1"/>
          </p:cNvSpPr>
          <p:nvPr/>
        </p:nvSpPr>
        <p:spPr bwMode="auto">
          <a:xfrm>
            <a:off x="931863" y="908720"/>
            <a:ext cx="3168650" cy="457200"/>
          </a:xfrm>
          <a:prstGeom prst="rect">
            <a:avLst/>
          </a:prstGeom>
          <a:noFill/>
          <a:ln w="9525" algn="ctr">
            <a:noFill/>
            <a:miter lim="800000"/>
            <a:headEnd/>
            <a:tailEnd/>
          </a:ln>
        </p:spPr>
        <p:txBody>
          <a:bodyPr>
            <a:spAutoFit/>
          </a:bodyPr>
          <a:lstStyle/>
          <a:p>
            <a:pPr algn="ctr">
              <a:spcBef>
                <a:spcPct val="50000"/>
              </a:spcBef>
            </a:pPr>
            <a:r>
              <a:rPr lang="en-US" sz="2400" dirty="0"/>
              <a:t>Semiarid</a:t>
            </a:r>
          </a:p>
        </p:txBody>
      </p:sp>
      <p:sp>
        <p:nvSpPr>
          <p:cNvPr id="22881" name="Text Box 1027"/>
          <p:cNvSpPr txBox="1">
            <a:spLocks noChangeArrowheads="1"/>
          </p:cNvSpPr>
          <p:nvPr/>
        </p:nvSpPr>
        <p:spPr bwMode="auto">
          <a:xfrm>
            <a:off x="4931742" y="934120"/>
            <a:ext cx="3168650" cy="457200"/>
          </a:xfrm>
          <a:prstGeom prst="rect">
            <a:avLst/>
          </a:prstGeom>
          <a:noFill/>
          <a:ln w="9525" algn="ctr">
            <a:noFill/>
            <a:miter lim="800000"/>
            <a:headEnd/>
            <a:tailEnd/>
          </a:ln>
        </p:spPr>
        <p:txBody>
          <a:bodyPr>
            <a:spAutoFit/>
          </a:bodyPr>
          <a:lstStyle/>
          <a:p>
            <a:pPr algn="ctr">
              <a:spcBef>
                <a:spcPct val="50000"/>
              </a:spcBef>
            </a:pPr>
            <a:r>
              <a:rPr lang="en-US" sz="2400" dirty="0"/>
              <a:t>Mediterranean</a:t>
            </a:r>
          </a:p>
        </p:txBody>
      </p:sp>
      <p:sp>
        <p:nvSpPr>
          <p:cNvPr id="22815" name="Text Box 753"/>
          <p:cNvSpPr txBox="1">
            <a:spLocks noChangeArrowheads="1"/>
          </p:cNvSpPr>
          <p:nvPr/>
        </p:nvSpPr>
        <p:spPr bwMode="auto">
          <a:xfrm rot="-5400000">
            <a:off x="-2435225" y="2940050"/>
            <a:ext cx="5294313" cy="366713"/>
          </a:xfrm>
          <a:prstGeom prst="rect">
            <a:avLst/>
          </a:prstGeom>
          <a:noFill/>
          <a:ln w="9525">
            <a:noFill/>
            <a:miter lim="800000"/>
            <a:headEnd/>
            <a:tailEnd/>
          </a:ln>
        </p:spPr>
        <p:txBody>
          <a:bodyPr>
            <a:spAutoFit/>
          </a:bodyPr>
          <a:lstStyle/>
          <a:p>
            <a:pPr algn="ctr" rtl="0">
              <a:spcBef>
                <a:spcPct val="50000"/>
              </a:spcBef>
            </a:pPr>
            <a:r>
              <a:rPr lang="en-US" dirty="0"/>
              <a:t>Mean No of seedlings (m</a:t>
            </a:r>
            <a:r>
              <a:rPr lang="en-US" baseline="30000" dirty="0"/>
              <a:t>-2</a:t>
            </a:r>
            <a:r>
              <a:rPr lang="en-US" dirty="0"/>
              <a:t>)</a:t>
            </a:r>
          </a:p>
        </p:txBody>
      </p:sp>
      <p:sp>
        <p:nvSpPr>
          <p:cNvPr id="21" name="Text Box 1032"/>
          <p:cNvSpPr txBox="1">
            <a:spLocks noChangeArrowheads="1"/>
          </p:cNvSpPr>
          <p:nvPr/>
        </p:nvSpPr>
        <p:spPr bwMode="auto">
          <a:xfrm>
            <a:off x="2987824" y="1655589"/>
            <a:ext cx="1079500" cy="549275"/>
          </a:xfrm>
          <a:prstGeom prst="rect">
            <a:avLst/>
          </a:prstGeom>
          <a:noFill/>
          <a:ln w="9525" algn="ctr">
            <a:noFill/>
            <a:miter lim="800000"/>
            <a:headEnd/>
            <a:tailEnd/>
          </a:ln>
        </p:spPr>
        <p:txBody>
          <a:bodyPr>
            <a:spAutoFit/>
          </a:bodyPr>
          <a:lstStyle/>
          <a:p>
            <a:pPr>
              <a:spcBef>
                <a:spcPct val="50000"/>
              </a:spcBef>
            </a:pPr>
            <a:r>
              <a:rPr lang="en-US" sz="1000" b="1" dirty="0"/>
              <a:t>Treat. NS   Year ***           T x Y NS</a:t>
            </a:r>
          </a:p>
        </p:txBody>
      </p:sp>
      <p:sp>
        <p:nvSpPr>
          <p:cNvPr id="22" name="Rectangle 3"/>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defRPr/>
            </a:pPr>
            <a:r>
              <a:rPr lang="en-US" sz="2800" b="1" dirty="0">
                <a:solidFill>
                  <a:srgbClr val="FFFF00"/>
                </a:solidFill>
                <a:effectLst>
                  <a:outerShdw blurRad="38100" dist="38100" dir="2700000" algn="tl">
                    <a:srgbClr val="000000"/>
                  </a:outerShdw>
                </a:effectLst>
              </a:rPr>
              <a:t>No treatment effect on seed bank density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a:defRPr/>
            </a:pPr>
            <a:r>
              <a:rPr lang="en-US" sz="2800" b="1" dirty="0">
                <a:solidFill>
                  <a:schemeClr val="bg1"/>
                </a:solidFill>
                <a:effectLst>
                  <a:outerShdw blurRad="38100" dist="38100" dir="2700000" algn="tl">
                    <a:srgbClr val="000000"/>
                  </a:outerShdw>
                </a:effectLst>
              </a:rPr>
              <a:t>Effects of rainfall manipulations on community </a:t>
            </a:r>
          </a:p>
          <a:p>
            <a:pPr algn="ctr" defTabSz="3981450">
              <a:defRPr/>
            </a:pPr>
            <a:r>
              <a:rPr lang="en-US" sz="2800" b="1" dirty="0">
                <a:solidFill>
                  <a:schemeClr val="bg1"/>
                </a:solidFill>
                <a:effectLst>
                  <a:outerShdw blurRad="38100" dist="38100" dir="2700000" algn="tl">
                    <a:srgbClr val="000000"/>
                  </a:outerShdw>
                </a:effectLst>
              </a:rPr>
              <a:t>structure – Mediterranean site</a:t>
            </a:r>
          </a:p>
        </p:txBody>
      </p:sp>
      <p:sp>
        <p:nvSpPr>
          <p:cNvPr id="20483" name="Rectangle 3"/>
          <p:cNvSpPr>
            <a:spLocks noChangeArrowheads="1"/>
          </p:cNvSpPr>
          <p:nvPr/>
        </p:nvSpPr>
        <p:spPr bwMode="auto">
          <a:xfrm>
            <a:off x="3887788" y="5516563"/>
            <a:ext cx="1547812" cy="1081087"/>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20484" name="Line 4"/>
          <p:cNvSpPr>
            <a:spLocks noChangeShapeType="1"/>
          </p:cNvSpPr>
          <p:nvPr/>
        </p:nvSpPr>
        <p:spPr bwMode="auto">
          <a:xfrm>
            <a:off x="3994150" y="6164263"/>
            <a:ext cx="360363" cy="0"/>
          </a:xfrm>
          <a:prstGeom prst="line">
            <a:avLst/>
          </a:prstGeom>
          <a:noFill/>
          <a:ln w="38100">
            <a:solidFill>
              <a:srgbClr val="0000FF"/>
            </a:solidFill>
            <a:round/>
            <a:headEnd/>
            <a:tailEnd/>
          </a:ln>
        </p:spPr>
        <p:txBody>
          <a:bodyPr/>
          <a:lstStyle/>
          <a:p>
            <a:endParaRPr lang="he-IL"/>
          </a:p>
        </p:txBody>
      </p:sp>
      <p:sp>
        <p:nvSpPr>
          <p:cNvPr id="20485" name="Text Box 5"/>
          <p:cNvSpPr txBox="1">
            <a:spLocks noChangeArrowheads="1"/>
          </p:cNvSpPr>
          <p:nvPr/>
        </p:nvSpPr>
        <p:spPr bwMode="auto">
          <a:xfrm>
            <a:off x="4498975" y="6021388"/>
            <a:ext cx="1152525" cy="304800"/>
          </a:xfrm>
          <a:prstGeom prst="rect">
            <a:avLst/>
          </a:prstGeom>
          <a:noFill/>
          <a:ln w="9525">
            <a:noFill/>
            <a:miter lim="800000"/>
            <a:headEnd/>
            <a:tailEnd/>
          </a:ln>
        </p:spPr>
        <p:txBody>
          <a:bodyPr>
            <a:spAutoFit/>
          </a:bodyPr>
          <a:lstStyle/>
          <a:p>
            <a:pPr>
              <a:spcBef>
                <a:spcPct val="50000"/>
              </a:spcBef>
            </a:pPr>
            <a:r>
              <a:rPr lang="en-US" sz="1400"/>
              <a:t>watering</a:t>
            </a:r>
          </a:p>
        </p:txBody>
      </p:sp>
      <p:sp>
        <p:nvSpPr>
          <p:cNvPr id="20486" name="Line 6"/>
          <p:cNvSpPr>
            <a:spLocks noChangeShapeType="1"/>
          </p:cNvSpPr>
          <p:nvPr/>
        </p:nvSpPr>
        <p:spPr bwMode="auto">
          <a:xfrm>
            <a:off x="3994150" y="5732463"/>
            <a:ext cx="360363" cy="0"/>
          </a:xfrm>
          <a:prstGeom prst="line">
            <a:avLst/>
          </a:prstGeom>
          <a:noFill/>
          <a:ln w="38100">
            <a:solidFill>
              <a:srgbClr val="FF0000"/>
            </a:solidFill>
            <a:round/>
            <a:headEnd/>
            <a:tailEnd/>
          </a:ln>
        </p:spPr>
        <p:txBody>
          <a:bodyPr/>
          <a:lstStyle/>
          <a:p>
            <a:endParaRPr lang="he-IL"/>
          </a:p>
        </p:txBody>
      </p:sp>
      <p:sp>
        <p:nvSpPr>
          <p:cNvPr id="20487" name="Text Box 7"/>
          <p:cNvSpPr txBox="1">
            <a:spLocks noChangeArrowheads="1"/>
          </p:cNvSpPr>
          <p:nvPr/>
        </p:nvSpPr>
        <p:spPr bwMode="auto">
          <a:xfrm>
            <a:off x="4498975" y="5589588"/>
            <a:ext cx="865188" cy="304800"/>
          </a:xfrm>
          <a:prstGeom prst="rect">
            <a:avLst/>
          </a:prstGeom>
          <a:noFill/>
          <a:ln w="9525">
            <a:noFill/>
            <a:miter lim="800000"/>
            <a:headEnd/>
            <a:tailEnd/>
          </a:ln>
        </p:spPr>
        <p:txBody>
          <a:bodyPr>
            <a:spAutoFit/>
          </a:bodyPr>
          <a:lstStyle/>
          <a:p>
            <a:pPr>
              <a:spcBef>
                <a:spcPct val="50000"/>
              </a:spcBef>
            </a:pPr>
            <a:r>
              <a:rPr lang="en-US" sz="1400"/>
              <a:t>drought</a:t>
            </a:r>
          </a:p>
        </p:txBody>
      </p:sp>
      <p:sp>
        <p:nvSpPr>
          <p:cNvPr id="20488" name="Line 8"/>
          <p:cNvSpPr>
            <a:spLocks noChangeShapeType="1"/>
          </p:cNvSpPr>
          <p:nvPr/>
        </p:nvSpPr>
        <p:spPr bwMode="auto">
          <a:xfrm>
            <a:off x="3994150" y="6380163"/>
            <a:ext cx="360363" cy="0"/>
          </a:xfrm>
          <a:prstGeom prst="line">
            <a:avLst/>
          </a:prstGeom>
          <a:noFill/>
          <a:ln w="38100">
            <a:solidFill>
              <a:schemeClr val="tx1"/>
            </a:solidFill>
            <a:prstDash val="sysDash"/>
            <a:round/>
            <a:headEnd/>
            <a:tailEnd/>
          </a:ln>
        </p:spPr>
        <p:txBody>
          <a:bodyPr/>
          <a:lstStyle/>
          <a:p>
            <a:endParaRPr lang="he-IL"/>
          </a:p>
        </p:txBody>
      </p:sp>
      <p:sp>
        <p:nvSpPr>
          <p:cNvPr id="20489" name="Text Box 9"/>
          <p:cNvSpPr txBox="1">
            <a:spLocks noChangeArrowheads="1"/>
          </p:cNvSpPr>
          <p:nvPr/>
        </p:nvSpPr>
        <p:spPr bwMode="auto">
          <a:xfrm>
            <a:off x="4498975" y="6237288"/>
            <a:ext cx="1152525" cy="304800"/>
          </a:xfrm>
          <a:prstGeom prst="rect">
            <a:avLst/>
          </a:prstGeom>
          <a:noFill/>
          <a:ln w="9525">
            <a:noFill/>
            <a:miter lim="800000"/>
            <a:headEnd/>
            <a:tailEnd/>
          </a:ln>
        </p:spPr>
        <p:txBody>
          <a:bodyPr>
            <a:spAutoFit/>
          </a:bodyPr>
          <a:lstStyle/>
          <a:p>
            <a:pPr>
              <a:spcBef>
                <a:spcPct val="50000"/>
              </a:spcBef>
            </a:pPr>
            <a:r>
              <a:rPr lang="en-US" sz="1400"/>
              <a:t>rainfall</a:t>
            </a:r>
          </a:p>
        </p:txBody>
      </p:sp>
      <p:sp>
        <p:nvSpPr>
          <p:cNvPr id="20490" name="Line 10"/>
          <p:cNvSpPr>
            <a:spLocks noChangeShapeType="1"/>
          </p:cNvSpPr>
          <p:nvPr/>
        </p:nvSpPr>
        <p:spPr bwMode="auto">
          <a:xfrm>
            <a:off x="3994150" y="5948363"/>
            <a:ext cx="360363" cy="0"/>
          </a:xfrm>
          <a:prstGeom prst="line">
            <a:avLst/>
          </a:prstGeom>
          <a:noFill/>
          <a:ln w="38100">
            <a:solidFill>
              <a:srgbClr val="008000"/>
            </a:solidFill>
            <a:round/>
            <a:headEnd/>
            <a:tailEnd/>
          </a:ln>
        </p:spPr>
        <p:txBody>
          <a:bodyPr/>
          <a:lstStyle/>
          <a:p>
            <a:endParaRPr lang="he-IL"/>
          </a:p>
        </p:txBody>
      </p:sp>
      <p:sp>
        <p:nvSpPr>
          <p:cNvPr id="20491" name="Text Box 11"/>
          <p:cNvSpPr txBox="1">
            <a:spLocks noChangeArrowheads="1"/>
          </p:cNvSpPr>
          <p:nvPr/>
        </p:nvSpPr>
        <p:spPr bwMode="auto">
          <a:xfrm>
            <a:off x="4498975" y="5805488"/>
            <a:ext cx="1152525" cy="304800"/>
          </a:xfrm>
          <a:prstGeom prst="rect">
            <a:avLst/>
          </a:prstGeom>
          <a:noFill/>
          <a:ln w="9525">
            <a:noFill/>
            <a:miter lim="800000"/>
            <a:headEnd/>
            <a:tailEnd/>
          </a:ln>
        </p:spPr>
        <p:txBody>
          <a:bodyPr>
            <a:spAutoFit/>
          </a:bodyPr>
          <a:lstStyle/>
          <a:p>
            <a:pPr>
              <a:spcBef>
                <a:spcPct val="50000"/>
              </a:spcBef>
            </a:pPr>
            <a:r>
              <a:rPr lang="en-US" sz="1400"/>
              <a:t>control</a:t>
            </a:r>
          </a:p>
        </p:txBody>
      </p:sp>
      <p:graphicFrame>
        <p:nvGraphicFramePr>
          <p:cNvPr id="471" name="Chart 470"/>
          <p:cNvGraphicFramePr>
            <a:graphicFrameLocks/>
          </p:cNvGraphicFramePr>
          <p:nvPr/>
        </p:nvGraphicFramePr>
        <p:xfrm>
          <a:off x="323528" y="1052736"/>
          <a:ext cx="4104456"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20495" name="Text Box 203"/>
          <p:cNvSpPr txBox="1">
            <a:spLocks noChangeArrowheads="1"/>
          </p:cNvSpPr>
          <p:nvPr/>
        </p:nvSpPr>
        <p:spPr bwMode="auto">
          <a:xfrm rot="-5400000">
            <a:off x="-934243" y="2669381"/>
            <a:ext cx="2305050" cy="366713"/>
          </a:xfrm>
          <a:prstGeom prst="rect">
            <a:avLst/>
          </a:prstGeom>
          <a:noFill/>
          <a:ln w="9525">
            <a:noFill/>
            <a:miter lim="800000"/>
            <a:headEnd/>
            <a:tailEnd/>
          </a:ln>
        </p:spPr>
        <p:txBody>
          <a:bodyPr>
            <a:spAutoFit/>
          </a:bodyPr>
          <a:lstStyle/>
          <a:p>
            <a:pPr>
              <a:spcBef>
                <a:spcPct val="50000"/>
              </a:spcBef>
            </a:pPr>
            <a:r>
              <a:rPr lang="en-US" dirty="0"/>
              <a:t>Species richness</a:t>
            </a:r>
          </a:p>
        </p:txBody>
      </p:sp>
      <p:graphicFrame>
        <p:nvGraphicFramePr>
          <p:cNvPr id="472" name="Chart 471"/>
          <p:cNvGraphicFramePr>
            <a:graphicFrameLocks/>
          </p:cNvGraphicFramePr>
          <p:nvPr/>
        </p:nvGraphicFramePr>
        <p:xfrm>
          <a:off x="4716016" y="1052736"/>
          <a:ext cx="4104456"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20496" name="Text Box 204"/>
          <p:cNvSpPr txBox="1">
            <a:spLocks noChangeArrowheads="1"/>
          </p:cNvSpPr>
          <p:nvPr/>
        </p:nvSpPr>
        <p:spPr bwMode="auto">
          <a:xfrm rot="-5400000">
            <a:off x="3351212" y="2559051"/>
            <a:ext cx="2519363" cy="366712"/>
          </a:xfrm>
          <a:prstGeom prst="rect">
            <a:avLst/>
          </a:prstGeom>
          <a:noFill/>
          <a:ln w="9525">
            <a:noFill/>
            <a:miter lim="800000"/>
            <a:headEnd/>
            <a:tailEnd/>
          </a:ln>
        </p:spPr>
        <p:txBody>
          <a:bodyPr>
            <a:spAutoFit/>
          </a:bodyPr>
          <a:lstStyle/>
          <a:p>
            <a:pPr>
              <a:spcBef>
                <a:spcPct val="50000"/>
              </a:spcBef>
            </a:pPr>
            <a:r>
              <a:rPr lang="en-US" dirty="0"/>
              <a:t>Species diversity (H’)</a:t>
            </a:r>
          </a:p>
        </p:txBody>
      </p:sp>
      <p:sp>
        <p:nvSpPr>
          <p:cNvPr id="20499" name="Text Box 470"/>
          <p:cNvSpPr txBox="1">
            <a:spLocks noChangeArrowheads="1"/>
          </p:cNvSpPr>
          <p:nvPr/>
        </p:nvSpPr>
        <p:spPr bwMode="auto">
          <a:xfrm>
            <a:off x="6948884" y="1295549"/>
            <a:ext cx="1079500" cy="549275"/>
          </a:xfrm>
          <a:prstGeom prst="rect">
            <a:avLst/>
          </a:prstGeom>
          <a:noFill/>
          <a:ln w="9525" algn="ctr">
            <a:noFill/>
            <a:miter lim="800000"/>
            <a:headEnd/>
            <a:tailEnd/>
          </a:ln>
        </p:spPr>
        <p:txBody>
          <a:bodyPr>
            <a:spAutoFit/>
          </a:bodyPr>
          <a:lstStyle/>
          <a:p>
            <a:pPr>
              <a:spcBef>
                <a:spcPct val="50000"/>
              </a:spcBef>
            </a:pPr>
            <a:r>
              <a:rPr lang="en-US" sz="1000" b="1" dirty="0"/>
              <a:t>Treat. NS   Year ***           T x Y NS</a:t>
            </a:r>
          </a:p>
        </p:txBody>
      </p:sp>
      <p:sp>
        <p:nvSpPr>
          <p:cNvPr id="473" name="Text Box 470"/>
          <p:cNvSpPr txBox="1">
            <a:spLocks noChangeArrowheads="1"/>
          </p:cNvSpPr>
          <p:nvPr/>
        </p:nvSpPr>
        <p:spPr bwMode="auto">
          <a:xfrm>
            <a:off x="2843808" y="1295549"/>
            <a:ext cx="1079500" cy="549275"/>
          </a:xfrm>
          <a:prstGeom prst="rect">
            <a:avLst/>
          </a:prstGeom>
          <a:noFill/>
          <a:ln w="9525" algn="ctr">
            <a:noFill/>
            <a:miter lim="800000"/>
            <a:headEnd/>
            <a:tailEnd/>
          </a:ln>
        </p:spPr>
        <p:txBody>
          <a:bodyPr>
            <a:spAutoFit/>
          </a:bodyPr>
          <a:lstStyle/>
          <a:p>
            <a:pPr>
              <a:spcBef>
                <a:spcPct val="50000"/>
              </a:spcBef>
            </a:pPr>
            <a:r>
              <a:rPr lang="en-US" sz="1000" b="1" dirty="0"/>
              <a:t>Treat. NS   Year ***           T x Y NS</a:t>
            </a:r>
          </a:p>
        </p:txBody>
      </p:sp>
      <p:sp>
        <p:nvSpPr>
          <p:cNvPr id="20494" name="Text Box 202"/>
          <p:cNvSpPr txBox="1">
            <a:spLocks noChangeArrowheads="1"/>
          </p:cNvSpPr>
          <p:nvPr/>
        </p:nvSpPr>
        <p:spPr bwMode="auto">
          <a:xfrm rot="-5400000">
            <a:off x="7666037" y="2559051"/>
            <a:ext cx="2519363" cy="366712"/>
          </a:xfrm>
          <a:prstGeom prst="rect">
            <a:avLst/>
          </a:prstGeom>
          <a:noFill/>
          <a:ln w="9525">
            <a:noFill/>
            <a:miter lim="800000"/>
            <a:headEnd/>
            <a:tailEnd/>
          </a:ln>
        </p:spPr>
        <p:txBody>
          <a:bodyPr>
            <a:spAutoFit/>
          </a:bodyPr>
          <a:lstStyle/>
          <a:p>
            <a:pPr>
              <a:spcBef>
                <a:spcPct val="50000"/>
              </a:spcBef>
            </a:pPr>
            <a:r>
              <a:rPr lang="en-US" dirty="0"/>
              <a:t>Rainfall (mm)</a:t>
            </a:r>
          </a:p>
        </p:txBody>
      </p:sp>
      <p:sp>
        <p:nvSpPr>
          <p:cNvPr id="20492" name="Text Box 12"/>
          <p:cNvSpPr txBox="1">
            <a:spLocks noChangeArrowheads="1"/>
          </p:cNvSpPr>
          <p:nvPr/>
        </p:nvSpPr>
        <p:spPr bwMode="auto">
          <a:xfrm>
            <a:off x="3635375" y="5150520"/>
            <a:ext cx="1873250" cy="366712"/>
          </a:xfrm>
          <a:prstGeom prst="rect">
            <a:avLst/>
          </a:prstGeom>
          <a:noFill/>
          <a:ln w="9525" algn="ctr">
            <a:noFill/>
            <a:miter lim="800000"/>
            <a:headEnd/>
            <a:tailEnd/>
          </a:ln>
        </p:spPr>
        <p:txBody>
          <a:bodyPr>
            <a:spAutoFit/>
          </a:bodyPr>
          <a:lstStyle/>
          <a:p>
            <a:pPr algn="ctr">
              <a:spcBef>
                <a:spcPct val="50000"/>
              </a:spcBef>
            </a:pPr>
            <a:r>
              <a:rPr lang="en-US" b="1" dirty="0"/>
              <a:t>Year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a:defRPr/>
            </a:pPr>
            <a:endParaRPr lang="en-US" sz="2800" b="1" dirty="0">
              <a:solidFill>
                <a:schemeClr val="bg1"/>
              </a:solidFill>
              <a:effectLst>
                <a:outerShdw blurRad="38100" dist="38100" dir="2700000" algn="tl">
                  <a:srgbClr val="000000"/>
                </a:outerShdw>
              </a:effectLst>
            </a:endParaRPr>
          </a:p>
        </p:txBody>
      </p:sp>
      <p:sp>
        <p:nvSpPr>
          <p:cNvPr id="20483" name="Rectangle 3"/>
          <p:cNvSpPr>
            <a:spLocks noChangeArrowheads="1"/>
          </p:cNvSpPr>
          <p:nvPr/>
        </p:nvSpPr>
        <p:spPr bwMode="auto">
          <a:xfrm>
            <a:off x="3887788" y="5516563"/>
            <a:ext cx="1547812" cy="1081087"/>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20484" name="Line 4"/>
          <p:cNvSpPr>
            <a:spLocks noChangeShapeType="1"/>
          </p:cNvSpPr>
          <p:nvPr/>
        </p:nvSpPr>
        <p:spPr bwMode="auto">
          <a:xfrm>
            <a:off x="3994150" y="6164263"/>
            <a:ext cx="360363" cy="0"/>
          </a:xfrm>
          <a:prstGeom prst="line">
            <a:avLst/>
          </a:prstGeom>
          <a:noFill/>
          <a:ln w="38100">
            <a:solidFill>
              <a:srgbClr val="0000FF"/>
            </a:solidFill>
            <a:round/>
            <a:headEnd/>
            <a:tailEnd/>
          </a:ln>
        </p:spPr>
        <p:txBody>
          <a:bodyPr/>
          <a:lstStyle/>
          <a:p>
            <a:endParaRPr lang="he-IL"/>
          </a:p>
        </p:txBody>
      </p:sp>
      <p:sp>
        <p:nvSpPr>
          <p:cNvPr id="20485" name="Text Box 5"/>
          <p:cNvSpPr txBox="1">
            <a:spLocks noChangeArrowheads="1"/>
          </p:cNvSpPr>
          <p:nvPr/>
        </p:nvSpPr>
        <p:spPr bwMode="auto">
          <a:xfrm>
            <a:off x="4498975" y="6021388"/>
            <a:ext cx="1152525" cy="304800"/>
          </a:xfrm>
          <a:prstGeom prst="rect">
            <a:avLst/>
          </a:prstGeom>
          <a:noFill/>
          <a:ln w="9525">
            <a:noFill/>
            <a:miter lim="800000"/>
            <a:headEnd/>
            <a:tailEnd/>
          </a:ln>
        </p:spPr>
        <p:txBody>
          <a:bodyPr>
            <a:spAutoFit/>
          </a:bodyPr>
          <a:lstStyle/>
          <a:p>
            <a:pPr>
              <a:spcBef>
                <a:spcPct val="50000"/>
              </a:spcBef>
            </a:pPr>
            <a:r>
              <a:rPr lang="en-US" sz="1400"/>
              <a:t>watering</a:t>
            </a:r>
          </a:p>
        </p:txBody>
      </p:sp>
      <p:sp>
        <p:nvSpPr>
          <p:cNvPr id="20486" name="Line 6"/>
          <p:cNvSpPr>
            <a:spLocks noChangeShapeType="1"/>
          </p:cNvSpPr>
          <p:nvPr/>
        </p:nvSpPr>
        <p:spPr bwMode="auto">
          <a:xfrm>
            <a:off x="3994150" y="5732463"/>
            <a:ext cx="360363" cy="0"/>
          </a:xfrm>
          <a:prstGeom prst="line">
            <a:avLst/>
          </a:prstGeom>
          <a:noFill/>
          <a:ln w="38100">
            <a:solidFill>
              <a:srgbClr val="FF0000"/>
            </a:solidFill>
            <a:round/>
            <a:headEnd/>
            <a:tailEnd/>
          </a:ln>
        </p:spPr>
        <p:txBody>
          <a:bodyPr/>
          <a:lstStyle/>
          <a:p>
            <a:endParaRPr lang="he-IL"/>
          </a:p>
        </p:txBody>
      </p:sp>
      <p:sp>
        <p:nvSpPr>
          <p:cNvPr id="20487" name="Text Box 7"/>
          <p:cNvSpPr txBox="1">
            <a:spLocks noChangeArrowheads="1"/>
          </p:cNvSpPr>
          <p:nvPr/>
        </p:nvSpPr>
        <p:spPr bwMode="auto">
          <a:xfrm>
            <a:off x="4498975" y="5589588"/>
            <a:ext cx="865188" cy="304800"/>
          </a:xfrm>
          <a:prstGeom prst="rect">
            <a:avLst/>
          </a:prstGeom>
          <a:noFill/>
          <a:ln w="9525">
            <a:noFill/>
            <a:miter lim="800000"/>
            <a:headEnd/>
            <a:tailEnd/>
          </a:ln>
        </p:spPr>
        <p:txBody>
          <a:bodyPr>
            <a:spAutoFit/>
          </a:bodyPr>
          <a:lstStyle/>
          <a:p>
            <a:pPr>
              <a:spcBef>
                <a:spcPct val="50000"/>
              </a:spcBef>
            </a:pPr>
            <a:r>
              <a:rPr lang="en-US" sz="1400"/>
              <a:t>drought</a:t>
            </a:r>
          </a:p>
        </p:txBody>
      </p:sp>
      <p:sp>
        <p:nvSpPr>
          <p:cNvPr id="20488" name="Line 8"/>
          <p:cNvSpPr>
            <a:spLocks noChangeShapeType="1"/>
          </p:cNvSpPr>
          <p:nvPr/>
        </p:nvSpPr>
        <p:spPr bwMode="auto">
          <a:xfrm>
            <a:off x="3994150" y="6380163"/>
            <a:ext cx="360363" cy="0"/>
          </a:xfrm>
          <a:prstGeom prst="line">
            <a:avLst/>
          </a:prstGeom>
          <a:noFill/>
          <a:ln w="38100">
            <a:solidFill>
              <a:schemeClr val="tx1"/>
            </a:solidFill>
            <a:prstDash val="sysDash"/>
            <a:round/>
            <a:headEnd/>
            <a:tailEnd/>
          </a:ln>
        </p:spPr>
        <p:txBody>
          <a:bodyPr/>
          <a:lstStyle/>
          <a:p>
            <a:endParaRPr lang="he-IL"/>
          </a:p>
        </p:txBody>
      </p:sp>
      <p:sp>
        <p:nvSpPr>
          <p:cNvPr id="20489" name="Text Box 9"/>
          <p:cNvSpPr txBox="1">
            <a:spLocks noChangeArrowheads="1"/>
          </p:cNvSpPr>
          <p:nvPr/>
        </p:nvSpPr>
        <p:spPr bwMode="auto">
          <a:xfrm>
            <a:off x="4498975" y="6237288"/>
            <a:ext cx="1152525" cy="304800"/>
          </a:xfrm>
          <a:prstGeom prst="rect">
            <a:avLst/>
          </a:prstGeom>
          <a:noFill/>
          <a:ln w="9525">
            <a:noFill/>
            <a:miter lim="800000"/>
            <a:headEnd/>
            <a:tailEnd/>
          </a:ln>
        </p:spPr>
        <p:txBody>
          <a:bodyPr>
            <a:spAutoFit/>
          </a:bodyPr>
          <a:lstStyle/>
          <a:p>
            <a:pPr>
              <a:spcBef>
                <a:spcPct val="50000"/>
              </a:spcBef>
            </a:pPr>
            <a:r>
              <a:rPr lang="en-US" sz="1400"/>
              <a:t>rainfall</a:t>
            </a:r>
          </a:p>
        </p:txBody>
      </p:sp>
      <p:sp>
        <p:nvSpPr>
          <p:cNvPr id="20490" name="Line 10"/>
          <p:cNvSpPr>
            <a:spLocks noChangeShapeType="1"/>
          </p:cNvSpPr>
          <p:nvPr/>
        </p:nvSpPr>
        <p:spPr bwMode="auto">
          <a:xfrm>
            <a:off x="3994150" y="5948363"/>
            <a:ext cx="360363" cy="0"/>
          </a:xfrm>
          <a:prstGeom prst="line">
            <a:avLst/>
          </a:prstGeom>
          <a:noFill/>
          <a:ln w="38100">
            <a:solidFill>
              <a:srgbClr val="008000"/>
            </a:solidFill>
            <a:round/>
            <a:headEnd/>
            <a:tailEnd/>
          </a:ln>
        </p:spPr>
        <p:txBody>
          <a:bodyPr/>
          <a:lstStyle/>
          <a:p>
            <a:endParaRPr lang="he-IL"/>
          </a:p>
        </p:txBody>
      </p:sp>
      <p:sp>
        <p:nvSpPr>
          <p:cNvPr id="20491" name="Text Box 11"/>
          <p:cNvSpPr txBox="1">
            <a:spLocks noChangeArrowheads="1"/>
          </p:cNvSpPr>
          <p:nvPr/>
        </p:nvSpPr>
        <p:spPr bwMode="auto">
          <a:xfrm>
            <a:off x="4498975" y="5805488"/>
            <a:ext cx="1152525" cy="304800"/>
          </a:xfrm>
          <a:prstGeom prst="rect">
            <a:avLst/>
          </a:prstGeom>
          <a:noFill/>
          <a:ln w="9525">
            <a:noFill/>
            <a:miter lim="800000"/>
            <a:headEnd/>
            <a:tailEnd/>
          </a:ln>
        </p:spPr>
        <p:txBody>
          <a:bodyPr>
            <a:spAutoFit/>
          </a:bodyPr>
          <a:lstStyle/>
          <a:p>
            <a:pPr>
              <a:spcBef>
                <a:spcPct val="50000"/>
              </a:spcBef>
            </a:pPr>
            <a:r>
              <a:rPr lang="en-US" sz="1400"/>
              <a:t>control</a:t>
            </a:r>
          </a:p>
        </p:txBody>
      </p:sp>
      <p:graphicFrame>
        <p:nvGraphicFramePr>
          <p:cNvPr id="471" name="Chart 470"/>
          <p:cNvGraphicFramePr>
            <a:graphicFrameLocks/>
          </p:cNvGraphicFramePr>
          <p:nvPr/>
        </p:nvGraphicFramePr>
        <p:xfrm>
          <a:off x="323528" y="1052736"/>
          <a:ext cx="4104456"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20495" name="Text Box 203"/>
          <p:cNvSpPr txBox="1">
            <a:spLocks noChangeArrowheads="1"/>
          </p:cNvSpPr>
          <p:nvPr/>
        </p:nvSpPr>
        <p:spPr bwMode="auto">
          <a:xfrm rot="-5400000">
            <a:off x="-934243" y="2669381"/>
            <a:ext cx="2305050" cy="366713"/>
          </a:xfrm>
          <a:prstGeom prst="rect">
            <a:avLst/>
          </a:prstGeom>
          <a:noFill/>
          <a:ln w="9525">
            <a:noFill/>
            <a:miter lim="800000"/>
            <a:headEnd/>
            <a:tailEnd/>
          </a:ln>
        </p:spPr>
        <p:txBody>
          <a:bodyPr>
            <a:spAutoFit/>
          </a:bodyPr>
          <a:lstStyle/>
          <a:p>
            <a:pPr>
              <a:spcBef>
                <a:spcPct val="50000"/>
              </a:spcBef>
            </a:pPr>
            <a:r>
              <a:rPr lang="en-US" dirty="0"/>
              <a:t>Species richness</a:t>
            </a:r>
          </a:p>
        </p:txBody>
      </p:sp>
      <p:graphicFrame>
        <p:nvGraphicFramePr>
          <p:cNvPr id="472" name="Chart 471"/>
          <p:cNvGraphicFramePr>
            <a:graphicFrameLocks/>
          </p:cNvGraphicFramePr>
          <p:nvPr/>
        </p:nvGraphicFramePr>
        <p:xfrm>
          <a:off x="4716016" y="1052736"/>
          <a:ext cx="4104456"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20496" name="Text Box 204"/>
          <p:cNvSpPr txBox="1">
            <a:spLocks noChangeArrowheads="1"/>
          </p:cNvSpPr>
          <p:nvPr/>
        </p:nvSpPr>
        <p:spPr bwMode="auto">
          <a:xfrm rot="-5400000">
            <a:off x="3351212" y="2559051"/>
            <a:ext cx="2519363" cy="366712"/>
          </a:xfrm>
          <a:prstGeom prst="rect">
            <a:avLst/>
          </a:prstGeom>
          <a:noFill/>
          <a:ln w="9525">
            <a:noFill/>
            <a:miter lim="800000"/>
            <a:headEnd/>
            <a:tailEnd/>
          </a:ln>
        </p:spPr>
        <p:txBody>
          <a:bodyPr>
            <a:spAutoFit/>
          </a:bodyPr>
          <a:lstStyle/>
          <a:p>
            <a:pPr>
              <a:spcBef>
                <a:spcPct val="50000"/>
              </a:spcBef>
            </a:pPr>
            <a:r>
              <a:rPr lang="en-US" dirty="0"/>
              <a:t>Species diversity (H’)</a:t>
            </a:r>
          </a:p>
        </p:txBody>
      </p:sp>
      <p:sp>
        <p:nvSpPr>
          <p:cNvPr id="20499" name="Text Box 470"/>
          <p:cNvSpPr txBox="1">
            <a:spLocks noChangeArrowheads="1"/>
          </p:cNvSpPr>
          <p:nvPr/>
        </p:nvSpPr>
        <p:spPr bwMode="auto">
          <a:xfrm>
            <a:off x="6948884" y="1295549"/>
            <a:ext cx="1079500" cy="549275"/>
          </a:xfrm>
          <a:prstGeom prst="rect">
            <a:avLst/>
          </a:prstGeom>
          <a:noFill/>
          <a:ln w="9525" algn="ctr">
            <a:noFill/>
            <a:miter lim="800000"/>
            <a:headEnd/>
            <a:tailEnd/>
          </a:ln>
        </p:spPr>
        <p:txBody>
          <a:bodyPr>
            <a:spAutoFit/>
          </a:bodyPr>
          <a:lstStyle/>
          <a:p>
            <a:pPr>
              <a:spcBef>
                <a:spcPct val="50000"/>
              </a:spcBef>
            </a:pPr>
            <a:r>
              <a:rPr lang="en-US" sz="1000" b="1" dirty="0"/>
              <a:t>Treat. NS   Year ***           T x Y NS</a:t>
            </a:r>
          </a:p>
        </p:txBody>
      </p:sp>
      <p:sp>
        <p:nvSpPr>
          <p:cNvPr id="473" name="Text Box 470"/>
          <p:cNvSpPr txBox="1">
            <a:spLocks noChangeArrowheads="1"/>
          </p:cNvSpPr>
          <p:nvPr/>
        </p:nvSpPr>
        <p:spPr bwMode="auto">
          <a:xfrm>
            <a:off x="2843808" y="1295549"/>
            <a:ext cx="1079500" cy="549275"/>
          </a:xfrm>
          <a:prstGeom prst="rect">
            <a:avLst/>
          </a:prstGeom>
          <a:noFill/>
          <a:ln w="9525" algn="ctr">
            <a:noFill/>
            <a:miter lim="800000"/>
            <a:headEnd/>
            <a:tailEnd/>
          </a:ln>
        </p:spPr>
        <p:txBody>
          <a:bodyPr>
            <a:spAutoFit/>
          </a:bodyPr>
          <a:lstStyle/>
          <a:p>
            <a:pPr>
              <a:spcBef>
                <a:spcPct val="50000"/>
              </a:spcBef>
            </a:pPr>
            <a:r>
              <a:rPr lang="en-US" sz="1000" b="1" dirty="0"/>
              <a:t>Treat. NS   Year ***           T x Y NS</a:t>
            </a:r>
          </a:p>
        </p:txBody>
      </p:sp>
      <p:sp>
        <p:nvSpPr>
          <p:cNvPr id="20494" name="Text Box 202"/>
          <p:cNvSpPr txBox="1">
            <a:spLocks noChangeArrowheads="1"/>
          </p:cNvSpPr>
          <p:nvPr/>
        </p:nvSpPr>
        <p:spPr bwMode="auto">
          <a:xfrm rot="-5400000">
            <a:off x="7666037" y="2559051"/>
            <a:ext cx="2519363" cy="366712"/>
          </a:xfrm>
          <a:prstGeom prst="rect">
            <a:avLst/>
          </a:prstGeom>
          <a:noFill/>
          <a:ln w="9525">
            <a:noFill/>
            <a:miter lim="800000"/>
            <a:headEnd/>
            <a:tailEnd/>
          </a:ln>
        </p:spPr>
        <p:txBody>
          <a:bodyPr>
            <a:spAutoFit/>
          </a:bodyPr>
          <a:lstStyle/>
          <a:p>
            <a:pPr>
              <a:spcBef>
                <a:spcPct val="50000"/>
              </a:spcBef>
            </a:pPr>
            <a:r>
              <a:rPr lang="en-US" dirty="0"/>
              <a:t>Rainfall (mm)</a:t>
            </a:r>
          </a:p>
        </p:txBody>
      </p:sp>
      <p:sp>
        <p:nvSpPr>
          <p:cNvPr id="20492" name="Text Box 12"/>
          <p:cNvSpPr txBox="1">
            <a:spLocks noChangeArrowheads="1"/>
          </p:cNvSpPr>
          <p:nvPr/>
        </p:nvSpPr>
        <p:spPr bwMode="auto">
          <a:xfrm>
            <a:off x="3635375" y="5150520"/>
            <a:ext cx="1873250" cy="366712"/>
          </a:xfrm>
          <a:prstGeom prst="rect">
            <a:avLst/>
          </a:prstGeom>
          <a:noFill/>
          <a:ln w="9525" algn="ctr">
            <a:noFill/>
            <a:miter lim="800000"/>
            <a:headEnd/>
            <a:tailEnd/>
          </a:ln>
        </p:spPr>
        <p:txBody>
          <a:bodyPr>
            <a:spAutoFit/>
          </a:bodyPr>
          <a:lstStyle/>
          <a:p>
            <a:pPr algn="ctr">
              <a:spcBef>
                <a:spcPct val="50000"/>
              </a:spcBef>
            </a:pPr>
            <a:r>
              <a:rPr lang="en-US" b="1" dirty="0"/>
              <a:t>Year</a:t>
            </a:r>
          </a:p>
        </p:txBody>
      </p:sp>
      <p:sp>
        <p:nvSpPr>
          <p:cNvPr id="20" name="Rectangle 19"/>
          <p:cNvSpPr/>
          <p:nvPr/>
        </p:nvSpPr>
        <p:spPr>
          <a:xfrm>
            <a:off x="323528" y="-45387"/>
            <a:ext cx="8820472" cy="954107"/>
          </a:xfrm>
          <a:prstGeom prst="rect">
            <a:avLst/>
          </a:prstGeom>
        </p:spPr>
        <p:txBody>
          <a:bodyPr wrap="square">
            <a:spAutoFit/>
          </a:bodyPr>
          <a:lstStyle/>
          <a:p>
            <a:pPr algn="ctr" defTabSz="3981450" rtl="0">
              <a:defRPr/>
            </a:pPr>
            <a:r>
              <a:rPr lang="en-US" sz="2800" b="1" dirty="0" smtClean="0">
                <a:solidFill>
                  <a:srgbClr val="FFFF00"/>
                </a:solidFill>
                <a:effectLst>
                  <a:outerShdw blurRad="38100" dist="38100" dir="2700000" algn="tl">
                    <a:srgbClr val="000000"/>
                  </a:outerShdw>
                </a:effectLst>
              </a:rPr>
              <a:t>No rainfall manipulations effects on community </a:t>
            </a:r>
          </a:p>
          <a:p>
            <a:pPr algn="ctr" defTabSz="3981450" rtl="0">
              <a:defRPr/>
            </a:pPr>
            <a:r>
              <a:rPr lang="en-US" sz="2800" b="1" dirty="0" smtClean="0">
                <a:solidFill>
                  <a:srgbClr val="FFFF00"/>
                </a:solidFill>
                <a:effectLst>
                  <a:outerShdw blurRad="38100" dist="38100" dir="2700000" algn="tl">
                    <a:srgbClr val="000000"/>
                  </a:outerShdw>
                </a:effectLst>
              </a:rPr>
              <a:t>structure – Mediterranean site</a:t>
            </a:r>
            <a:endParaRPr lang="en-US" sz="2800" b="1" dirty="0">
              <a:solidFill>
                <a:srgbClr val="FFFF00"/>
              </a:solidFill>
              <a:effectLst>
                <a:outerShdw blurRad="38100" dist="38100" dir="2700000" algn="tl">
                  <a:srgbClr val="000000"/>
                </a:outerShdw>
              </a:effectLst>
            </a:endParaRPr>
          </a:p>
        </p:txBody>
      </p:sp>
      <p:sp>
        <p:nvSpPr>
          <p:cNvPr id="21" name="Text Box 560"/>
          <p:cNvSpPr txBox="1">
            <a:spLocks noChangeArrowheads="1"/>
          </p:cNvSpPr>
          <p:nvPr/>
        </p:nvSpPr>
        <p:spPr bwMode="auto">
          <a:xfrm>
            <a:off x="5795963" y="5702300"/>
            <a:ext cx="3384550" cy="822325"/>
          </a:xfrm>
          <a:prstGeom prst="rect">
            <a:avLst/>
          </a:prstGeom>
          <a:noFill/>
          <a:ln w="9525" algn="ctr">
            <a:noFill/>
            <a:miter lim="800000"/>
            <a:headEnd/>
            <a:tailEnd/>
          </a:ln>
        </p:spPr>
        <p:txBody>
          <a:bodyPr>
            <a:spAutoFit/>
          </a:bodyPr>
          <a:lstStyle/>
          <a:p>
            <a:pPr>
              <a:spcBef>
                <a:spcPct val="50000"/>
              </a:spcBef>
            </a:pPr>
            <a:r>
              <a:rPr lang="en-US" sz="2400" b="1" dirty="0"/>
              <a:t>Similar results at the semiarid 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endParaRPr lang="en-US"/>
          </a:p>
        </p:txBody>
      </p:sp>
      <p:sp>
        <p:nvSpPr>
          <p:cNvPr id="245763" name="Rectangle 3"/>
          <p:cNvSpPr>
            <a:spLocks noGrp="1" noChangeArrowheads="1"/>
          </p:cNvSpPr>
          <p:nvPr>
            <p:ph type="body" idx="1"/>
          </p:nvPr>
        </p:nvSpPr>
        <p:spPr/>
        <p:txBody>
          <a:bodyPr/>
          <a:lstStyle/>
          <a:p>
            <a:endParaRPr lang="en-US"/>
          </a:p>
        </p:txBody>
      </p:sp>
      <p:pic>
        <p:nvPicPr>
          <p:cNvPr id="245764" name="Picture 4" descr="desktop_6_m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a:r>
              <a:rPr lang="en-US" sz="2800" b="1" dirty="0">
                <a:solidFill>
                  <a:schemeClr val="bg1"/>
                </a:solidFill>
                <a:effectLst>
                  <a:outerShdw blurRad="38100" dist="38100" dir="2700000" algn="tl">
                    <a:srgbClr val="000000"/>
                  </a:outerShdw>
                </a:effectLst>
              </a:rPr>
              <a:t>Effects of rainfall manipulations on </a:t>
            </a:r>
            <a:r>
              <a:rPr lang="en-US" sz="2800" b="1" dirty="0" smtClean="0">
                <a:solidFill>
                  <a:srgbClr val="FFFF00"/>
                </a:solidFill>
                <a:effectLst>
                  <a:outerShdw blurRad="38100" dist="38100" dir="2700000" algn="tl">
                    <a:srgbClr val="000000"/>
                  </a:outerShdw>
                </a:effectLst>
              </a:rPr>
              <a:t>insect</a:t>
            </a:r>
            <a:r>
              <a:rPr lang="en-US" sz="2800" b="1" dirty="0" smtClean="0">
                <a:solidFill>
                  <a:schemeClr val="bg1"/>
                </a:solidFill>
                <a:effectLst>
                  <a:outerShdw blurRad="38100" dist="38100" dir="2700000" algn="tl">
                    <a:srgbClr val="000000"/>
                  </a:outerShdw>
                </a:effectLst>
              </a:rPr>
              <a:t> </a:t>
            </a:r>
            <a:r>
              <a:rPr lang="en-US" sz="2800" b="1" dirty="0">
                <a:solidFill>
                  <a:schemeClr val="bg1"/>
                </a:solidFill>
                <a:effectLst>
                  <a:outerShdw blurRad="38100" dist="38100" dir="2700000" algn="tl">
                    <a:srgbClr val="000000"/>
                  </a:outerShdw>
                </a:effectLst>
              </a:rPr>
              <a:t>density</a:t>
            </a:r>
          </a:p>
        </p:txBody>
      </p:sp>
      <p:sp>
        <p:nvSpPr>
          <p:cNvPr id="245293" name="Text Box 557"/>
          <p:cNvSpPr txBox="1">
            <a:spLocks noChangeArrowheads="1"/>
          </p:cNvSpPr>
          <p:nvPr/>
        </p:nvSpPr>
        <p:spPr bwMode="auto">
          <a:xfrm>
            <a:off x="6661150" y="6524625"/>
            <a:ext cx="3167063" cy="274638"/>
          </a:xfrm>
          <a:prstGeom prst="rect">
            <a:avLst/>
          </a:prstGeom>
          <a:noFill/>
          <a:ln w="9525" algn="ctr">
            <a:noFill/>
            <a:miter lim="800000"/>
            <a:headEnd/>
            <a:tailEnd/>
          </a:ln>
          <a:effectLst/>
        </p:spPr>
        <p:txBody>
          <a:bodyPr>
            <a:spAutoFit/>
          </a:bodyPr>
          <a:lstStyle/>
          <a:p>
            <a:pPr>
              <a:spcBef>
                <a:spcPct val="50000"/>
              </a:spcBef>
            </a:pPr>
            <a:r>
              <a:rPr lang="en-US" sz="1200" i="1"/>
              <a:t>Shtirberg et al., unpublished</a:t>
            </a:r>
          </a:p>
        </p:txBody>
      </p:sp>
      <p:pic>
        <p:nvPicPr>
          <p:cNvPr id="245294" name="Picture 558" descr="DSCN6258"/>
          <p:cNvPicPr>
            <a:picLocks noChangeAspect="1" noChangeArrowheads="1"/>
          </p:cNvPicPr>
          <p:nvPr/>
        </p:nvPicPr>
        <p:blipFill>
          <a:blip r:embed="rId2" cstate="print"/>
          <a:srcRect/>
          <a:stretch>
            <a:fillRect/>
          </a:stretch>
        </p:blipFill>
        <p:spPr bwMode="auto">
          <a:xfrm>
            <a:off x="3276600" y="908050"/>
            <a:ext cx="2863850" cy="3825875"/>
          </a:xfrm>
          <a:prstGeom prst="rect">
            <a:avLst/>
          </a:prstGeom>
          <a:noFill/>
        </p:spPr>
      </p:pic>
      <p:pic>
        <p:nvPicPr>
          <p:cNvPr id="245295" name="Picture 559" descr="DSCN1232"/>
          <p:cNvPicPr>
            <a:picLocks noChangeAspect="1" noChangeArrowheads="1"/>
          </p:cNvPicPr>
          <p:nvPr/>
        </p:nvPicPr>
        <p:blipFill>
          <a:blip r:embed="rId3" cstate="print">
            <a:grayscl/>
          </a:blip>
          <a:srcRect/>
          <a:stretch>
            <a:fillRect/>
          </a:stretch>
        </p:blipFill>
        <p:spPr bwMode="auto">
          <a:xfrm>
            <a:off x="6227763" y="1916113"/>
            <a:ext cx="4860925" cy="3648075"/>
          </a:xfrm>
          <a:prstGeom prst="rect">
            <a:avLst/>
          </a:prstGeom>
          <a:noFill/>
          <a:ln w="9525">
            <a:noFill/>
            <a:miter lim="800000"/>
            <a:headEnd/>
            <a:tailEnd/>
          </a:ln>
        </p:spPr>
      </p:pic>
      <p:pic>
        <p:nvPicPr>
          <p:cNvPr id="245296" name="Picture 560" descr="DSCN1915"/>
          <p:cNvPicPr>
            <a:picLocks noChangeAspect="1" noChangeArrowheads="1"/>
          </p:cNvPicPr>
          <p:nvPr/>
        </p:nvPicPr>
        <p:blipFill>
          <a:blip r:embed="rId4" cstate="print"/>
          <a:srcRect/>
          <a:stretch>
            <a:fillRect/>
          </a:stretch>
        </p:blipFill>
        <p:spPr bwMode="auto">
          <a:xfrm>
            <a:off x="-1588" y="1916113"/>
            <a:ext cx="3205163" cy="2736850"/>
          </a:xfrm>
          <a:prstGeom prst="rect">
            <a:avLst/>
          </a:prstGeom>
          <a:noFill/>
        </p:spPr>
      </p:pic>
      <p:pic>
        <p:nvPicPr>
          <p:cNvPr id="245297" name="Picture 561" descr="dung-beatles-10"/>
          <p:cNvPicPr>
            <a:picLocks noChangeAspect="1" noChangeArrowheads="1"/>
          </p:cNvPicPr>
          <p:nvPr/>
        </p:nvPicPr>
        <p:blipFill>
          <a:blip r:embed="rId5" cstate="print">
            <a:clrChange>
              <a:clrFrom>
                <a:srgbClr val="FDFAF5"/>
              </a:clrFrom>
              <a:clrTo>
                <a:srgbClr val="FDFAF5">
                  <a:alpha val="0"/>
                </a:srgbClr>
              </a:clrTo>
            </a:clrChange>
          </a:blip>
          <a:srcRect/>
          <a:stretch>
            <a:fillRect/>
          </a:stretch>
        </p:blipFill>
        <p:spPr bwMode="auto">
          <a:xfrm>
            <a:off x="3205163" y="4764088"/>
            <a:ext cx="2951162" cy="20494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a:r>
              <a:rPr lang="en-US" sz="2800" b="1" dirty="0">
                <a:solidFill>
                  <a:schemeClr val="bg1"/>
                </a:solidFill>
                <a:effectLst>
                  <a:outerShdw blurRad="38100" dist="38100" dir="2700000" algn="tl">
                    <a:srgbClr val="000000"/>
                  </a:outerShdw>
                </a:effectLst>
              </a:rPr>
              <a:t>Effects of rainfall manipulations on </a:t>
            </a:r>
            <a:r>
              <a:rPr lang="en-US" sz="2800" b="1" dirty="0" smtClean="0">
                <a:solidFill>
                  <a:schemeClr val="bg1"/>
                </a:solidFill>
                <a:effectLst>
                  <a:outerShdw blurRad="38100" dist="38100" dir="2700000" algn="tl">
                    <a:srgbClr val="000000"/>
                  </a:outerShdw>
                </a:effectLst>
              </a:rPr>
              <a:t>insect </a:t>
            </a:r>
            <a:r>
              <a:rPr lang="en-US" sz="2800" b="1" dirty="0">
                <a:solidFill>
                  <a:schemeClr val="bg1"/>
                </a:solidFill>
                <a:effectLst>
                  <a:outerShdw blurRad="38100" dist="38100" dir="2700000" algn="tl">
                    <a:srgbClr val="000000"/>
                  </a:outerShdw>
                </a:effectLst>
              </a:rPr>
              <a:t>density</a:t>
            </a:r>
          </a:p>
        </p:txBody>
      </p:sp>
      <p:sp>
        <p:nvSpPr>
          <p:cNvPr id="246787" name="Text Box 3"/>
          <p:cNvSpPr txBox="1">
            <a:spLocks noChangeArrowheads="1"/>
          </p:cNvSpPr>
          <p:nvPr/>
        </p:nvSpPr>
        <p:spPr bwMode="auto">
          <a:xfrm>
            <a:off x="6661150" y="6524625"/>
            <a:ext cx="3167063" cy="274638"/>
          </a:xfrm>
          <a:prstGeom prst="rect">
            <a:avLst/>
          </a:prstGeom>
          <a:noFill/>
          <a:ln w="9525" algn="ctr">
            <a:noFill/>
            <a:miter lim="800000"/>
            <a:headEnd/>
            <a:tailEnd/>
          </a:ln>
          <a:effectLst/>
        </p:spPr>
        <p:txBody>
          <a:bodyPr>
            <a:spAutoFit/>
          </a:bodyPr>
          <a:lstStyle/>
          <a:p>
            <a:pPr>
              <a:spcBef>
                <a:spcPct val="50000"/>
              </a:spcBef>
            </a:pPr>
            <a:r>
              <a:rPr lang="en-US" sz="1200" i="1"/>
              <a:t>Shtirberg et al., unpublished</a:t>
            </a:r>
          </a:p>
        </p:txBody>
      </p:sp>
      <p:sp>
        <p:nvSpPr>
          <p:cNvPr id="246801" name="Rectangle 17"/>
          <p:cNvSpPr>
            <a:spLocks noChangeArrowheads="1"/>
          </p:cNvSpPr>
          <p:nvPr/>
        </p:nvSpPr>
        <p:spPr bwMode="auto">
          <a:xfrm>
            <a:off x="1327150" y="3563938"/>
            <a:ext cx="349250" cy="1225550"/>
          </a:xfrm>
          <a:prstGeom prst="rect">
            <a:avLst/>
          </a:prstGeom>
          <a:solidFill>
            <a:srgbClr val="FFFFFF"/>
          </a:solidFill>
          <a:ln w="9525">
            <a:noFill/>
            <a:miter lim="800000"/>
            <a:headEnd/>
            <a:tailEnd/>
          </a:ln>
        </p:spPr>
        <p:txBody>
          <a:bodyPr/>
          <a:lstStyle/>
          <a:p>
            <a:endParaRPr lang="he-IL"/>
          </a:p>
        </p:txBody>
      </p:sp>
      <p:sp>
        <p:nvSpPr>
          <p:cNvPr id="246797" name="AutoShape 13"/>
          <p:cNvSpPr>
            <a:spLocks noChangeAspect="1" noChangeArrowheads="1" noTextEdit="1"/>
          </p:cNvSpPr>
          <p:nvPr/>
        </p:nvSpPr>
        <p:spPr bwMode="auto">
          <a:xfrm>
            <a:off x="468313" y="1901825"/>
            <a:ext cx="4365625" cy="4111625"/>
          </a:xfrm>
          <a:prstGeom prst="rect">
            <a:avLst/>
          </a:prstGeom>
          <a:noFill/>
          <a:ln w="9525">
            <a:noFill/>
            <a:miter lim="800000"/>
            <a:headEnd/>
            <a:tailEnd/>
          </a:ln>
        </p:spPr>
        <p:txBody>
          <a:bodyPr/>
          <a:lstStyle/>
          <a:p>
            <a:endParaRPr lang="he-IL"/>
          </a:p>
        </p:txBody>
      </p:sp>
      <p:sp>
        <p:nvSpPr>
          <p:cNvPr id="246799" name="Rectangle 15"/>
          <p:cNvSpPr>
            <a:spLocks noChangeArrowheads="1"/>
          </p:cNvSpPr>
          <p:nvPr/>
        </p:nvSpPr>
        <p:spPr bwMode="auto">
          <a:xfrm>
            <a:off x="512763" y="1978025"/>
            <a:ext cx="4276725" cy="3975100"/>
          </a:xfrm>
          <a:prstGeom prst="rect">
            <a:avLst/>
          </a:prstGeom>
          <a:solidFill>
            <a:srgbClr val="FFFFFF"/>
          </a:solidFill>
          <a:ln w="9525">
            <a:noFill/>
            <a:miter lim="800000"/>
            <a:headEnd/>
            <a:tailEnd/>
          </a:ln>
        </p:spPr>
        <p:txBody>
          <a:bodyPr/>
          <a:lstStyle/>
          <a:p>
            <a:endParaRPr lang="he-IL"/>
          </a:p>
        </p:txBody>
      </p:sp>
      <p:sp>
        <p:nvSpPr>
          <p:cNvPr id="246802" name="Rectangle 18" descr="Dark upward diagonal"/>
          <p:cNvSpPr>
            <a:spLocks noChangeArrowheads="1"/>
          </p:cNvSpPr>
          <p:nvPr/>
        </p:nvSpPr>
        <p:spPr bwMode="auto">
          <a:xfrm>
            <a:off x="1327150" y="3563938"/>
            <a:ext cx="349250" cy="1225550"/>
          </a:xfrm>
          <a:prstGeom prst="rect">
            <a:avLst/>
          </a:prstGeom>
          <a:pattFill prst="dkUpDiag">
            <a:fgClr>
              <a:srgbClr val="FFFF00"/>
            </a:fgClr>
            <a:bgClr>
              <a:schemeClr val="bg2"/>
            </a:bgClr>
          </a:pattFill>
          <a:ln w="9525">
            <a:solidFill>
              <a:srgbClr val="000000"/>
            </a:solidFill>
            <a:miter lim="800000"/>
            <a:headEnd/>
            <a:tailEnd/>
          </a:ln>
        </p:spPr>
        <p:txBody>
          <a:bodyPr/>
          <a:lstStyle/>
          <a:p>
            <a:endParaRPr lang="he-IL"/>
          </a:p>
        </p:txBody>
      </p:sp>
      <p:sp>
        <p:nvSpPr>
          <p:cNvPr id="246803" name="Rectangle 19" descr="Dark upward diagonal"/>
          <p:cNvSpPr>
            <a:spLocks noChangeArrowheads="1"/>
          </p:cNvSpPr>
          <p:nvPr/>
        </p:nvSpPr>
        <p:spPr bwMode="auto">
          <a:xfrm>
            <a:off x="2535238" y="3352800"/>
            <a:ext cx="349250" cy="1436688"/>
          </a:xfrm>
          <a:prstGeom prst="rect">
            <a:avLst/>
          </a:prstGeom>
          <a:pattFill prst="dkUpDiag">
            <a:fgClr>
              <a:srgbClr val="008000"/>
            </a:fgClr>
            <a:bgClr>
              <a:srgbClr val="FFFFFF"/>
            </a:bgClr>
          </a:pattFill>
          <a:ln w="9525">
            <a:noFill/>
            <a:miter lim="800000"/>
            <a:headEnd/>
            <a:tailEnd/>
          </a:ln>
        </p:spPr>
        <p:txBody>
          <a:bodyPr/>
          <a:lstStyle/>
          <a:p>
            <a:endParaRPr lang="he-IL"/>
          </a:p>
        </p:txBody>
      </p:sp>
      <p:sp>
        <p:nvSpPr>
          <p:cNvPr id="246804" name="Rectangle 20"/>
          <p:cNvSpPr>
            <a:spLocks noChangeArrowheads="1"/>
          </p:cNvSpPr>
          <p:nvPr/>
        </p:nvSpPr>
        <p:spPr bwMode="auto">
          <a:xfrm>
            <a:off x="2535238" y="3352800"/>
            <a:ext cx="349250" cy="1436688"/>
          </a:xfrm>
          <a:prstGeom prst="rect">
            <a:avLst/>
          </a:prstGeom>
          <a:noFill/>
          <a:ln w="9525">
            <a:solidFill>
              <a:srgbClr val="000000"/>
            </a:solidFill>
            <a:miter lim="800000"/>
            <a:headEnd/>
            <a:tailEnd/>
          </a:ln>
        </p:spPr>
        <p:txBody>
          <a:bodyPr/>
          <a:lstStyle/>
          <a:p>
            <a:endParaRPr lang="he-IL"/>
          </a:p>
        </p:txBody>
      </p:sp>
      <p:sp>
        <p:nvSpPr>
          <p:cNvPr id="246805" name="Rectangle 21" descr="Dark upward diagonal"/>
          <p:cNvSpPr>
            <a:spLocks noChangeArrowheads="1"/>
          </p:cNvSpPr>
          <p:nvPr/>
        </p:nvSpPr>
        <p:spPr bwMode="auto">
          <a:xfrm>
            <a:off x="3751263" y="3519488"/>
            <a:ext cx="349250" cy="1270000"/>
          </a:xfrm>
          <a:prstGeom prst="rect">
            <a:avLst/>
          </a:prstGeom>
          <a:pattFill prst="dkUpDiag">
            <a:fgClr>
              <a:srgbClr val="0000FF"/>
            </a:fgClr>
            <a:bgClr>
              <a:srgbClr val="FFFFFF"/>
            </a:bgClr>
          </a:pattFill>
          <a:ln w="9525">
            <a:noFill/>
            <a:miter lim="800000"/>
            <a:headEnd/>
            <a:tailEnd/>
          </a:ln>
        </p:spPr>
        <p:txBody>
          <a:bodyPr/>
          <a:lstStyle/>
          <a:p>
            <a:endParaRPr lang="he-IL"/>
          </a:p>
        </p:txBody>
      </p:sp>
      <p:sp>
        <p:nvSpPr>
          <p:cNvPr id="246806" name="Rectangle 22"/>
          <p:cNvSpPr>
            <a:spLocks noChangeArrowheads="1"/>
          </p:cNvSpPr>
          <p:nvPr/>
        </p:nvSpPr>
        <p:spPr bwMode="auto">
          <a:xfrm>
            <a:off x="3751263" y="3519488"/>
            <a:ext cx="349250" cy="1270000"/>
          </a:xfrm>
          <a:prstGeom prst="rect">
            <a:avLst/>
          </a:prstGeom>
          <a:noFill/>
          <a:ln w="9525">
            <a:solidFill>
              <a:srgbClr val="000000"/>
            </a:solidFill>
            <a:miter lim="800000"/>
            <a:headEnd/>
            <a:tailEnd/>
          </a:ln>
        </p:spPr>
        <p:txBody>
          <a:bodyPr/>
          <a:lstStyle/>
          <a:p>
            <a:endParaRPr lang="he-IL"/>
          </a:p>
        </p:txBody>
      </p:sp>
      <p:sp>
        <p:nvSpPr>
          <p:cNvPr id="246807" name="Rectangle 23"/>
          <p:cNvSpPr>
            <a:spLocks noChangeArrowheads="1"/>
          </p:cNvSpPr>
          <p:nvPr/>
        </p:nvSpPr>
        <p:spPr bwMode="auto">
          <a:xfrm>
            <a:off x="1676400" y="4395788"/>
            <a:ext cx="339725" cy="393700"/>
          </a:xfrm>
          <a:prstGeom prst="rect">
            <a:avLst/>
          </a:prstGeom>
          <a:solidFill>
            <a:srgbClr val="FFFF00"/>
          </a:solidFill>
          <a:ln w="9525">
            <a:solidFill>
              <a:srgbClr val="000000"/>
            </a:solidFill>
            <a:miter lim="800000"/>
            <a:headEnd/>
            <a:tailEnd/>
          </a:ln>
        </p:spPr>
        <p:txBody>
          <a:bodyPr/>
          <a:lstStyle/>
          <a:p>
            <a:endParaRPr lang="he-IL"/>
          </a:p>
        </p:txBody>
      </p:sp>
      <p:sp>
        <p:nvSpPr>
          <p:cNvPr id="246808" name="Rectangle 24"/>
          <p:cNvSpPr>
            <a:spLocks noChangeArrowheads="1"/>
          </p:cNvSpPr>
          <p:nvPr/>
        </p:nvSpPr>
        <p:spPr bwMode="auto">
          <a:xfrm>
            <a:off x="2884488" y="4275138"/>
            <a:ext cx="347662" cy="514350"/>
          </a:xfrm>
          <a:prstGeom prst="rect">
            <a:avLst/>
          </a:prstGeom>
          <a:solidFill>
            <a:srgbClr val="008000"/>
          </a:solidFill>
          <a:ln w="9525">
            <a:solidFill>
              <a:srgbClr val="000000"/>
            </a:solidFill>
            <a:miter lim="800000"/>
            <a:headEnd/>
            <a:tailEnd/>
          </a:ln>
        </p:spPr>
        <p:txBody>
          <a:bodyPr/>
          <a:lstStyle/>
          <a:p>
            <a:endParaRPr lang="he-IL"/>
          </a:p>
        </p:txBody>
      </p:sp>
      <p:sp>
        <p:nvSpPr>
          <p:cNvPr id="246809" name="Rectangle 25"/>
          <p:cNvSpPr>
            <a:spLocks noChangeArrowheads="1"/>
          </p:cNvSpPr>
          <p:nvPr/>
        </p:nvSpPr>
        <p:spPr bwMode="auto">
          <a:xfrm>
            <a:off x="4100513" y="4365625"/>
            <a:ext cx="339725" cy="423863"/>
          </a:xfrm>
          <a:prstGeom prst="rect">
            <a:avLst/>
          </a:prstGeom>
          <a:solidFill>
            <a:srgbClr val="0000FF"/>
          </a:solidFill>
          <a:ln w="9525">
            <a:solidFill>
              <a:srgbClr val="000000"/>
            </a:solidFill>
            <a:miter lim="800000"/>
            <a:headEnd/>
            <a:tailEnd/>
          </a:ln>
        </p:spPr>
        <p:txBody>
          <a:bodyPr/>
          <a:lstStyle/>
          <a:p>
            <a:endParaRPr lang="he-IL"/>
          </a:p>
        </p:txBody>
      </p:sp>
      <p:sp>
        <p:nvSpPr>
          <p:cNvPr id="246810" name="Line 26"/>
          <p:cNvSpPr>
            <a:spLocks noChangeShapeType="1"/>
          </p:cNvSpPr>
          <p:nvPr/>
        </p:nvSpPr>
        <p:spPr bwMode="auto">
          <a:xfrm flipV="1">
            <a:off x="1497013" y="3308350"/>
            <a:ext cx="1587" cy="255588"/>
          </a:xfrm>
          <a:prstGeom prst="line">
            <a:avLst/>
          </a:prstGeom>
          <a:noFill/>
          <a:ln w="9525">
            <a:solidFill>
              <a:srgbClr val="000000"/>
            </a:solidFill>
            <a:round/>
            <a:headEnd/>
            <a:tailEnd/>
          </a:ln>
        </p:spPr>
        <p:txBody>
          <a:bodyPr/>
          <a:lstStyle/>
          <a:p>
            <a:endParaRPr lang="he-IL"/>
          </a:p>
        </p:txBody>
      </p:sp>
      <p:sp>
        <p:nvSpPr>
          <p:cNvPr id="246811" name="Line 27"/>
          <p:cNvSpPr>
            <a:spLocks noChangeShapeType="1"/>
          </p:cNvSpPr>
          <p:nvPr/>
        </p:nvSpPr>
        <p:spPr bwMode="auto">
          <a:xfrm>
            <a:off x="1471613" y="3308350"/>
            <a:ext cx="61912" cy="1588"/>
          </a:xfrm>
          <a:prstGeom prst="line">
            <a:avLst/>
          </a:prstGeom>
          <a:noFill/>
          <a:ln w="9525">
            <a:solidFill>
              <a:srgbClr val="000000"/>
            </a:solidFill>
            <a:round/>
            <a:headEnd/>
            <a:tailEnd/>
          </a:ln>
        </p:spPr>
        <p:txBody>
          <a:bodyPr/>
          <a:lstStyle/>
          <a:p>
            <a:endParaRPr lang="he-IL"/>
          </a:p>
        </p:txBody>
      </p:sp>
      <p:sp>
        <p:nvSpPr>
          <p:cNvPr id="246812" name="Line 28"/>
          <p:cNvSpPr>
            <a:spLocks noChangeShapeType="1"/>
          </p:cNvSpPr>
          <p:nvPr/>
        </p:nvSpPr>
        <p:spPr bwMode="auto">
          <a:xfrm flipV="1">
            <a:off x="2705100" y="3111500"/>
            <a:ext cx="1588" cy="241300"/>
          </a:xfrm>
          <a:prstGeom prst="line">
            <a:avLst/>
          </a:prstGeom>
          <a:noFill/>
          <a:ln w="9525">
            <a:solidFill>
              <a:srgbClr val="000000"/>
            </a:solidFill>
            <a:round/>
            <a:headEnd/>
            <a:tailEnd/>
          </a:ln>
        </p:spPr>
        <p:txBody>
          <a:bodyPr/>
          <a:lstStyle/>
          <a:p>
            <a:endParaRPr lang="he-IL"/>
          </a:p>
        </p:txBody>
      </p:sp>
      <p:sp>
        <p:nvSpPr>
          <p:cNvPr id="246813" name="Line 29"/>
          <p:cNvSpPr>
            <a:spLocks noChangeShapeType="1"/>
          </p:cNvSpPr>
          <p:nvPr/>
        </p:nvSpPr>
        <p:spPr bwMode="auto">
          <a:xfrm>
            <a:off x="2678113" y="3111500"/>
            <a:ext cx="63500" cy="1588"/>
          </a:xfrm>
          <a:prstGeom prst="line">
            <a:avLst/>
          </a:prstGeom>
          <a:noFill/>
          <a:ln w="9525">
            <a:solidFill>
              <a:srgbClr val="000000"/>
            </a:solidFill>
            <a:round/>
            <a:headEnd/>
            <a:tailEnd/>
          </a:ln>
        </p:spPr>
        <p:txBody>
          <a:bodyPr/>
          <a:lstStyle/>
          <a:p>
            <a:endParaRPr lang="he-IL"/>
          </a:p>
        </p:txBody>
      </p:sp>
      <p:sp>
        <p:nvSpPr>
          <p:cNvPr id="246814" name="Line 30"/>
          <p:cNvSpPr>
            <a:spLocks noChangeShapeType="1"/>
          </p:cNvSpPr>
          <p:nvPr/>
        </p:nvSpPr>
        <p:spPr bwMode="auto">
          <a:xfrm flipV="1">
            <a:off x="3921125" y="3322638"/>
            <a:ext cx="1588" cy="196850"/>
          </a:xfrm>
          <a:prstGeom prst="line">
            <a:avLst/>
          </a:prstGeom>
          <a:noFill/>
          <a:ln w="9525">
            <a:solidFill>
              <a:srgbClr val="000000"/>
            </a:solidFill>
            <a:round/>
            <a:headEnd/>
            <a:tailEnd/>
          </a:ln>
        </p:spPr>
        <p:txBody>
          <a:bodyPr/>
          <a:lstStyle/>
          <a:p>
            <a:endParaRPr lang="he-IL"/>
          </a:p>
        </p:txBody>
      </p:sp>
      <p:sp>
        <p:nvSpPr>
          <p:cNvPr id="246815" name="Line 31"/>
          <p:cNvSpPr>
            <a:spLocks noChangeShapeType="1"/>
          </p:cNvSpPr>
          <p:nvPr/>
        </p:nvSpPr>
        <p:spPr bwMode="auto">
          <a:xfrm>
            <a:off x="3895725" y="3322638"/>
            <a:ext cx="60325" cy="1587"/>
          </a:xfrm>
          <a:prstGeom prst="line">
            <a:avLst/>
          </a:prstGeom>
          <a:noFill/>
          <a:ln w="9525">
            <a:solidFill>
              <a:srgbClr val="000000"/>
            </a:solidFill>
            <a:round/>
            <a:headEnd/>
            <a:tailEnd/>
          </a:ln>
        </p:spPr>
        <p:txBody>
          <a:bodyPr/>
          <a:lstStyle/>
          <a:p>
            <a:endParaRPr lang="he-IL"/>
          </a:p>
        </p:txBody>
      </p:sp>
      <p:sp>
        <p:nvSpPr>
          <p:cNvPr id="246816" name="Line 32"/>
          <p:cNvSpPr>
            <a:spLocks noChangeShapeType="1"/>
          </p:cNvSpPr>
          <p:nvPr/>
        </p:nvSpPr>
        <p:spPr bwMode="auto">
          <a:xfrm flipV="1">
            <a:off x="1846263" y="4335463"/>
            <a:ext cx="1587" cy="60325"/>
          </a:xfrm>
          <a:prstGeom prst="line">
            <a:avLst/>
          </a:prstGeom>
          <a:noFill/>
          <a:ln w="9525">
            <a:solidFill>
              <a:srgbClr val="000000"/>
            </a:solidFill>
            <a:round/>
            <a:headEnd/>
            <a:tailEnd/>
          </a:ln>
        </p:spPr>
        <p:txBody>
          <a:bodyPr/>
          <a:lstStyle/>
          <a:p>
            <a:endParaRPr lang="he-IL"/>
          </a:p>
        </p:txBody>
      </p:sp>
      <p:sp>
        <p:nvSpPr>
          <p:cNvPr id="246817" name="Line 33"/>
          <p:cNvSpPr>
            <a:spLocks noChangeShapeType="1"/>
          </p:cNvSpPr>
          <p:nvPr/>
        </p:nvSpPr>
        <p:spPr bwMode="auto">
          <a:xfrm>
            <a:off x="1819275" y="4335463"/>
            <a:ext cx="61913" cy="1587"/>
          </a:xfrm>
          <a:prstGeom prst="line">
            <a:avLst/>
          </a:prstGeom>
          <a:noFill/>
          <a:ln w="9525">
            <a:solidFill>
              <a:srgbClr val="000000"/>
            </a:solidFill>
            <a:round/>
            <a:headEnd/>
            <a:tailEnd/>
          </a:ln>
        </p:spPr>
        <p:txBody>
          <a:bodyPr/>
          <a:lstStyle/>
          <a:p>
            <a:endParaRPr lang="he-IL"/>
          </a:p>
        </p:txBody>
      </p:sp>
      <p:sp>
        <p:nvSpPr>
          <p:cNvPr id="246818" name="Line 34"/>
          <p:cNvSpPr>
            <a:spLocks noChangeShapeType="1"/>
          </p:cNvSpPr>
          <p:nvPr/>
        </p:nvSpPr>
        <p:spPr bwMode="auto">
          <a:xfrm flipV="1">
            <a:off x="3054350" y="4229100"/>
            <a:ext cx="1588" cy="46038"/>
          </a:xfrm>
          <a:prstGeom prst="line">
            <a:avLst/>
          </a:prstGeom>
          <a:noFill/>
          <a:ln w="9525">
            <a:solidFill>
              <a:srgbClr val="000000"/>
            </a:solidFill>
            <a:round/>
            <a:headEnd/>
            <a:tailEnd/>
          </a:ln>
        </p:spPr>
        <p:txBody>
          <a:bodyPr/>
          <a:lstStyle/>
          <a:p>
            <a:endParaRPr lang="he-IL"/>
          </a:p>
        </p:txBody>
      </p:sp>
      <p:sp>
        <p:nvSpPr>
          <p:cNvPr id="246819" name="Line 35"/>
          <p:cNvSpPr>
            <a:spLocks noChangeShapeType="1"/>
          </p:cNvSpPr>
          <p:nvPr/>
        </p:nvSpPr>
        <p:spPr bwMode="auto">
          <a:xfrm>
            <a:off x="3027363" y="4229100"/>
            <a:ext cx="61912" cy="1588"/>
          </a:xfrm>
          <a:prstGeom prst="line">
            <a:avLst/>
          </a:prstGeom>
          <a:noFill/>
          <a:ln w="9525">
            <a:solidFill>
              <a:srgbClr val="000000"/>
            </a:solidFill>
            <a:round/>
            <a:headEnd/>
            <a:tailEnd/>
          </a:ln>
        </p:spPr>
        <p:txBody>
          <a:bodyPr/>
          <a:lstStyle/>
          <a:p>
            <a:endParaRPr lang="he-IL"/>
          </a:p>
        </p:txBody>
      </p:sp>
      <p:sp>
        <p:nvSpPr>
          <p:cNvPr id="246820" name="Line 36"/>
          <p:cNvSpPr>
            <a:spLocks noChangeShapeType="1"/>
          </p:cNvSpPr>
          <p:nvPr/>
        </p:nvSpPr>
        <p:spPr bwMode="auto">
          <a:xfrm flipV="1">
            <a:off x="4270375" y="4289425"/>
            <a:ext cx="1588" cy="76200"/>
          </a:xfrm>
          <a:prstGeom prst="line">
            <a:avLst/>
          </a:prstGeom>
          <a:noFill/>
          <a:ln w="9525">
            <a:solidFill>
              <a:srgbClr val="000000"/>
            </a:solidFill>
            <a:round/>
            <a:headEnd/>
            <a:tailEnd/>
          </a:ln>
        </p:spPr>
        <p:txBody>
          <a:bodyPr/>
          <a:lstStyle/>
          <a:p>
            <a:endParaRPr lang="he-IL"/>
          </a:p>
        </p:txBody>
      </p:sp>
      <p:sp>
        <p:nvSpPr>
          <p:cNvPr id="246821" name="Line 37"/>
          <p:cNvSpPr>
            <a:spLocks noChangeShapeType="1"/>
          </p:cNvSpPr>
          <p:nvPr/>
        </p:nvSpPr>
        <p:spPr bwMode="auto">
          <a:xfrm>
            <a:off x="4243388" y="4289425"/>
            <a:ext cx="61912" cy="1588"/>
          </a:xfrm>
          <a:prstGeom prst="line">
            <a:avLst/>
          </a:prstGeom>
          <a:noFill/>
          <a:ln w="9525">
            <a:solidFill>
              <a:srgbClr val="000000"/>
            </a:solidFill>
            <a:round/>
            <a:headEnd/>
            <a:tailEnd/>
          </a:ln>
        </p:spPr>
        <p:txBody>
          <a:bodyPr/>
          <a:lstStyle/>
          <a:p>
            <a:endParaRPr lang="he-IL"/>
          </a:p>
        </p:txBody>
      </p:sp>
      <p:sp>
        <p:nvSpPr>
          <p:cNvPr id="246822" name="Line 38"/>
          <p:cNvSpPr>
            <a:spLocks noChangeShapeType="1"/>
          </p:cNvSpPr>
          <p:nvPr/>
        </p:nvSpPr>
        <p:spPr bwMode="auto">
          <a:xfrm>
            <a:off x="1068388" y="2325688"/>
            <a:ext cx="1587" cy="2463800"/>
          </a:xfrm>
          <a:prstGeom prst="line">
            <a:avLst/>
          </a:prstGeom>
          <a:noFill/>
          <a:ln w="0">
            <a:solidFill>
              <a:srgbClr val="000000"/>
            </a:solidFill>
            <a:round/>
            <a:headEnd/>
            <a:tailEnd/>
          </a:ln>
        </p:spPr>
        <p:txBody>
          <a:bodyPr/>
          <a:lstStyle/>
          <a:p>
            <a:endParaRPr lang="he-IL"/>
          </a:p>
        </p:txBody>
      </p:sp>
      <p:sp>
        <p:nvSpPr>
          <p:cNvPr id="246823" name="Line 39"/>
          <p:cNvSpPr>
            <a:spLocks noChangeShapeType="1"/>
          </p:cNvSpPr>
          <p:nvPr/>
        </p:nvSpPr>
        <p:spPr bwMode="auto">
          <a:xfrm>
            <a:off x="1022350" y="4789488"/>
            <a:ext cx="46038" cy="1587"/>
          </a:xfrm>
          <a:prstGeom prst="line">
            <a:avLst/>
          </a:prstGeom>
          <a:noFill/>
          <a:ln w="0">
            <a:solidFill>
              <a:srgbClr val="000000"/>
            </a:solidFill>
            <a:round/>
            <a:headEnd/>
            <a:tailEnd/>
          </a:ln>
        </p:spPr>
        <p:txBody>
          <a:bodyPr/>
          <a:lstStyle/>
          <a:p>
            <a:endParaRPr lang="he-IL"/>
          </a:p>
        </p:txBody>
      </p:sp>
      <p:sp>
        <p:nvSpPr>
          <p:cNvPr id="246824" name="Line 40"/>
          <p:cNvSpPr>
            <a:spLocks noChangeShapeType="1"/>
          </p:cNvSpPr>
          <p:nvPr/>
        </p:nvSpPr>
        <p:spPr bwMode="auto">
          <a:xfrm>
            <a:off x="1022350" y="4441825"/>
            <a:ext cx="46038" cy="1588"/>
          </a:xfrm>
          <a:prstGeom prst="line">
            <a:avLst/>
          </a:prstGeom>
          <a:noFill/>
          <a:ln w="0">
            <a:solidFill>
              <a:srgbClr val="000000"/>
            </a:solidFill>
            <a:round/>
            <a:headEnd/>
            <a:tailEnd/>
          </a:ln>
        </p:spPr>
        <p:txBody>
          <a:bodyPr/>
          <a:lstStyle/>
          <a:p>
            <a:endParaRPr lang="he-IL"/>
          </a:p>
        </p:txBody>
      </p:sp>
      <p:sp>
        <p:nvSpPr>
          <p:cNvPr id="246825" name="Line 41"/>
          <p:cNvSpPr>
            <a:spLocks noChangeShapeType="1"/>
          </p:cNvSpPr>
          <p:nvPr/>
        </p:nvSpPr>
        <p:spPr bwMode="auto">
          <a:xfrm>
            <a:off x="1022350" y="4078288"/>
            <a:ext cx="46038" cy="1587"/>
          </a:xfrm>
          <a:prstGeom prst="line">
            <a:avLst/>
          </a:prstGeom>
          <a:noFill/>
          <a:ln w="0">
            <a:solidFill>
              <a:srgbClr val="000000"/>
            </a:solidFill>
            <a:round/>
            <a:headEnd/>
            <a:tailEnd/>
          </a:ln>
        </p:spPr>
        <p:txBody>
          <a:bodyPr/>
          <a:lstStyle/>
          <a:p>
            <a:endParaRPr lang="he-IL"/>
          </a:p>
        </p:txBody>
      </p:sp>
      <p:sp>
        <p:nvSpPr>
          <p:cNvPr id="246826" name="Line 42"/>
          <p:cNvSpPr>
            <a:spLocks noChangeShapeType="1"/>
          </p:cNvSpPr>
          <p:nvPr/>
        </p:nvSpPr>
        <p:spPr bwMode="auto">
          <a:xfrm>
            <a:off x="1022350" y="3730625"/>
            <a:ext cx="46038" cy="1588"/>
          </a:xfrm>
          <a:prstGeom prst="line">
            <a:avLst/>
          </a:prstGeom>
          <a:noFill/>
          <a:ln w="0">
            <a:solidFill>
              <a:srgbClr val="000000"/>
            </a:solidFill>
            <a:round/>
            <a:headEnd/>
            <a:tailEnd/>
          </a:ln>
        </p:spPr>
        <p:txBody>
          <a:bodyPr/>
          <a:lstStyle/>
          <a:p>
            <a:endParaRPr lang="he-IL"/>
          </a:p>
        </p:txBody>
      </p:sp>
      <p:sp>
        <p:nvSpPr>
          <p:cNvPr id="246827" name="Line 43"/>
          <p:cNvSpPr>
            <a:spLocks noChangeShapeType="1"/>
          </p:cNvSpPr>
          <p:nvPr/>
        </p:nvSpPr>
        <p:spPr bwMode="auto">
          <a:xfrm>
            <a:off x="1022350" y="3382963"/>
            <a:ext cx="46038" cy="1587"/>
          </a:xfrm>
          <a:prstGeom prst="line">
            <a:avLst/>
          </a:prstGeom>
          <a:noFill/>
          <a:ln w="0">
            <a:solidFill>
              <a:srgbClr val="000000"/>
            </a:solidFill>
            <a:round/>
            <a:headEnd/>
            <a:tailEnd/>
          </a:ln>
        </p:spPr>
        <p:txBody>
          <a:bodyPr/>
          <a:lstStyle/>
          <a:p>
            <a:endParaRPr lang="he-IL"/>
          </a:p>
        </p:txBody>
      </p:sp>
      <p:sp>
        <p:nvSpPr>
          <p:cNvPr id="246828" name="Line 44"/>
          <p:cNvSpPr>
            <a:spLocks noChangeShapeType="1"/>
          </p:cNvSpPr>
          <p:nvPr/>
        </p:nvSpPr>
        <p:spPr bwMode="auto">
          <a:xfrm>
            <a:off x="1022350" y="3035300"/>
            <a:ext cx="46038" cy="1588"/>
          </a:xfrm>
          <a:prstGeom prst="line">
            <a:avLst/>
          </a:prstGeom>
          <a:noFill/>
          <a:ln w="0">
            <a:solidFill>
              <a:srgbClr val="000000"/>
            </a:solidFill>
            <a:round/>
            <a:headEnd/>
            <a:tailEnd/>
          </a:ln>
        </p:spPr>
        <p:txBody>
          <a:bodyPr/>
          <a:lstStyle/>
          <a:p>
            <a:endParaRPr lang="he-IL"/>
          </a:p>
        </p:txBody>
      </p:sp>
      <p:sp>
        <p:nvSpPr>
          <p:cNvPr id="246829" name="Line 45"/>
          <p:cNvSpPr>
            <a:spLocks noChangeShapeType="1"/>
          </p:cNvSpPr>
          <p:nvPr/>
        </p:nvSpPr>
        <p:spPr bwMode="auto">
          <a:xfrm>
            <a:off x="1022350" y="2673350"/>
            <a:ext cx="46038" cy="1588"/>
          </a:xfrm>
          <a:prstGeom prst="line">
            <a:avLst/>
          </a:prstGeom>
          <a:noFill/>
          <a:ln w="0">
            <a:solidFill>
              <a:srgbClr val="000000"/>
            </a:solidFill>
            <a:round/>
            <a:headEnd/>
            <a:tailEnd/>
          </a:ln>
        </p:spPr>
        <p:txBody>
          <a:bodyPr/>
          <a:lstStyle/>
          <a:p>
            <a:endParaRPr lang="he-IL"/>
          </a:p>
        </p:txBody>
      </p:sp>
      <p:sp>
        <p:nvSpPr>
          <p:cNvPr id="246830" name="Line 46"/>
          <p:cNvSpPr>
            <a:spLocks noChangeShapeType="1"/>
          </p:cNvSpPr>
          <p:nvPr/>
        </p:nvSpPr>
        <p:spPr bwMode="auto">
          <a:xfrm>
            <a:off x="1022350" y="2325688"/>
            <a:ext cx="46038" cy="1587"/>
          </a:xfrm>
          <a:prstGeom prst="line">
            <a:avLst/>
          </a:prstGeom>
          <a:noFill/>
          <a:ln w="0">
            <a:solidFill>
              <a:srgbClr val="000000"/>
            </a:solidFill>
            <a:round/>
            <a:headEnd/>
            <a:tailEnd/>
          </a:ln>
        </p:spPr>
        <p:txBody>
          <a:bodyPr/>
          <a:lstStyle/>
          <a:p>
            <a:endParaRPr lang="he-IL"/>
          </a:p>
        </p:txBody>
      </p:sp>
      <p:sp>
        <p:nvSpPr>
          <p:cNvPr id="246831" name="Line 47"/>
          <p:cNvSpPr>
            <a:spLocks noChangeShapeType="1"/>
          </p:cNvSpPr>
          <p:nvPr/>
        </p:nvSpPr>
        <p:spPr bwMode="auto">
          <a:xfrm>
            <a:off x="1068388" y="4789488"/>
            <a:ext cx="3632200" cy="1587"/>
          </a:xfrm>
          <a:prstGeom prst="line">
            <a:avLst/>
          </a:prstGeom>
          <a:noFill/>
          <a:ln w="0">
            <a:solidFill>
              <a:srgbClr val="000000"/>
            </a:solidFill>
            <a:round/>
            <a:headEnd/>
            <a:tailEnd/>
          </a:ln>
        </p:spPr>
        <p:txBody>
          <a:bodyPr/>
          <a:lstStyle/>
          <a:p>
            <a:endParaRPr lang="he-IL"/>
          </a:p>
        </p:txBody>
      </p:sp>
      <p:sp>
        <p:nvSpPr>
          <p:cNvPr id="246832" name="Line 48"/>
          <p:cNvSpPr>
            <a:spLocks noChangeShapeType="1"/>
          </p:cNvSpPr>
          <p:nvPr/>
        </p:nvSpPr>
        <p:spPr bwMode="auto">
          <a:xfrm flipV="1">
            <a:off x="1068388" y="4789488"/>
            <a:ext cx="1587" cy="74612"/>
          </a:xfrm>
          <a:prstGeom prst="line">
            <a:avLst/>
          </a:prstGeom>
          <a:noFill/>
          <a:ln w="0">
            <a:solidFill>
              <a:srgbClr val="000000"/>
            </a:solidFill>
            <a:round/>
            <a:headEnd/>
            <a:tailEnd/>
          </a:ln>
        </p:spPr>
        <p:txBody>
          <a:bodyPr/>
          <a:lstStyle/>
          <a:p>
            <a:endParaRPr lang="he-IL"/>
          </a:p>
        </p:txBody>
      </p:sp>
      <p:sp>
        <p:nvSpPr>
          <p:cNvPr id="246833" name="Line 49"/>
          <p:cNvSpPr>
            <a:spLocks noChangeShapeType="1"/>
          </p:cNvSpPr>
          <p:nvPr/>
        </p:nvSpPr>
        <p:spPr bwMode="auto">
          <a:xfrm flipV="1">
            <a:off x="2276475" y="4789488"/>
            <a:ext cx="1588" cy="74612"/>
          </a:xfrm>
          <a:prstGeom prst="line">
            <a:avLst/>
          </a:prstGeom>
          <a:noFill/>
          <a:ln w="0">
            <a:solidFill>
              <a:srgbClr val="000000"/>
            </a:solidFill>
            <a:round/>
            <a:headEnd/>
            <a:tailEnd/>
          </a:ln>
        </p:spPr>
        <p:txBody>
          <a:bodyPr/>
          <a:lstStyle/>
          <a:p>
            <a:endParaRPr lang="he-IL"/>
          </a:p>
        </p:txBody>
      </p:sp>
      <p:sp>
        <p:nvSpPr>
          <p:cNvPr id="246834" name="Line 50"/>
          <p:cNvSpPr>
            <a:spLocks noChangeShapeType="1"/>
          </p:cNvSpPr>
          <p:nvPr/>
        </p:nvSpPr>
        <p:spPr bwMode="auto">
          <a:xfrm flipV="1">
            <a:off x="3492500" y="4789488"/>
            <a:ext cx="0" cy="74612"/>
          </a:xfrm>
          <a:prstGeom prst="line">
            <a:avLst/>
          </a:prstGeom>
          <a:noFill/>
          <a:ln w="0">
            <a:solidFill>
              <a:srgbClr val="000000"/>
            </a:solidFill>
            <a:round/>
            <a:headEnd/>
            <a:tailEnd/>
          </a:ln>
        </p:spPr>
        <p:txBody>
          <a:bodyPr/>
          <a:lstStyle/>
          <a:p>
            <a:endParaRPr lang="he-IL"/>
          </a:p>
        </p:txBody>
      </p:sp>
      <p:sp>
        <p:nvSpPr>
          <p:cNvPr id="246835" name="Line 51"/>
          <p:cNvSpPr>
            <a:spLocks noChangeShapeType="1"/>
          </p:cNvSpPr>
          <p:nvPr/>
        </p:nvSpPr>
        <p:spPr bwMode="auto">
          <a:xfrm flipV="1">
            <a:off x="4700588" y="4789488"/>
            <a:ext cx="1587" cy="74612"/>
          </a:xfrm>
          <a:prstGeom prst="line">
            <a:avLst/>
          </a:prstGeom>
          <a:noFill/>
          <a:ln w="0">
            <a:solidFill>
              <a:srgbClr val="000000"/>
            </a:solidFill>
            <a:round/>
            <a:headEnd/>
            <a:tailEnd/>
          </a:ln>
        </p:spPr>
        <p:txBody>
          <a:bodyPr/>
          <a:lstStyle/>
          <a:p>
            <a:endParaRPr lang="he-IL"/>
          </a:p>
        </p:txBody>
      </p:sp>
      <p:sp>
        <p:nvSpPr>
          <p:cNvPr id="246836" name="Rectangle 52"/>
          <p:cNvSpPr>
            <a:spLocks noChangeArrowheads="1"/>
          </p:cNvSpPr>
          <p:nvPr/>
        </p:nvSpPr>
        <p:spPr bwMode="auto">
          <a:xfrm>
            <a:off x="871538" y="4652963"/>
            <a:ext cx="112712" cy="244475"/>
          </a:xfrm>
          <a:prstGeom prst="rect">
            <a:avLst/>
          </a:prstGeom>
          <a:noFill/>
          <a:ln w="9525">
            <a:noFill/>
            <a:miter lim="800000"/>
            <a:headEnd/>
            <a:tailEnd/>
          </a:ln>
        </p:spPr>
        <p:txBody>
          <a:bodyPr wrap="none" lIns="0" tIns="0" rIns="0" bIns="0">
            <a:spAutoFit/>
          </a:bodyPr>
          <a:lstStyle/>
          <a:p>
            <a:pPr rtl="0"/>
            <a:r>
              <a:rPr lang="en-US" sz="1600">
                <a:solidFill>
                  <a:srgbClr val="000000"/>
                </a:solidFill>
              </a:rPr>
              <a:t>0</a:t>
            </a:r>
            <a:endParaRPr lang="en-US" sz="1600"/>
          </a:p>
        </p:txBody>
      </p:sp>
      <p:sp>
        <p:nvSpPr>
          <p:cNvPr id="246837" name="Rectangle 53"/>
          <p:cNvSpPr>
            <a:spLocks noChangeArrowheads="1"/>
          </p:cNvSpPr>
          <p:nvPr/>
        </p:nvSpPr>
        <p:spPr bwMode="auto">
          <a:xfrm>
            <a:off x="639763" y="4305300"/>
            <a:ext cx="338137" cy="244475"/>
          </a:xfrm>
          <a:prstGeom prst="rect">
            <a:avLst/>
          </a:prstGeom>
          <a:noFill/>
          <a:ln w="9525">
            <a:noFill/>
            <a:miter lim="800000"/>
            <a:headEnd/>
            <a:tailEnd/>
          </a:ln>
        </p:spPr>
        <p:txBody>
          <a:bodyPr wrap="none" lIns="0" tIns="0" rIns="0" bIns="0">
            <a:spAutoFit/>
          </a:bodyPr>
          <a:lstStyle/>
          <a:p>
            <a:pPr rtl="0"/>
            <a:r>
              <a:rPr lang="en-US" sz="1600">
                <a:solidFill>
                  <a:srgbClr val="000000"/>
                </a:solidFill>
              </a:rPr>
              <a:t>200</a:t>
            </a:r>
            <a:endParaRPr lang="en-US" sz="1600"/>
          </a:p>
        </p:txBody>
      </p:sp>
      <p:sp>
        <p:nvSpPr>
          <p:cNvPr id="246838" name="Rectangle 54"/>
          <p:cNvSpPr>
            <a:spLocks noChangeArrowheads="1"/>
          </p:cNvSpPr>
          <p:nvPr/>
        </p:nvSpPr>
        <p:spPr bwMode="auto">
          <a:xfrm>
            <a:off x="639763" y="3941763"/>
            <a:ext cx="338137" cy="244475"/>
          </a:xfrm>
          <a:prstGeom prst="rect">
            <a:avLst/>
          </a:prstGeom>
          <a:noFill/>
          <a:ln w="9525">
            <a:noFill/>
            <a:miter lim="800000"/>
            <a:headEnd/>
            <a:tailEnd/>
          </a:ln>
        </p:spPr>
        <p:txBody>
          <a:bodyPr wrap="none" lIns="0" tIns="0" rIns="0" bIns="0">
            <a:spAutoFit/>
          </a:bodyPr>
          <a:lstStyle/>
          <a:p>
            <a:pPr rtl="0"/>
            <a:r>
              <a:rPr lang="en-US" sz="1600">
                <a:solidFill>
                  <a:srgbClr val="000000"/>
                </a:solidFill>
              </a:rPr>
              <a:t>400</a:t>
            </a:r>
            <a:endParaRPr lang="en-US" sz="1600"/>
          </a:p>
        </p:txBody>
      </p:sp>
      <p:sp>
        <p:nvSpPr>
          <p:cNvPr id="246839" name="Rectangle 55"/>
          <p:cNvSpPr>
            <a:spLocks noChangeArrowheads="1"/>
          </p:cNvSpPr>
          <p:nvPr/>
        </p:nvSpPr>
        <p:spPr bwMode="auto">
          <a:xfrm>
            <a:off x="639763" y="3594100"/>
            <a:ext cx="338137" cy="244475"/>
          </a:xfrm>
          <a:prstGeom prst="rect">
            <a:avLst/>
          </a:prstGeom>
          <a:noFill/>
          <a:ln w="9525">
            <a:noFill/>
            <a:miter lim="800000"/>
            <a:headEnd/>
            <a:tailEnd/>
          </a:ln>
        </p:spPr>
        <p:txBody>
          <a:bodyPr wrap="none" lIns="0" tIns="0" rIns="0" bIns="0">
            <a:spAutoFit/>
          </a:bodyPr>
          <a:lstStyle/>
          <a:p>
            <a:pPr rtl="0"/>
            <a:r>
              <a:rPr lang="en-US" sz="1600">
                <a:solidFill>
                  <a:srgbClr val="000000"/>
                </a:solidFill>
              </a:rPr>
              <a:t>600</a:t>
            </a:r>
            <a:endParaRPr lang="en-US" sz="1600"/>
          </a:p>
        </p:txBody>
      </p:sp>
      <p:sp>
        <p:nvSpPr>
          <p:cNvPr id="246840" name="Rectangle 56"/>
          <p:cNvSpPr>
            <a:spLocks noChangeArrowheads="1"/>
          </p:cNvSpPr>
          <p:nvPr/>
        </p:nvSpPr>
        <p:spPr bwMode="auto">
          <a:xfrm>
            <a:off x="639763" y="3246438"/>
            <a:ext cx="338137" cy="244475"/>
          </a:xfrm>
          <a:prstGeom prst="rect">
            <a:avLst/>
          </a:prstGeom>
          <a:noFill/>
          <a:ln w="9525">
            <a:noFill/>
            <a:miter lim="800000"/>
            <a:headEnd/>
            <a:tailEnd/>
          </a:ln>
        </p:spPr>
        <p:txBody>
          <a:bodyPr wrap="none" lIns="0" tIns="0" rIns="0" bIns="0">
            <a:spAutoFit/>
          </a:bodyPr>
          <a:lstStyle/>
          <a:p>
            <a:pPr rtl="0"/>
            <a:r>
              <a:rPr lang="en-US" sz="1600">
                <a:solidFill>
                  <a:srgbClr val="000000"/>
                </a:solidFill>
              </a:rPr>
              <a:t>800</a:t>
            </a:r>
            <a:endParaRPr lang="en-US" sz="1600"/>
          </a:p>
        </p:txBody>
      </p:sp>
      <p:sp>
        <p:nvSpPr>
          <p:cNvPr id="246841" name="Rectangle 57"/>
          <p:cNvSpPr>
            <a:spLocks noChangeArrowheads="1"/>
          </p:cNvSpPr>
          <p:nvPr/>
        </p:nvSpPr>
        <p:spPr bwMode="auto">
          <a:xfrm>
            <a:off x="558800" y="2898775"/>
            <a:ext cx="450850" cy="244475"/>
          </a:xfrm>
          <a:prstGeom prst="rect">
            <a:avLst/>
          </a:prstGeom>
          <a:noFill/>
          <a:ln w="9525">
            <a:noFill/>
            <a:miter lim="800000"/>
            <a:headEnd/>
            <a:tailEnd/>
          </a:ln>
        </p:spPr>
        <p:txBody>
          <a:bodyPr wrap="none" lIns="0" tIns="0" rIns="0" bIns="0">
            <a:spAutoFit/>
          </a:bodyPr>
          <a:lstStyle/>
          <a:p>
            <a:pPr rtl="0"/>
            <a:r>
              <a:rPr lang="en-US" sz="1600">
                <a:solidFill>
                  <a:srgbClr val="000000"/>
                </a:solidFill>
              </a:rPr>
              <a:t>1000</a:t>
            </a:r>
            <a:endParaRPr lang="en-US" sz="1600"/>
          </a:p>
        </p:txBody>
      </p:sp>
      <p:sp>
        <p:nvSpPr>
          <p:cNvPr id="246842" name="Rectangle 58"/>
          <p:cNvSpPr>
            <a:spLocks noChangeArrowheads="1"/>
          </p:cNvSpPr>
          <p:nvPr/>
        </p:nvSpPr>
        <p:spPr bwMode="auto">
          <a:xfrm>
            <a:off x="558800" y="2536825"/>
            <a:ext cx="450850" cy="244475"/>
          </a:xfrm>
          <a:prstGeom prst="rect">
            <a:avLst/>
          </a:prstGeom>
          <a:noFill/>
          <a:ln w="9525">
            <a:noFill/>
            <a:miter lim="800000"/>
            <a:headEnd/>
            <a:tailEnd/>
          </a:ln>
        </p:spPr>
        <p:txBody>
          <a:bodyPr wrap="none" lIns="0" tIns="0" rIns="0" bIns="0">
            <a:spAutoFit/>
          </a:bodyPr>
          <a:lstStyle/>
          <a:p>
            <a:pPr rtl="0"/>
            <a:r>
              <a:rPr lang="en-US" sz="1600">
                <a:solidFill>
                  <a:srgbClr val="000000"/>
                </a:solidFill>
              </a:rPr>
              <a:t>1200</a:t>
            </a:r>
            <a:endParaRPr lang="en-US" sz="1600"/>
          </a:p>
        </p:txBody>
      </p:sp>
      <p:sp>
        <p:nvSpPr>
          <p:cNvPr id="246843" name="Rectangle 59"/>
          <p:cNvSpPr>
            <a:spLocks noChangeArrowheads="1"/>
          </p:cNvSpPr>
          <p:nvPr/>
        </p:nvSpPr>
        <p:spPr bwMode="auto">
          <a:xfrm>
            <a:off x="558800" y="2189163"/>
            <a:ext cx="450850" cy="244475"/>
          </a:xfrm>
          <a:prstGeom prst="rect">
            <a:avLst/>
          </a:prstGeom>
          <a:noFill/>
          <a:ln w="9525">
            <a:noFill/>
            <a:miter lim="800000"/>
            <a:headEnd/>
            <a:tailEnd/>
          </a:ln>
        </p:spPr>
        <p:txBody>
          <a:bodyPr wrap="none" lIns="0" tIns="0" rIns="0" bIns="0">
            <a:spAutoFit/>
          </a:bodyPr>
          <a:lstStyle/>
          <a:p>
            <a:pPr rtl="0"/>
            <a:r>
              <a:rPr lang="en-US" sz="1600">
                <a:solidFill>
                  <a:srgbClr val="000000"/>
                </a:solidFill>
              </a:rPr>
              <a:t>1400</a:t>
            </a:r>
            <a:endParaRPr lang="en-US" sz="1600"/>
          </a:p>
        </p:txBody>
      </p:sp>
      <p:sp>
        <p:nvSpPr>
          <p:cNvPr id="246844" name="Rectangle 60"/>
          <p:cNvSpPr>
            <a:spLocks noChangeArrowheads="1"/>
          </p:cNvSpPr>
          <p:nvPr/>
        </p:nvSpPr>
        <p:spPr bwMode="auto">
          <a:xfrm>
            <a:off x="1433513" y="5000625"/>
            <a:ext cx="812800" cy="274638"/>
          </a:xfrm>
          <a:prstGeom prst="rect">
            <a:avLst/>
          </a:prstGeom>
          <a:noFill/>
          <a:ln w="9525">
            <a:noFill/>
            <a:miter lim="800000"/>
            <a:headEnd/>
            <a:tailEnd/>
          </a:ln>
        </p:spPr>
        <p:txBody>
          <a:bodyPr wrap="none" lIns="0" tIns="0" rIns="0" bIns="0">
            <a:spAutoFit/>
          </a:bodyPr>
          <a:lstStyle/>
          <a:p>
            <a:pPr rtl="0"/>
            <a:r>
              <a:rPr lang="en-US">
                <a:solidFill>
                  <a:srgbClr val="000000"/>
                </a:solidFill>
              </a:rPr>
              <a:t>Drought</a:t>
            </a:r>
            <a:endParaRPr lang="en-US"/>
          </a:p>
        </p:txBody>
      </p:sp>
      <p:sp>
        <p:nvSpPr>
          <p:cNvPr id="246845" name="Rectangle 61"/>
          <p:cNvSpPr>
            <a:spLocks noChangeArrowheads="1"/>
          </p:cNvSpPr>
          <p:nvPr/>
        </p:nvSpPr>
        <p:spPr bwMode="auto">
          <a:xfrm>
            <a:off x="2660650" y="5000625"/>
            <a:ext cx="736600" cy="274638"/>
          </a:xfrm>
          <a:prstGeom prst="rect">
            <a:avLst/>
          </a:prstGeom>
          <a:noFill/>
          <a:ln w="9525">
            <a:noFill/>
            <a:miter lim="800000"/>
            <a:headEnd/>
            <a:tailEnd/>
          </a:ln>
        </p:spPr>
        <p:txBody>
          <a:bodyPr wrap="none" lIns="0" tIns="0" rIns="0" bIns="0">
            <a:spAutoFit/>
          </a:bodyPr>
          <a:lstStyle/>
          <a:p>
            <a:pPr rtl="0"/>
            <a:r>
              <a:rPr lang="en-US">
                <a:solidFill>
                  <a:srgbClr val="000000"/>
                </a:solidFill>
              </a:rPr>
              <a:t>Control</a:t>
            </a:r>
            <a:endParaRPr lang="en-US"/>
          </a:p>
        </p:txBody>
      </p:sp>
      <p:sp>
        <p:nvSpPr>
          <p:cNvPr id="246846" name="Rectangle 62"/>
          <p:cNvSpPr>
            <a:spLocks noChangeArrowheads="1"/>
          </p:cNvSpPr>
          <p:nvPr/>
        </p:nvSpPr>
        <p:spPr bwMode="auto">
          <a:xfrm>
            <a:off x="3814763" y="5000625"/>
            <a:ext cx="914400" cy="274638"/>
          </a:xfrm>
          <a:prstGeom prst="rect">
            <a:avLst/>
          </a:prstGeom>
          <a:noFill/>
          <a:ln w="9525">
            <a:noFill/>
            <a:miter lim="800000"/>
            <a:headEnd/>
            <a:tailEnd/>
          </a:ln>
        </p:spPr>
        <p:txBody>
          <a:bodyPr wrap="none" lIns="0" tIns="0" rIns="0" bIns="0">
            <a:spAutoFit/>
          </a:bodyPr>
          <a:lstStyle/>
          <a:p>
            <a:pPr rtl="0"/>
            <a:r>
              <a:rPr lang="en-US">
                <a:solidFill>
                  <a:srgbClr val="000000"/>
                </a:solidFill>
              </a:rPr>
              <a:t>Watering</a:t>
            </a:r>
            <a:endParaRPr lang="en-US"/>
          </a:p>
        </p:txBody>
      </p:sp>
      <p:sp>
        <p:nvSpPr>
          <p:cNvPr id="246847" name="Rectangle 63"/>
          <p:cNvSpPr>
            <a:spLocks noChangeArrowheads="1"/>
          </p:cNvSpPr>
          <p:nvPr/>
        </p:nvSpPr>
        <p:spPr bwMode="auto">
          <a:xfrm>
            <a:off x="2544763" y="5408613"/>
            <a:ext cx="1104900" cy="274637"/>
          </a:xfrm>
          <a:prstGeom prst="rect">
            <a:avLst/>
          </a:prstGeom>
          <a:noFill/>
          <a:ln w="9525">
            <a:noFill/>
            <a:miter lim="800000"/>
            <a:headEnd/>
            <a:tailEnd/>
          </a:ln>
        </p:spPr>
        <p:txBody>
          <a:bodyPr wrap="none" lIns="0" tIns="0" rIns="0" bIns="0">
            <a:spAutoFit/>
          </a:bodyPr>
          <a:lstStyle/>
          <a:p>
            <a:pPr rtl="0"/>
            <a:r>
              <a:rPr lang="en-US" b="1">
                <a:solidFill>
                  <a:srgbClr val="000000"/>
                </a:solidFill>
              </a:rPr>
              <a:t>Treatment</a:t>
            </a:r>
            <a:endParaRPr lang="en-US"/>
          </a:p>
        </p:txBody>
      </p:sp>
      <p:sp>
        <p:nvSpPr>
          <p:cNvPr id="246848" name="AutoShape 64"/>
          <p:cNvSpPr>
            <a:spLocks noChangeAspect="1" noChangeArrowheads="1" noTextEdit="1"/>
          </p:cNvSpPr>
          <p:nvPr/>
        </p:nvSpPr>
        <p:spPr bwMode="auto">
          <a:xfrm>
            <a:off x="4752975" y="1895475"/>
            <a:ext cx="4356100" cy="4197350"/>
          </a:xfrm>
          <a:prstGeom prst="rect">
            <a:avLst/>
          </a:prstGeom>
          <a:noFill/>
          <a:ln w="9525">
            <a:noFill/>
            <a:miter lim="800000"/>
            <a:headEnd/>
            <a:tailEnd/>
          </a:ln>
        </p:spPr>
        <p:txBody>
          <a:bodyPr/>
          <a:lstStyle/>
          <a:p>
            <a:endParaRPr lang="he-IL"/>
          </a:p>
        </p:txBody>
      </p:sp>
      <p:sp>
        <p:nvSpPr>
          <p:cNvPr id="246850" name="Rectangle 66"/>
          <p:cNvSpPr>
            <a:spLocks noChangeArrowheads="1"/>
          </p:cNvSpPr>
          <p:nvPr/>
        </p:nvSpPr>
        <p:spPr bwMode="auto">
          <a:xfrm>
            <a:off x="4797425" y="1971675"/>
            <a:ext cx="4267200" cy="4060825"/>
          </a:xfrm>
          <a:prstGeom prst="rect">
            <a:avLst/>
          </a:prstGeom>
          <a:solidFill>
            <a:srgbClr val="FFFFFF"/>
          </a:solidFill>
          <a:ln w="9525">
            <a:noFill/>
            <a:miter lim="800000"/>
            <a:headEnd/>
            <a:tailEnd/>
          </a:ln>
        </p:spPr>
        <p:txBody>
          <a:bodyPr/>
          <a:lstStyle/>
          <a:p>
            <a:endParaRPr lang="he-IL"/>
          </a:p>
        </p:txBody>
      </p:sp>
      <p:sp>
        <p:nvSpPr>
          <p:cNvPr id="246900" name="Text Box 116"/>
          <p:cNvSpPr txBox="1">
            <a:spLocks noChangeArrowheads="1"/>
          </p:cNvSpPr>
          <p:nvPr/>
        </p:nvSpPr>
        <p:spPr bwMode="auto">
          <a:xfrm>
            <a:off x="5003800" y="1243013"/>
            <a:ext cx="3168650" cy="457200"/>
          </a:xfrm>
          <a:prstGeom prst="rect">
            <a:avLst/>
          </a:prstGeom>
          <a:noFill/>
          <a:ln w="9525" algn="ctr">
            <a:noFill/>
            <a:miter lim="800000"/>
            <a:headEnd/>
            <a:tailEnd/>
          </a:ln>
          <a:effectLst/>
        </p:spPr>
        <p:txBody>
          <a:bodyPr>
            <a:spAutoFit/>
          </a:bodyPr>
          <a:lstStyle/>
          <a:p>
            <a:pPr algn="ctr">
              <a:spcBef>
                <a:spcPct val="50000"/>
              </a:spcBef>
            </a:pPr>
            <a:r>
              <a:rPr lang="en-US" sz="2400"/>
              <a:t>Mediterranean</a:t>
            </a:r>
          </a:p>
        </p:txBody>
      </p:sp>
      <p:sp>
        <p:nvSpPr>
          <p:cNvPr id="246901" name="Text Box 117"/>
          <p:cNvSpPr txBox="1">
            <a:spLocks noChangeArrowheads="1"/>
          </p:cNvSpPr>
          <p:nvPr/>
        </p:nvSpPr>
        <p:spPr bwMode="auto">
          <a:xfrm>
            <a:off x="1219200" y="1217613"/>
            <a:ext cx="3168650" cy="457200"/>
          </a:xfrm>
          <a:prstGeom prst="rect">
            <a:avLst/>
          </a:prstGeom>
          <a:noFill/>
          <a:ln w="9525" algn="ctr">
            <a:noFill/>
            <a:miter lim="800000"/>
            <a:headEnd/>
            <a:tailEnd/>
          </a:ln>
          <a:effectLst/>
        </p:spPr>
        <p:txBody>
          <a:bodyPr>
            <a:spAutoFit/>
          </a:bodyPr>
          <a:lstStyle/>
          <a:p>
            <a:pPr algn="ctr">
              <a:spcBef>
                <a:spcPct val="50000"/>
              </a:spcBef>
            </a:pPr>
            <a:r>
              <a:rPr lang="en-US" sz="2400"/>
              <a:t>Semiarid</a:t>
            </a:r>
          </a:p>
        </p:txBody>
      </p:sp>
      <p:sp>
        <p:nvSpPr>
          <p:cNvPr id="246902" name="Text Box 118"/>
          <p:cNvSpPr txBox="1">
            <a:spLocks noChangeArrowheads="1"/>
          </p:cNvSpPr>
          <p:nvPr/>
        </p:nvSpPr>
        <p:spPr bwMode="auto">
          <a:xfrm rot="16200000">
            <a:off x="-1311275" y="2795588"/>
            <a:ext cx="3348038" cy="366712"/>
          </a:xfrm>
          <a:prstGeom prst="rect">
            <a:avLst/>
          </a:prstGeom>
          <a:noFill/>
          <a:ln w="9525" algn="ctr">
            <a:noFill/>
            <a:miter lim="800000"/>
            <a:headEnd/>
            <a:tailEnd/>
          </a:ln>
          <a:effectLst/>
        </p:spPr>
        <p:txBody>
          <a:bodyPr>
            <a:spAutoFit/>
          </a:bodyPr>
          <a:lstStyle/>
          <a:p>
            <a:pPr>
              <a:spcBef>
                <a:spcPct val="50000"/>
              </a:spcBef>
            </a:pPr>
            <a:r>
              <a:rPr lang="en-US" b="1"/>
              <a:t>Mean No of insects</a:t>
            </a:r>
          </a:p>
        </p:txBody>
      </p:sp>
      <p:grpSp>
        <p:nvGrpSpPr>
          <p:cNvPr id="246915" name="Group 131"/>
          <p:cNvGrpSpPr>
            <a:grpSpLocks/>
          </p:cNvGrpSpPr>
          <p:nvPr/>
        </p:nvGrpSpPr>
        <p:grpSpPr bwMode="auto">
          <a:xfrm>
            <a:off x="4859338" y="2133600"/>
            <a:ext cx="4154487" cy="3579813"/>
            <a:chOff x="3061" y="1375"/>
            <a:chExt cx="2617" cy="2255"/>
          </a:xfrm>
        </p:grpSpPr>
        <p:sp>
          <p:nvSpPr>
            <p:cNvPr id="246851" name="Rectangle 67"/>
            <p:cNvSpPr>
              <a:spLocks noChangeArrowheads="1"/>
            </p:cNvSpPr>
            <p:nvPr/>
          </p:nvSpPr>
          <p:spPr bwMode="auto">
            <a:xfrm>
              <a:off x="3371" y="1460"/>
              <a:ext cx="2282" cy="1608"/>
            </a:xfrm>
            <a:prstGeom prst="rect">
              <a:avLst/>
            </a:prstGeom>
            <a:solidFill>
              <a:srgbClr val="FFFFFF"/>
            </a:solidFill>
            <a:ln w="9525">
              <a:noFill/>
              <a:miter lim="800000"/>
              <a:headEnd/>
              <a:tailEnd/>
            </a:ln>
          </p:spPr>
          <p:txBody>
            <a:bodyPr/>
            <a:lstStyle/>
            <a:p>
              <a:endParaRPr lang="he-IL"/>
            </a:p>
          </p:txBody>
        </p:sp>
        <p:sp>
          <p:nvSpPr>
            <p:cNvPr id="246852" name="Rectangle 68" descr="Dark upward diagonal"/>
            <p:cNvSpPr>
              <a:spLocks noChangeArrowheads="1"/>
            </p:cNvSpPr>
            <p:nvPr/>
          </p:nvSpPr>
          <p:spPr bwMode="auto">
            <a:xfrm>
              <a:off x="3535" y="2307"/>
              <a:ext cx="220" cy="761"/>
            </a:xfrm>
            <a:prstGeom prst="rect">
              <a:avLst/>
            </a:prstGeom>
            <a:pattFill prst="dkUpDiag">
              <a:fgClr>
                <a:srgbClr val="FFFF00"/>
              </a:fgClr>
              <a:bgClr>
                <a:schemeClr val="bg2"/>
              </a:bgClr>
            </a:pattFill>
            <a:ln w="9525">
              <a:noFill/>
              <a:miter lim="800000"/>
              <a:headEnd/>
              <a:tailEnd/>
            </a:ln>
          </p:spPr>
          <p:txBody>
            <a:bodyPr/>
            <a:lstStyle/>
            <a:p>
              <a:endParaRPr lang="he-IL"/>
            </a:p>
          </p:txBody>
        </p:sp>
        <p:sp>
          <p:nvSpPr>
            <p:cNvPr id="246853" name="Rectangle 69"/>
            <p:cNvSpPr>
              <a:spLocks noChangeArrowheads="1"/>
            </p:cNvSpPr>
            <p:nvPr/>
          </p:nvSpPr>
          <p:spPr bwMode="auto">
            <a:xfrm>
              <a:off x="3535" y="2307"/>
              <a:ext cx="220" cy="761"/>
            </a:xfrm>
            <a:prstGeom prst="rect">
              <a:avLst/>
            </a:prstGeom>
            <a:noFill/>
            <a:ln w="9525">
              <a:solidFill>
                <a:srgbClr val="000000"/>
              </a:solidFill>
              <a:miter lim="800000"/>
              <a:headEnd/>
              <a:tailEnd/>
            </a:ln>
          </p:spPr>
          <p:txBody>
            <a:bodyPr/>
            <a:lstStyle/>
            <a:p>
              <a:endParaRPr lang="he-IL"/>
            </a:p>
          </p:txBody>
        </p:sp>
        <p:sp>
          <p:nvSpPr>
            <p:cNvPr id="246854" name="Rectangle 70" descr="Dark upward diagonal"/>
            <p:cNvSpPr>
              <a:spLocks noChangeArrowheads="1"/>
            </p:cNvSpPr>
            <p:nvPr/>
          </p:nvSpPr>
          <p:spPr bwMode="auto">
            <a:xfrm>
              <a:off x="4296" y="2459"/>
              <a:ext cx="219" cy="609"/>
            </a:xfrm>
            <a:prstGeom prst="rect">
              <a:avLst/>
            </a:prstGeom>
            <a:pattFill prst="dkUpDiag">
              <a:fgClr>
                <a:srgbClr val="008000"/>
              </a:fgClr>
              <a:bgClr>
                <a:srgbClr val="FFFFFF"/>
              </a:bgClr>
            </a:pattFill>
            <a:ln w="9525">
              <a:noFill/>
              <a:miter lim="800000"/>
              <a:headEnd/>
              <a:tailEnd/>
            </a:ln>
          </p:spPr>
          <p:txBody>
            <a:bodyPr/>
            <a:lstStyle/>
            <a:p>
              <a:endParaRPr lang="he-IL"/>
            </a:p>
          </p:txBody>
        </p:sp>
        <p:sp>
          <p:nvSpPr>
            <p:cNvPr id="246855" name="Rectangle 71"/>
            <p:cNvSpPr>
              <a:spLocks noChangeArrowheads="1"/>
            </p:cNvSpPr>
            <p:nvPr/>
          </p:nvSpPr>
          <p:spPr bwMode="auto">
            <a:xfrm>
              <a:off x="4296" y="2459"/>
              <a:ext cx="219" cy="609"/>
            </a:xfrm>
            <a:prstGeom prst="rect">
              <a:avLst/>
            </a:prstGeom>
            <a:noFill/>
            <a:ln w="9525">
              <a:solidFill>
                <a:srgbClr val="000000"/>
              </a:solidFill>
              <a:miter lim="800000"/>
              <a:headEnd/>
              <a:tailEnd/>
            </a:ln>
          </p:spPr>
          <p:txBody>
            <a:bodyPr/>
            <a:lstStyle/>
            <a:p>
              <a:endParaRPr lang="he-IL"/>
            </a:p>
          </p:txBody>
        </p:sp>
        <p:sp>
          <p:nvSpPr>
            <p:cNvPr id="246856" name="Rectangle 72" descr="Dark upward diagonal"/>
            <p:cNvSpPr>
              <a:spLocks noChangeArrowheads="1"/>
            </p:cNvSpPr>
            <p:nvPr/>
          </p:nvSpPr>
          <p:spPr bwMode="auto">
            <a:xfrm>
              <a:off x="5056" y="1955"/>
              <a:ext cx="220" cy="1113"/>
            </a:xfrm>
            <a:prstGeom prst="rect">
              <a:avLst/>
            </a:prstGeom>
            <a:pattFill prst="dkUpDiag">
              <a:fgClr>
                <a:srgbClr val="0000FF"/>
              </a:fgClr>
              <a:bgClr>
                <a:srgbClr val="FFFFFF"/>
              </a:bgClr>
            </a:pattFill>
            <a:ln w="9525">
              <a:noFill/>
              <a:miter lim="800000"/>
              <a:headEnd/>
              <a:tailEnd/>
            </a:ln>
          </p:spPr>
          <p:txBody>
            <a:bodyPr/>
            <a:lstStyle/>
            <a:p>
              <a:endParaRPr lang="he-IL"/>
            </a:p>
          </p:txBody>
        </p:sp>
        <p:sp>
          <p:nvSpPr>
            <p:cNvPr id="246857" name="Rectangle 73"/>
            <p:cNvSpPr>
              <a:spLocks noChangeArrowheads="1"/>
            </p:cNvSpPr>
            <p:nvPr/>
          </p:nvSpPr>
          <p:spPr bwMode="auto">
            <a:xfrm>
              <a:off x="5056" y="1955"/>
              <a:ext cx="220" cy="1113"/>
            </a:xfrm>
            <a:prstGeom prst="rect">
              <a:avLst/>
            </a:prstGeom>
            <a:noFill/>
            <a:ln w="9525">
              <a:solidFill>
                <a:srgbClr val="000000"/>
              </a:solidFill>
              <a:miter lim="800000"/>
              <a:headEnd/>
              <a:tailEnd/>
            </a:ln>
          </p:spPr>
          <p:txBody>
            <a:bodyPr/>
            <a:lstStyle/>
            <a:p>
              <a:endParaRPr lang="he-IL"/>
            </a:p>
          </p:txBody>
        </p:sp>
        <p:sp>
          <p:nvSpPr>
            <p:cNvPr id="246858" name="Rectangle 74"/>
            <p:cNvSpPr>
              <a:spLocks noChangeArrowheads="1"/>
            </p:cNvSpPr>
            <p:nvPr/>
          </p:nvSpPr>
          <p:spPr bwMode="auto">
            <a:xfrm>
              <a:off x="3755" y="2887"/>
              <a:ext cx="214" cy="181"/>
            </a:xfrm>
            <a:prstGeom prst="rect">
              <a:avLst/>
            </a:prstGeom>
            <a:solidFill>
              <a:srgbClr val="FFFF00"/>
            </a:solidFill>
            <a:ln w="9525">
              <a:solidFill>
                <a:srgbClr val="000000"/>
              </a:solidFill>
              <a:miter lim="800000"/>
              <a:headEnd/>
              <a:tailEnd/>
            </a:ln>
          </p:spPr>
          <p:txBody>
            <a:bodyPr/>
            <a:lstStyle/>
            <a:p>
              <a:endParaRPr lang="he-IL"/>
            </a:p>
          </p:txBody>
        </p:sp>
        <p:sp>
          <p:nvSpPr>
            <p:cNvPr id="246859" name="Rectangle 75"/>
            <p:cNvSpPr>
              <a:spLocks noChangeArrowheads="1"/>
            </p:cNvSpPr>
            <p:nvPr/>
          </p:nvSpPr>
          <p:spPr bwMode="auto">
            <a:xfrm>
              <a:off x="4515" y="2877"/>
              <a:ext cx="214" cy="191"/>
            </a:xfrm>
            <a:prstGeom prst="rect">
              <a:avLst/>
            </a:prstGeom>
            <a:solidFill>
              <a:srgbClr val="008000"/>
            </a:solidFill>
            <a:ln w="9525">
              <a:solidFill>
                <a:srgbClr val="000000"/>
              </a:solidFill>
              <a:miter lim="800000"/>
              <a:headEnd/>
              <a:tailEnd/>
            </a:ln>
          </p:spPr>
          <p:txBody>
            <a:bodyPr/>
            <a:lstStyle/>
            <a:p>
              <a:endParaRPr lang="he-IL"/>
            </a:p>
          </p:txBody>
        </p:sp>
        <p:sp>
          <p:nvSpPr>
            <p:cNvPr id="246860" name="Rectangle 76"/>
            <p:cNvSpPr>
              <a:spLocks noChangeArrowheads="1"/>
            </p:cNvSpPr>
            <p:nvPr/>
          </p:nvSpPr>
          <p:spPr bwMode="auto">
            <a:xfrm>
              <a:off x="5276" y="2887"/>
              <a:ext cx="214" cy="181"/>
            </a:xfrm>
            <a:prstGeom prst="rect">
              <a:avLst/>
            </a:prstGeom>
            <a:solidFill>
              <a:srgbClr val="0000FF"/>
            </a:solidFill>
            <a:ln w="9525">
              <a:solidFill>
                <a:srgbClr val="000000"/>
              </a:solidFill>
              <a:miter lim="800000"/>
              <a:headEnd/>
              <a:tailEnd/>
            </a:ln>
          </p:spPr>
          <p:txBody>
            <a:bodyPr/>
            <a:lstStyle/>
            <a:p>
              <a:endParaRPr lang="he-IL"/>
            </a:p>
          </p:txBody>
        </p:sp>
        <p:sp>
          <p:nvSpPr>
            <p:cNvPr id="246861" name="Line 77"/>
            <p:cNvSpPr>
              <a:spLocks noChangeShapeType="1"/>
            </p:cNvSpPr>
            <p:nvPr/>
          </p:nvSpPr>
          <p:spPr bwMode="auto">
            <a:xfrm flipV="1">
              <a:off x="3642" y="2145"/>
              <a:ext cx="1" cy="162"/>
            </a:xfrm>
            <a:prstGeom prst="line">
              <a:avLst/>
            </a:prstGeom>
            <a:noFill/>
            <a:ln w="9525">
              <a:solidFill>
                <a:srgbClr val="000000"/>
              </a:solidFill>
              <a:round/>
              <a:headEnd/>
              <a:tailEnd/>
            </a:ln>
          </p:spPr>
          <p:txBody>
            <a:bodyPr/>
            <a:lstStyle/>
            <a:p>
              <a:endParaRPr lang="he-IL"/>
            </a:p>
          </p:txBody>
        </p:sp>
        <p:sp>
          <p:nvSpPr>
            <p:cNvPr id="246862" name="Line 78"/>
            <p:cNvSpPr>
              <a:spLocks noChangeShapeType="1"/>
            </p:cNvSpPr>
            <p:nvPr/>
          </p:nvSpPr>
          <p:spPr bwMode="auto">
            <a:xfrm>
              <a:off x="3625" y="2145"/>
              <a:ext cx="39" cy="1"/>
            </a:xfrm>
            <a:prstGeom prst="line">
              <a:avLst/>
            </a:prstGeom>
            <a:noFill/>
            <a:ln w="9525">
              <a:solidFill>
                <a:srgbClr val="000000"/>
              </a:solidFill>
              <a:round/>
              <a:headEnd/>
              <a:tailEnd/>
            </a:ln>
          </p:spPr>
          <p:txBody>
            <a:bodyPr/>
            <a:lstStyle/>
            <a:p>
              <a:endParaRPr lang="he-IL"/>
            </a:p>
          </p:txBody>
        </p:sp>
        <p:sp>
          <p:nvSpPr>
            <p:cNvPr id="246863" name="Line 79"/>
            <p:cNvSpPr>
              <a:spLocks noChangeShapeType="1"/>
            </p:cNvSpPr>
            <p:nvPr/>
          </p:nvSpPr>
          <p:spPr bwMode="auto">
            <a:xfrm flipV="1">
              <a:off x="4403" y="2392"/>
              <a:ext cx="1" cy="67"/>
            </a:xfrm>
            <a:prstGeom prst="line">
              <a:avLst/>
            </a:prstGeom>
            <a:noFill/>
            <a:ln w="9525">
              <a:solidFill>
                <a:srgbClr val="000000"/>
              </a:solidFill>
              <a:round/>
              <a:headEnd/>
              <a:tailEnd/>
            </a:ln>
          </p:spPr>
          <p:txBody>
            <a:bodyPr/>
            <a:lstStyle/>
            <a:p>
              <a:endParaRPr lang="he-IL"/>
            </a:p>
          </p:txBody>
        </p:sp>
        <p:sp>
          <p:nvSpPr>
            <p:cNvPr id="246864" name="Line 80"/>
            <p:cNvSpPr>
              <a:spLocks noChangeShapeType="1"/>
            </p:cNvSpPr>
            <p:nvPr/>
          </p:nvSpPr>
          <p:spPr bwMode="auto">
            <a:xfrm>
              <a:off x="4385" y="2392"/>
              <a:ext cx="40" cy="1"/>
            </a:xfrm>
            <a:prstGeom prst="line">
              <a:avLst/>
            </a:prstGeom>
            <a:noFill/>
            <a:ln w="9525">
              <a:solidFill>
                <a:srgbClr val="000000"/>
              </a:solidFill>
              <a:round/>
              <a:headEnd/>
              <a:tailEnd/>
            </a:ln>
          </p:spPr>
          <p:txBody>
            <a:bodyPr/>
            <a:lstStyle/>
            <a:p>
              <a:endParaRPr lang="he-IL"/>
            </a:p>
          </p:txBody>
        </p:sp>
        <p:sp>
          <p:nvSpPr>
            <p:cNvPr id="246865" name="Line 81"/>
            <p:cNvSpPr>
              <a:spLocks noChangeShapeType="1"/>
            </p:cNvSpPr>
            <p:nvPr/>
          </p:nvSpPr>
          <p:spPr bwMode="auto">
            <a:xfrm flipV="1">
              <a:off x="5163" y="1708"/>
              <a:ext cx="1" cy="247"/>
            </a:xfrm>
            <a:prstGeom prst="line">
              <a:avLst/>
            </a:prstGeom>
            <a:noFill/>
            <a:ln w="9525">
              <a:solidFill>
                <a:srgbClr val="000000"/>
              </a:solidFill>
              <a:round/>
              <a:headEnd/>
              <a:tailEnd/>
            </a:ln>
          </p:spPr>
          <p:txBody>
            <a:bodyPr/>
            <a:lstStyle/>
            <a:p>
              <a:endParaRPr lang="he-IL"/>
            </a:p>
          </p:txBody>
        </p:sp>
        <p:sp>
          <p:nvSpPr>
            <p:cNvPr id="246866" name="Line 82"/>
            <p:cNvSpPr>
              <a:spLocks noChangeShapeType="1"/>
            </p:cNvSpPr>
            <p:nvPr/>
          </p:nvSpPr>
          <p:spPr bwMode="auto">
            <a:xfrm>
              <a:off x="5146" y="1708"/>
              <a:ext cx="39" cy="1"/>
            </a:xfrm>
            <a:prstGeom prst="line">
              <a:avLst/>
            </a:prstGeom>
            <a:noFill/>
            <a:ln w="9525">
              <a:solidFill>
                <a:srgbClr val="000000"/>
              </a:solidFill>
              <a:round/>
              <a:headEnd/>
              <a:tailEnd/>
            </a:ln>
          </p:spPr>
          <p:txBody>
            <a:bodyPr/>
            <a:lstStyle/>
            <a:p>
              <a:endParaRPr lang="he-IL"/>
            </a:p>
          </p:txBody>
        </p:sp>
        <p:sp>
          <p:nvSpPr>
            <p:cNvPr id="246867" name="Line 83"/>
            <p:cNvSpPr>
              <a:spLocks noChangeShapeType="1"/>
            </p:cNvSpPr>
            <p:nvPr/>
          </p:nvSpPr>
          <p:spPr bwMode="auto">
            <a:xfrm flipV="1">
              <a:off x="3862" y="2858"/>
              <a:ext cx="1" cy="29"/>
            </a:xfrm>
            <a:prstGeom prst="line">
              <a:avLst/>
            </a:prstGeom>
            <a:noFill/>
            <a:ln w="9525">
              <a:solidFill>
                <a:srgbClr val="000000"/>
              </a:solidFill>
              <a:round/>
              <a:headEnd/>
              <a:tailEnd/>
            </a:ln>
          </p:spPr>
          <p:txBody>
            <a:bodyPr/>
            <a:lstStyle/>
            <a:p>
              <a:endParaRPr lang="he-IL"/>
            </a:p>
          </p:txBody>
        </p:sp>
        <p:sp>
          <p:nvSpPr>
            <p:cNvPr id="246868" name="Line 84"/>
            <p:cNvSpPr>
              <a:spLocks noChangeShapeType="1"/>
            </p:cNvSpPr>
            <p:nvPr/>
          </p:nvSpPr>
          <p:spPr bwMode="auto">
            <a:xfrm>
              <a:off x="3844" y="2858"/>
              <a:ext cx="40" cy="1"/>
            </a:xfrm>
            <a:prstGeom prst="line">
              <a:avLst/>
            </a:prstGeom>
            <a:noFill/>
            <a:ln w="9525">
              <a:solidFill>
                <a:srgbClr val="000000"/>
              </a:solidFill>
              <a:round/>
              <a:headEnd/>
              <a:tailEnd/>
            </a:ln>
          </p:spPr>
          <p:txBody>
            <a:bodyPr/>
            <a:lstStyle/>
            <a:p>
              <a:endParaRPr lang="he-IL"/>
            </a:p>
          </p:txBody>
        </p:sp>
        <p:sp>
          <p:nvSpPr>
            <p:cNvPr id="246869" name="Line 85"/>
            <p:cNvSpPr>
              <a:spLocks noChangeShapeType="1"/>
            </p:cNvSpPr>
            <p:nvPr/>
          </p:nvSpPr>
          <p:spPr bwMode="auto">
            <a:xfrm flipV="1">
              <a:off x="4622" y="2830"/>
              <a:ext cx="1" cy="47"/>
            </a:xfrm>
            <a:prstGeom prst="line">
              <a:avLst/>
            </a:prstGeom>
            <a:noFill/>
            <a:ln w="9525">
              <a:solidFill>
                <a:srgbClr val="000000"/>
              </a:solidFill>
              <a:round/>
              <a:headEnd/>
              <a:tailEnd/>
            </a:ln>
          </p:spPr>
          <p:txBody>
            <a:bodyPr/>
            <a:lstStyle/>
            <a:p>
              <a:endParaRPr lang="he-IL"/>
            </a:p>
          </p:txBody>
        </p:sp>
        <p:sp>
          <p:nvSpPr>
            <p:cNvPr id="246870" name="Line 86"/>
            <p:cNvSpPr>
              <a:spLocks noChangeShapeType="1"/>
            </p:cNvSpPr>
            <p:nvPr/>
          </p:nvSpPr>
          <p:spPr bwMode="auto">
            <a:xfrm>
              <a:off x="4605" y="2830"/>
              <a:ext cx="40" cy="1"/>
            </a:xfrm>
            <a:prstGeom prst="line">
              <a:avLst/>
            </a:prstGeom>
            <a:noFill/>
            <a:ln w="9525">
              <a:solidFill>
                <a:srgbClr val="000000"/>
              </a:solidFill>
              <a:round/>
              <a:headEnd/>
              <a:tailEnd/>
            </a:ln>
          </p:spPr>
          <p:txBody>
            <a:bodyPr/>
            <a:lstStyle/>
            <a:p>
              <a:endParaRPr lang="he-IL"/>
            </a:p>
          </p:txBody>
        </p:sp>
        <p:sp>
          <p:nvSpPr>
            <p:cNvPr id="246871" name="Line 87"/>
            <p:cNvSpPr>
              <a:spLocks noChangeShapeType="1"/>
            </p:cNvSpPr>
            <p:nvPr/>
          </p:nvSpPr>
          <p:spPr bwMode="auto">
            <a:xfrm flipV="1">
              <a:off x="5383" y="2839"/>
              <a:ext cx="1" cy="48"/>
            </a:xfrm>
            <a:prstGeom prst="line">
              <a:avLst/>
            </a:prstGeom>
            <a:noFill/>
            <a:ln w="9525">
              <a:solidFill>
                <a:srgbClr val="000000"/>
              </a:solidFill>
              <a:round/>
              <a:headEnd/>
              <a:tailEnd/>
            </a:ln>
          </p:spPr>
          <p:txBody>
            <a:bodyPr/>
            <a:lstStyle/>
            <a:p>
              <a:endParaRPr lang="he-IL"/>
            </a:p>
          </p:txBody>
        </p:sp>
        <p:sp>
          <p:nvSpPr>
            <p:cNvPr id="246872" name="Line 88"/>
            <p:cNvSpPr>
              <a:spLocks noChangeShapeType="1"/>
            </p:cNvSpPr>
            <p:nvPr/>
          </p:nvSpPr>
          <p:spPr bwMode="auto">
            <a:xfrm>
              <a:off x="5366" y="2839"/>
              <a:ext cx="39" cy="1"/>
            </a:xfrm>
            <a:prstGeom prst="line">
              <a:avLst/>
            </a:prstGeom>
            <a:noFill/>
            <a:ln w="9525">
              <a:solidFill>
                <a:srgbClr val="000000"/>
              </a:solidFill>
              <a:round/>
              <a:headEnd/>
              <a:tailEnd/>
            </a:ln>
          </p:spPr>
          <p:txBody>
            <a:bodyPr/>
            <a:lstStyle/>
            <a:p>
              <a:endParaRPr lang="he-IL"/>
            </a:p>
          </p:txBody>
        </p:sp>
        <p:sp>
          <p:nvSpPr>
            <p:cNvPr id="246873" name="Line 89"/>
            <p:cNvSpPr>
              <a:spLocks noChangeShapeType="1"/>
            </p:cNvSpPr>
            <p:nvPr/>
          </p:nvSpPr>
          <p:spPr bwMode="auto">
            <a:xfrm>
              <a:off x="3371" y="1460"/>
              <a:ext cx="1" cy="1608"/>
            </a:xfrm>
            <a:prstGeom prst="line">
              <a:avLst/>
            </a:prstGeom>
            <a:noFill/>
            <a:ln w="0">
              <a:solidFill>
                <a:srgbClr val="000000"/>
              </a:solidFill>
              <a:round/>
              <a:headEnd/>
              <a:tailEnd/>
            </a:ln>
          </p:spPr>
          <p:txBody>
            <a:bodyPr/>
            <a:lstStyle/>
            <a:p>
              <a:endParaRPr lang="he-IL"/>
            </a:p>
          </p:txBody>
        </p:sp>
        <p:sp>
          <p:nvSpPr>
            <p:cNvPr id="246874" name="Line 90"/>
            <p:cNvSpPr>
              <a:spLocks noChangeShapeType="1"/>
            </p:cNvSpPr>
            <p:nvPr/>
          </p:nvSpPr>
          <p:spPr bwMode="auto">
            <a:xfrm>
              <a:off x="3343" y="3068"/>
              <a:ext cx="28" cy="1"/>
            </a:xfrm>
            <a:prstGeom prst="line">
              <a:avLst/>
            </a:prstGeom>
            <a:noFill/>
            <a:ln w="0">
              <a:solidFill>
                <a:srgbClr val="000000"/>
              </a:solidFill>
              <a:round/>
              <a:headEnd/>
              <a:tailEnd/>
            </a:ln>
          </p:spPr>
          <p:txBody>
            <a:bodyPr/>
            <a:lstStyle/>
            <a:p>
              <a:endParaRPr lang="he-IL"/>
            </a:p>
          </p:txBody>
        </p:sp>
        <p:sp>
          <p:nvSpPr>
            <p:cNvPr id="246875" name="Line 91"/>
            <p:cNvSpPr>
              <a:spLocks noChangeShapeType="1"/>
            </p:cNvSpPr>
            <p:nvPr/>
          </p:nvSpPr>
          <p:spPr bwMode="auto">
            <a:xfrm>
              <a:off x="3343" y="2839"/>
              <a:ext cx="28" cy="1"/>
            </a:xfrm>
            <a:prstGeom prst="line">
              <a:avLst/>
            </a:prstGeom>
            <a:noFill/>
            <a:ln w="0">
              <a:solidFill>
                <a:srgbClr val="000000"/>
              </a:solidFill>
              <a:round/>
              <a:headEnd/>
              <a:tailEnd/>
            </a:ln>
          </p:spPr>
          <p:txBody>
            <a:bodyPr/>
            <a:lstStyle/>
            <a:p>
              <a:endParaRPr lang="he-IL"/>
            </a:p>
          </p:txBody>
        </p:sp>
        <p:sp>
          <p:nvSpPr>
            <p:cNvPr id="246876" name="Line 92"/>
            <p:cNvSpPr>
              <a:spLocks noChangeShapeType="1"/>
            </p:cNvSpPr>
            <p:nvPr/>
          </p:nvSpPr>
          <p:spPr bwMode="auto">
            <a:xfrm>
              <a:off x="3343" y="2611"/>
              <a:ext cx="28" cy="1"/>
            </a:xfrm>
            <a:prstGeom prst="line">
              <a:avLst/>
            </a:prstGeom>
            <a:noFill/>
            <a:ln w="0">
              <a:solidFill>
                <a:srgbClr val="000000"/>
              </a:solidFill>
              <a:round/>
              <a:headEnd/>
              <a:tailEnd/>
            </a:ln>
          </p:spPr>
          <p:txBody>
            <a:bodyPr/>
            <a:lstStyle/>
            <a:p>
              <a:endParaRPr lang="he-IL"/>
            </a:p>
          </p:txBody>
        </p:sp>
        <p:sp>
          <p:nvSpPr>
            <p:cNvPr id="246877" name="Line 93"/>
            <p:cNvSpPr>
              <a:spLocks noChangeShapeType="1"/>
            </p:cNvSpPr>
            <p:nvPr/>
          </p:nvSpPr>
          <p:spPr bwMode="auto">
            <a:xfrm>
              <a:off x="3343" y="2383"/>
              <a:ext cx="28" cy="1"/>
            </a:xfrm>
            <a:prstGeom prst="line">
              <a:avLst/>
            </a:prstGeom>
            <a:noFill/>
            <a:ln w="0">
              <a:solidFill>
                <a:srgbClr val="000000"/>
              </a:solidFill>
              <a:round/>
              <a:headEnd/>
              <a:tailEnd/>
            </a:ln>
          </p:spPr>
          <p:txBody>
            <a:bodyPr/>
            <a:lstStyle/>
            <a:p>
              <a:endParaRPr lang="he-IL"/>
            </a:p>
          </p:txBody>
        </p:sp>
        <p:sp>
          <p:nvSpPr>
            <p:cNvPr id="246878" name="Line 94"/>
            <p:cNvSpPr>
              <a:spLocks noChangeShapeType="1"/>
            </p:cNvSpPr>
            <p:nvPr/>
          </p:nvSpPr>
          <p:spPr bwMode="auto">
            <a:xfrm>
              <a:off x="3343" y="2145"/>
              <a:ext cx="28" cy="1"/>
            </a:xfrm>
            <a:prstGeom prst="line">
              <a:avLst/>
            </a:prstGeom>
            <a:noFill/>
            <a:ln w="0">
              <a:solidFill>
                <a:srgbClr val="000000"/>
              </a:solidFill>
              <a:round/>
              <a:headEnd/>
              <a:tailEnd/>
            </a:ln>
          </p:spPr>
          <p:txBody>
            <a:bodyPr/>
            <a:lstStyle/>
            <a:p>
              <a:endParaRPr lang="he-IL"/>
            </a:p>
          </p:txBody>
        </p:sp>
        <p:sp>
          <p:nvSpPr>
            <p:cNvPr id="246879" name="Line 95"/>
            <p:cNvSpPr>
              <a:spLocks noChangeShapeType="1"/>
            </p:cNvSpPr>
            <p:nvPr/>
          </p:nvSpPr>
          <p:spPr bwMode="auto">
            <a:xfrm>
              <a:off x="3343" y="1917"/>
              <a:ext cx="28" cy="1"/>
            </a:xfrm>
            <a:prstGeom prst="line">
              <a:avLst/>
            </a:prstGeom>
            <a:noFill/>
            <a:ln w="0">
              <a:solidFill>
                <a:srgbClr val="000000"/>
              </a:solidFill>
              <a:round/>
              <a:headEnd/>
              <a:tailEnd/>
            </a:ln>
          </p:spPr>
          <p:txBody>
            <a:bodyPr/>
            <a:lstStyle/>
            <a:p>
              <a:endParaRPr lang="he-IL"/>
            </a:p>
          </p:txBody>
        </p:sp>
        <p:sp>
          <p:nvSpPr>
            <p:cNvPr id="246880" name="Line 96"/>
            <p:cNvSpPr>
              <a:spLocks noChangeShapeType="1"/>
            </p:cNvSpPr>
            <p:nvPr/>
          </p:nvSpPr>
          <p:spPr bwMode="auto">
            <a:xfrm>
              <a:off x="3343" y="1689"/>
              <a:ext cx="28" cy="1"/>
            </a:xfrm>
            <a:prstGeom prst="line">
              <a:avLst/>
            </a:prstGeom>
            <a:noFill/>
            <a:ln w="0">
              <a:solidFill>
                <a:srgbClr val="000000"/>
              </a:solidFill>
              <a:round/>
              <a:headEnd/>
              <a:tailEnd/>
            </a:ln>
          </p:spPr>
          <p:txBody>
            <a:bodyPr/>
            <a:lstStyle/>
            <a:p>
              <a:endParaRPr lang="he-IL"/>
            </a:p>
          </p:txBody>
        </p:sp>
        <p:sp>
          <p:nvSpPr>
            <p:cNvPr id="246881" name="Line 97"/>
            <p:cNvSpPr>
              <a:spLocks noChangeShapeType="1"/>
            </p:cNvSpPr>
            <p:nvPr/>
          </p:nvSpPr>
          <p:spPr bwMode="auto">
            <a:xfrm>
              <a:off x="3343" y="1460"/>
              <a:ext cx="28" cy="1"/>
            </a:xfrm>
            <a:prstGeom prst="line">
              <a:avLst/>
            </a:prstGeom>
            <a:noFill/>
            <a:ln w="0">
              <a:solidFill>
                <a:srgbClr val="000000"/>
              </a:solidFill>
              <a:round/>
              <a:headEnd/>
              <a:tailEnd/>
            </a:ln>
          </p:spPr>
          <p:txBody>
            <a:bodyPr/>
            <a:lstStyle/>
            <a:p>
              <a:endParaRPr lang="he-IL"/>
            </a:p>
          </p:txBody>
        </p:sp>
        <p:sp>
          <p:nvSpPr>
            <p:cNvPr id="246882" name="Line 98"/>
            <p:cNvSpPr>
              <a:spLocks noChangeShapeType="1"/>
            </p:cNvSpPr>
            <p:nvPr/>
          </p:nvSpPr>
          <p:spPr bwMode="auto">
            <a:xfrm>
              <a:off x="3371" y="3068"/>
              <a:ext cx="2282" cy="1"/>
            </a:xfrm>
            <a:prstGeom prst="line">
              <a:avLst/>
            </a:prstGeom>
            <a:noFill/>
            <a:ln w="0">
              <a:solidFill>
                <a:srgbClr val="000000"/>
              </a:solidFill>
              <a:round/>
              <a:headEnd/>
              <a:tailEnd/>
            </a:ln>
          </p:spPr>
          <p:txBody>
            <a:bodyPr/>
            <a:lstStyle/>
            <a:p>
              <a:endParaRPr lang="he-IL"/>
            </a:p>
          </p:txBody>
        </p:sp>
        <p:sp>
          <p:nvSpPr>
            <p:cNvPr id="246883" name="Line 99"/>
            <p:cNvSpPr>
              <a:spLocks noChangeShapeType="1"/>
            </p:cNvSpPr>
            <p:nvPr/>
          </p:nvSpPr>
          <p:spPr bwMode="auto">
            <a:xfrm flipV="1">
              <a:off x="3371" y="3068"/>
              <a:ext cx="1" cy="47"/>
            </a:xfrm>
            <a:prstGeom prst="line">
              <a:avLst/>
            </a:prstGeom>
            <a:noFill/>
            <a:ln w="0">
              <a:solidFill>
                <a:srgbClr val="000000"/>
              </a:solidFill>
              <a:round/>
              <a:headEnd/>
              <a:tailEnd/>
            </a:ln>
          </p:spPr>
          <p:txBody>
            <a:bodyPr/>
            <a:lstStyle/>
            <a:p>
              <a:endParaRPr lang="he-IL"/>
            </a:p>
          </p:txBody>
        </p:sp>
        <p:sp>
          <p:nvSpPr>
            <p:cNvPr id="246884" name="Line 100"/>
            <p:cNvSpPr>
              <a:spLocks noChangeShapeType="1"/>
            </p:cNvSpPr>
            <p:nvPr/>
          </p:nvSpPr>
          <p:spPr bwMode="auto">
            <a:xfrm flipV="1">
              <a:off x="4132" y="3068"/>
              <a:ext cx="1" cy="47"/>
            </a:xfrm>
            <a:prstGeom prst="line">
              <a:avLst/>
            </a:prstGeom>
            <a:noFill/>
            <a:ln w="0">
              <a:solidFill>
                <a:srgbClr val="000000"/>
              </a:solidFill>
              <a:round/>
              <a:headEnd/>
              <a:tailEnd/>
            </a:ln>
          </p:spPr>
          <p:txBody>
            <a:bodyPr/>
            <a:lstStyle/>
            <a:p>
              <a:endParaRPr lang="he-IL"/>
            </a:p>
          </p:txBody>
        </p:sp>
        <p:sp>
          <p:nvSpPr>
            <p:cNvPr id="246885" name="Line 101"/>
            <p:cNvSpPr>
              <a:spLocks noChangeShapeType="1"/>
            </p:cNvSpPr>
            <p:nvPr/>
          </p:nvSpPr>
          <p:spPr bwMode="auto">
            <a:xfrm flipV="1">
              <a:off x="4892" y="3068"/>
              <a:ext cx="1" cy="47"/>
            </a:xfrm>
            <a:prstGeom prst="line">
              <a:avLst/>
            </a:prstGeom>
            <a:noFill/>
            <a:ln w="0">
              <a:solidFill>
                <a:srgbClr val="000000"/>
              </a:solidFill>
              <a:round/>
              <a:headEnd/>
              <a:tailEnd/>
            </a:ln>
          </p:spPr>
          <p:txBody>
            <a:bodyPr/>
            <a:lstStyle/>
            <a:p>
              <a:endParaRPr lang="he-IL"/>
            </a:p>
          </p:txBody>
        </p:sp>
        <p:sp>
          <p:nvSpPr>
            <p:cNvPr id="246886" name="Line 102"/>
            <p:cNvSpPr>
              <a:spLocks noChangeShapeType="1"/>
            </p:cNvSpPr>
            <p:nvPr/>
          </p:nvSpPr>
          <p:spPr bwMode="auto">
            <a:xfrm flipV="1">
              <a:off x="5653" y="3068"/>
              <a:ext cx="1" cy="47"/>
            </a:xfrm>
            <a:prstGeom prst="line">
              <a:avLst/>
            </a:prstGeom>
            <a:noFill/>
            <a:ln w="0">
              <a:solidFill>
                <a:srgbClr val="000000"/>
              </a:solidFill>
              <a:round/>
              <a:headEnd/>
              <a:tailEnd/>
            </a:ln>
          </p:spPr>
          <p:txBody>
            <a:bodyPr/>
            <a:lstStyle/>
            <a:p>
              <a:endParaRPr lang="he-IL"/>
            </a:p>
          </p:txBody>
        </p:sp>
        <p:sp>
          <p:nvSpPr>
            <p:cNvPr id="246887" name="Rectangle 103"/>
            <p:cNvSpPr>
              <a:spLocks noChangeArrowheads="1"/>
            </p:cNvSpPr>
            <p:nvPr/>
          </p:nvSpPr>
          <p:spPr bwMode="auto">
            <a:xfrm>
              <a:off x="3230" y="2982"/>
              <a:ext cx="71" cy="154"/>
            </a:xfrm>
            <a:prstGeom prst="rect">
              <a:avLst/>
            </a:prstGeom>
            <a:noFill/>
            <a:ln w="9525">
              <a:noFill/>
              <a:miter lim="800000"/>
              <a:headEnd/>
              <a:tailEnd/>
            </a:ln>
          </p:spPr>
          <p:txBody>
            <a:bodyPr wrap="none" lIns="0" tIns="0" rIns="0" bIns="0">
              <a:spAutoFit/>
            </a:bodyPr>
            <a:lstStyle/>
            <a:p>
              <a:pPr rtl="0"/>
              <a:r>
                <a:rPr lang="en-US" sz="1600">
                  <a:solidFill>
                    <a:srgbClr val="000000"/>
                  </a:solidFill>
                </a:rPr>
                <a:t>0</a:t>
              </a:r>
              <a:endParaRPr lang="en-US" sz="1600"/>
            </a:p>
          </p:txBody>
        </p:sp>
        <p:sp>
          <p:nvSpPr>
            <p:cNvPr id="246888" name="Rectangle 104"/>
            <p:cNvSpPr>
              <a:spLocks noChangeArrowheads="1"/>
            </p:cNvSpPr>
            <p:nvPr/>
          </p:nvSpPr>
          <p:spPr bwMode="auto">
            <a:xfrm>
              <a:off x="3128" y="2754"/>
              <a:ext cx="213" cy="154"/>
            </a:xfrm>
            <a:prstGeom prst="rect">
              <a:avLst/>
            </a:prstGeom>
            <a:noFill/>
            <a:ln w="9525">
              <a:noFill/>
              <a:miter lim="800000"/>
              <a:headEnd/>
              <a:tailEnd/>
            </a:ln>
          </p:spPr>
          <p:txBody>
            <a:bodyPr wrap="none" lIns="0" tIns="0" rIns="0" bIns="0">
              <a:spAutoFit/>
            </a:bodyPr>
            <a:lstStyle/>
            <a:p>
              <a:pPr rtl="0"/>
              <a:r>
                <a:rPr lang="en-US" sz="1600">
                  <a:solidFill>
                    <a:srgbClr val="000000"/>
                  </a:solidFill>
                </a:rPr>
                <a:t>200</a:t>
              </a:r>
              <a:endParaRPr lang="en-US" sz="1600"/>
            </a:p>
          </p:txBody>
        </p:sp>
        <p:sp>
          <p:nvSpPr>
            <p:cNvPr id="246889" name="Rectangle 105"/>
            <p:cNvSpPr>
              <a:spLocks noChangeArrowheads="1"/>
            </p:cNvSpPr>
            <p:nvPr/>
          </p:nvSpPr>
          <p:spPr bwMode="auto">
            <a:xfrm>
              <a:off x="3128" y="2525"/>
              <a:ext cx="213" cy="154"/>
            </a:xfrm>
            <a:prstGeom prst="rect">
              <a:avLst/>
            </a:prstGeom>
            <a:noFill/>
            <a:ln w="9525">
              <a:noFill/>
              <a:miter lim="800000"/>
              <a:headEnd/>
              <a:tailEnd/>
            </a:ln>
          </p:spPr>
          <p:txBody>
            <a:bodyPr wrap="none" lIns="0" tIns="0" rIns="0" bIns="0">
              <a:spAutoFit/>
            </a:bodyPr>
            <a:lstStyle/>
            <a:p>
              <a:pPr rtl="0"/>
              <a:r>
                <a:rPr lang="en-US" sz="1600">
                  <a:solidFill>
                    <a:srgbClr val="000000"/>
                  </a:solidFill>
                </a:rPr>
                <a:t>400</a:t>
              </a:r>
              <a:endParaRPr lang="en-US" sz="1600"/>
            </a:p>
          </p:txBody>
        </p:sp>
        <p:sp>
          <p:nvSpPr>
            <p:cNvPr id="246890" name="Rectangle 106"/>
            <p:cNvSpPr>
              <a:spLocks noChangeArrowheads="1"/>
            </p:cNvSpPr>
            <p:nvPr/>
          </p:nvSpPr>
          <p:spPr bwMode="auto">
            <a:xfrm>
              <a:off x="3128" y="2297"/>
              <a:ext cx="213" cy="154"/>
            </a:xfrm>
            <a:prstGeom prst="rect">
              <a:avLst/>
            </a:prstGeom>
            <a:noFill/>
            <a:ln w="9525">
              <a:noFill/>
              <a:miter lim="800000"/>
              <a:headEnd/>
              <a:tailEnd/>
            </a:ln>
          </p:spPr>
          <p:txBody>
            <a:bodyPr wrap="none" lIns="0" tIns="0" rIns="0" bIns="0">
              <a:spAutoFit/>
            </a:bodyPr>
            <a:lstStyle/>
            <a:p>
              <a:pPr rtl="0"/>
              <a:r>
                <a:rPr lang="en-US" sz="1600">
                  <a:solidFill>
                    <a:srgbClr val="000000"/>
                  </a:solidFill>
                </a:rPr>
                <a:t>600</a:t>
              </a:r>
              <a:endParaRPr lang="en-US" sz="1600"/>
            </a:p>
          </p:txBody>
        </p:sp>
        <p:sp>
          <p:nvSpPr>
            <p:cNvPr id="246891" name="Rectangle 107"/>
            <p:cNvSpPr>
              <a:spLocks noChangeArrowheads="1"/>
            </p:cNvSpPr>
            <p:nvPr/>
          </p:nvSpPr>
          <p:spPr bwMode="auto">
            <a:xfrm>
              <a:off x="3112" y="2059"/>
              <a:ext cx="213" cy="154"/>
            </a:xfrm>
            <a:prstGeom prst="rect">
              <a:avLst/>
            </a:prstGeom>
            <a:noFill/>
            <a:ln w="9525">
              <a:noFill/>
              <a:miter lim="800000"/>
              <a:headEnd/>
              <a:tailEnd/>
            </a:ln>
          </p:spPr>
          <p:txBody>
            <a:bodyPr wrap="none" lIns="0" tIns="0" rIns="0" bIns="0">
              <a:spAutoFit/>
            </a:bodyPr>
            <a:lstStyle/>
            <a:p>
              <a:pPr rtl="0"/>
              <a:r>
                <a:rPr lang="en-US" sz="1600">
                  <a:solidFill>
                    <a:srgbClr val="000000"/>
                  </a:solidFill>
                </a:rPr>
                <a:t>800</a:t>
              </a:r>
              <a:endParaRPr lang="en-US" sz="1600"/>
            </a:p>
          </p:txBody>
        </p:sp>
        <p:sp>
          <p:nvSpPr>
            <p:cNvPr id="246892" name="Rectangle 108"/>
            <p:cNvSpPr>
              <a:spLocks noChangeArrowheads="1"/>
            </p:cNvSpPr>
            <p:nvPr/>
          </p:nvSpPr>
          <p:spPr bwMode="auto">
            <a:xfrm>
              <a:off x="3061" y="1831"/>
              <a:ext cx="284" cy="154"/>
            </a:xfrm>
            <a:prstGeom prst="rect">
              <a:avLst/>
            </a:prstGeom>
            <a:noFill/>
            <a:ln w="9525">
              <a:noFill/>
              <a:miter lim="800000"/>
              <a:headEnd/>
              <a:tailEnd/>
            </a:ln>
          </p:spPr>
          <p:txBody>
            <a:bodyPr wrap="none" lIns="0" tIns="0" rIns="0" bIns="0">
              <a:spAutoFit/>
            </a:bodyPr>
            <a:lstStyle/>
            <a:p>
              <a:pPr rtl="0"/>
              <a:r>
                <a:rPr lang="en-US" sz="1600">
                  <a:solidFill>
                    <a:srgbClr val="000000"/>
                  </a:solidFill>
                </a:rPr>
                <a:t>1000</a:t>
              </a:r>
              <a:endParaRPr lang="en-US" sz="1600"/>
            </a:p>
          </p:txBody>
        </p:sp>
        <p:sp>
          <p:nvSpPr>
            <p:cNvPr id="246893" name="Rectangle 109"/>
            <p:cNvSpPr>
              <a:spLocks noChangeArrowheads="1"/>
            </p:cNvSpPr>
            <p:nvPr/>
          </p:nvSpPr>
          <p:spPr bwMode="auto">
            <a:xfrm>
              <a:off x="3061" y="1603"/>
              <a:ext cx="284" cy="154"/>
            </a:xfrm>
            <a:prstGeom prst="rect">
              <a:avLst/>
            </a:prstGeom>
            <a:noFill/>
            <a:ln w="9525">
              <a:noFill/>
              <a:miter lim="800000"/>
              <a:headEnd/>
              <a:tailEnd/>
            </a:ln>
          </p:spPr>
          <p:txBody>
            <a:bodyPr wrap="none" lIns="0" tIns="0" rIns="0" bIns="0">
              <a:spAutoFit/>
            </a:bodyPr>
            <a:lstStyle/>
            <a:p>
              <a:pPr rtl="0"/>
              <a:r>
                <a:rPr lang="en-US" sz="1600">
                  <a:solidFill>
                    <a:srgbClr val="000000"/>
                  </a:solidFill>
                </a:rPr>
                <a:t>1200</a:t>
              </a:r>
              <a:endParaRPr lang="en-US" sz="1600"/>
            </a:p>
          </p:txBody>
        </p:sp>
        <p:sp>
          <p:nvSpPr>
            <p:cNvPr id="246894" name="Rectangle 110"/>
            <p:cNvSpPr>
              <a:spLocks noChangeArrowheads="1"/>
            </p:cNvSpPr>
            <p:nvPr/>
          </p:nvSpPr>
          <p:spPr bwMode="auto">
            <a:xfrm>
              <a:off x="3061" y="1375"/>
              <a:ext cx="284" cy="154"/>
            </a:xfrm>
            <a:prstGeom prst="rect">
              <a:avLst/>
            </a:prstGeom>
            <a:noFill/>
            <a:ln w="9525">
              <a:noFill/>
              <a:miter lim="800000"/>
              <a:headEnd/>
              <a:tailEnd/>
            </a:ln>
          </p:spPr>
          <p:txBody>
            <a:bodyPr wrap="none" lIns="0" tIns="0" rIns="0" bIns="0">
              <a:spAutoFit/>
            </a:bodyPr>
            <a:lstStyle/>
            <a:p>
              <a:pPr rtl="0"/>
              <a:r>
                <a:rPr lang="en-US" sz="1600">
                  <a:solidFill>
                    <a:srgbClr val="000000"/>
                  </a:solidFill>
                </a:rPr>
                <a:t>1400</a:t>
              </a:r>
              <a:endParaRPr lang="en-US" sz="1600"/>
            </a:p>
          </p:txBody>
        </p:sp>
        <p:sp>
          <p:nvSpPr>
            <p:cNvPr id="246895" name="Rectangle 111"/>
            <p:cNvSpPr>
              <a:spLocks noChangeArrowheads="1"/>
            </p:cNvSpPr>
            <p:nvPr/>
          </p:nvSpPr>
          <p:spPr bwMode="auto">
            <a:xfrm>
              <a:off x="3602" y="3201"/>
              <a:ext cx="512" cy="173"/>
            </a:xfrm>
            <a:prstGeom prst="rect">
              <a:avLst/>
            </a:prstGeom>
            <a:noFill/>
            <a:ln w="9525">
              <a:noFill/>
              <a:miter lim="800000"/>
              <a:headEnd/>
              <a:tailEnd/>
            </a:ln>
          </p:spPr>
          <p:txBody>
            <a:bodyPr wrap="none" lIns="0" tIns="0" rIns="0" bIns="0">
              <a:spAutoFit/>
            </a:bodyPr>
            <a:lstStyle/>
            <a:p>
              <a:pPr rtl="0"/>
              <a:r>
                <a:rPr lang="en-US">
                  <a:solidFill>
                    <a:srgbClr val="000000"/>
                  </a:solidFill>
                </a:rPr>
                <a:t>Drought</a:t>
              </a:r>
              <a:endParaRPr lang="en-US"/>
            </a:p>
          </p:txBody>
        </p:sp>
        <p:sp>
          <p:nvSpPr>
            <p:cNvPr id="246896" name="Rectangle 112"/>
            <p:cNvSpPr>
              <a:spLocks noChangeArrowheads="1"/>
            </p:cNvSpPr>
            <p:nvPr/>
          </p:nvSpPr>
          <p:spPr bwMode="auto">
            <a:xfrm>
              <a:off x="4375" y="3201"/>
              <a:ext cx="464" cy="173"/>
            </a:xfrm>
            <a:prstGeom prst="rect">
              <a:avLst/>
            </a:prstGeom>
            <a:noFill/>
            <a:ln w="9525">
              <a:noFill/>
              <a:miter lim="800000"/>
              <a:headEnd/>
              <a:tailEnd/>
            </a:ln>
          </p:spPr>
          <p:txBody>
            <a:bodyPr wrap="none" lIns="0" tIns="0" rIns="0" bIns="0">
              <a:spAutoFit/>
            </a:bodyPr>
            <a:lstStyle/>
            <a:p>
              <a:pPr rtl="0"/>
              <a:r>
                <a:rPr lang="en-US">
                  <a:solidFill>
                    <a:srgbClr val="000000"/>
                  </a:solidFill>
                </a:rPr>
                <a:t>Control</a:t>
              </a:r>
              <a:endParaRPr lang="en-US"/>
            </a:p>
          </p:txBody>
        </p:sp>
        <p:sp>
          <p:nvSpPr>
            <p:cNvPr id="246897" name="Rectangle 113"/>
            <p:cNvSpPr>
              <a:spLocks noChangeArrowheads="1"/>
            </p:cNvSpPr>
            <p:nvPr/>
          </p:nvSpPr>
          <p:spPr bwMode="auto">
            <a:xfrm>
              <a:off x="5102" y="3201"/>
              <a:ext cx="576" cy="173"/>
            </a:xfrm>
            <a:prstGeom prst="rect">
              <a:avLst/>
            </a:prstGeom>
            <a:noFill/>
            <a:ln w="9525">
              <a:noFill/>
              <a:miter lim="800000"/>
              <a:headEnd/>
              <a:tailEnd/>
            </a:ln>
          </p:spPr>
          <p:txBody>
            <a:bodyPr wrap="none" lIns="0" tIns="0" rIns="0" bIns="0">
              <a:spAutoFit/>
            </a:bodyPr>
            <a:lstStyle/>
            <a:p>
              <a:pPr rtl="0"/>
              <a:r>
                <a:rPr lang="en-US">
                  <a:solidFill>
                    <a:srgbClr val="000000"/>
                  </a:solidFill>
                </a:rPr>
                <a:t>Watering</a:t>
              </a:r>
              <a:endParaRPr lang="en-US"/>
            </a:p>
          </p:txBody>
        </p:sp>
        <p:sp>
          <p:nvSpPr>
            <p:cNvPr id="246898" name="Rectangle 114"/>
            <p:cNvSpPr>
              <a:spLocks noChangeArrowheads="1"/>
            </p:cNvSpPr>
            <p:nvPr/>
          </p:nvSpPr>
          <p:spPr bwMode="auto">
            <a:xfrm>
              <a:off x="4296" y="3457"/>
              <a:ext cx="696" cy="173"/>
            </a:xfrm>
            <a:prstGeom prst="rect">
              <a:avLst/>
            </a:prstGeom>
            <a:noFill/>
            <a:ln w="9525">
              <a:noFill/>
              <a:miter lim="800000"/>
              <a:headEnd/>
              <a:tailEnd/>
            </a:ln>
          </p:spPr>
          <p:txBody>
            <a:bodyPr wrap="none" lIns="0" tIns="0" rIns="0" bIns="0">
              <a:spAutoFit/>
            </a:bodyPr>
            <a:lstStyle/>
            <a:p>
              <a:pPr rtl="0"/>
              <a:r>
                <a:rPr lang="en-US" b="1">
                  <a:solidFill>
                    <a:srgbClr val="000000"/>
                  </a:solidFill>
                </a:rPr>
                <a:t>Treatment</a:t>
              </a:r>
              <a:endParaRPr lang="en-US"/>
            </a:p>
          </p:txBody>
        </p:sp>
        <p:sp>
          <p:nvSpPr>
            <p:cNvPr id="246903" name="Text Box 119"/>
            <p:cNvSpPr txBox="1">
              <a:spLocks noChangeArrowheads="1"/>
            </p:cNvSpPr>
            <p:nvPr/>
          </p:nvSpPr>
          <p:spPr bwMode="auto">
            <a:xfrm>
              <a:off x="4469" y="2875"/>
              <a:ext cx="317" cy="192"/>
            </a:xfrm>
            <a:prstGeom prst="rect">
              <a:avLst/>
            </a:prstGeom>
            <a:noFill/>
            <a:ln w="9525" algn="ctr">
              <a:noFill/>
              <a:miter lim="800000"/>
              <a:headEnd/>
              <a:tailEnd/>
            </a:ln>
            <a:effectLst/>
          </p:spPr>
          <p:txBody>
            <a:bodyPr>
              <a:spAutoFit/>
            </a:bodyPr>
            <a:lstStyle/>
            <a:p>
              <a:pPr>
                <a:spcBef>
                  <a:spcPct val="50000"/>
                </a:spcBef>
              </a:pPr>
              <a:r>
                <a:rPr lang="en-US" sz="1400">
                  <a:solidFill>
                    <a:schemeClr val="bg1"/>
                  </a:solidFill>
                </a:rPr>
                <a:t>‘07</a:t>
              </a:r>
            </a:p>
          </p:txBody>
        </p:sp>
        <p:sp>
          <p:nvSpPr>
            <p:cNvPr id="246904" name="Text Box 120"/>
            <p:cNvSpPr txBox="1">
              <a:spLocks noChangeArrowheads="1"/>
            </p:cNvSpPr>
            <p:nvPr/>
          </p:nvSpPr>
          <p:spPr bwMode="auto">
            <a:xfrm>
              <a:off x="4242" y="2875"/>
              <a:ext cx="317" cy="192"/>
            </a:xfrm>
            <a:prstGeom prst="rect">
              <a:avLst/>
            </a:prstGeom>
            <a:noFill/>
            <a:ln w="9525" algn="ctr">
              <a:noFill/>
              <a:miter lim="800000"/>
              <a:headEnd/>
              <a:tailEnd/>
            </a:ln>
            <a:effectLst/>
          </p:spPr>
          <p:txBody>
            <a:bodyPr>
              <a:spAutoFit/>
            </a:bodyPr>
            <a:lstStyle/>
            <a:p>
              <a:pPr>
                <a:spcBef>
                  <a:spcPct val="50000"/>
                </a:spcBef>
              </a:pPr>
              <a:r>
                <a:rPr lang="en-US" sz="1400"/>
                <a:t>‘06</a:t>
              </a:r>
            </a:p>
          </p:txBody>
        </p:sp>
        <p:sp>
          <p:nvSpPr>
            <p:cNvPr id="246905" name="Text Box 121"/>
            <p:cNvSpPr txBox="1">
              <a:spLocks noChangeArrowheads="1"/>
            </p:cNvSpPr>
            <p:nvPr/>
          </p:nvSpPr>
          <p:spPr bwMode="auto">
            <a:xfrm>
              <a:off x="5240" y="2875"/>
              <a:ext cx="317" cy="192"/>
            </a:xfrm>
            <a:prstGeom prst="rect">
              <a:avLst/>
            </a:prstGeom>
            <a:noFill/>
            <a:ln w="9525" algn="ctr">
              <a:noFill/>
              <a:miter lim="800000"/>
              <a:headEnd/>
              <a:tailEnd/>
            </a:ln>
            <a:effectLst/>
          </p:spPr>
          <p:txBody>
            <a:bodyPr>
              <a:spAutoFit/>
            </a:bodyPr>
            <a:lstStyle/>
            <a:p>
              <a:pPr>
                <a:spcBef>
                  <a:spcPct val="50000"/>
                </a:spcBef>
              </a:pPr>
              <a:r>
                <a:rPr lang="en-US" sz="1400">
                  <a:solidFill>
                    <a:schemeClr val="bg1"/>
                  </a:solidFill>
                </a:rPr>
                <a:t>‘07</a:t>
              </a:r>
            </a:p>
          </p:txBody>
        </p:sp>
        <p:sp>
          <p:nvSpPr>
            <p:cNvPr id="246906" name="Text Box 122"/>
            <p:cNvSpPr txBox="1">
              <a:spLocks noChangeArrowheads="1"/>
            </p:cNvSpPr>
            <p:nvPr/>
          </p:nvSpPr>
          <p:spPr bwMode="auto">
            <a:xfrm>
              <a:off x="5013" y="2875"/>
              <a:ext cx="317" cy="192"/>
            </a:xfrm>
            <a:prstGeom prst="rect">
              <a:avLst/>
            </a:prstGeom>
            <a:noFill/>
            <a:ln w="9525" algn="ctr">
              <a:noFill/>
              <a:miter lim="800000"/>
              <a:headEnd/>
              <a:tailEnd/>
            </a:ln>
            <a:effectLst/>
          </p:spPr>
          <p:txBody>
            <a:bodyPr>
              <a:spAutoFit/>
            </a:bodyPr>
            <a:lstStyle/>
            <a:p>
              <a:pPr>
                <a:spcBef>
                  <a:spcPct val="50000"/>
                </a:spcBef>
              </a:pPr>
              <a:r>
                <a:rPr lang="en-US" sz="1400"/>
                <a:t>‘06</a:t>
              </a:r>
            </a:p>
          </p:txBody>
        </p:sp>
        <p:sp>
          <p:nvSpPr>
            <p:cNvPr id="246907" name="Text Box 123"/>
            <p:cNvSpPr txBox="1">
              <a:spLocks noChangeArrowheads="1"/>
            </p:cNvSpPr>
            <p:nvPr/>
          </p:nvSpPr>
          <p:spPr bwMode="auto">
            <a:xfrm>
              <a:off x="3697" y="2875"/>
              <a:ext cx="317" cy="192"/>
            </a:xfrm>
            <a:prstGeom prst="rect">
              <a:avLst/>
            </a:prstGeom>
            <a:noFill/>
            <a:ln w="9525" algn="ctr">
              <a:noFill/>
              <a:miter lim="800000"/>
              <a:headEnd/>
              <a:tailEnd/>
            </a:ln>
            <a:effectLst/>
          </p:spPr>
          <p:txBody>
            <a:bodyPr>
              <a:spAutoFit/>
            </a:bodyPr>
            <a:lstStyle/>
            <a:p>
              <a:pPr>
                <a:spcBef>
                  <a:spcPct val="50000"/>
                </a:spcBef>
              </a:pPr>
              <a:r>
                <a:rPr lang="en-US" sz="1400"/>
                <a:t>‘07</a:t>
              </a:r>
            </a:p>
          </p:txBody>
        </p:sp>
        <p:sp>
          <p:nvSpPr>
            <p:cNvPr id="246908" name="Text Box 124"/>
            <p:cNvSpPr txBox="1">
              <a:spLocks noChangeArrowheads="1"/>
            </p:cNvSpPr>
            <p:nvPr/>
          </p:nvSpPr>
          <p:spPr bwMode="auto">
            <a:xfrm>
              <a:off x="3470" y="2875"/>
              <a:ext cx="317" cy="192"/>
            </a:xfrm>
            <a:prstGeom prst="rect">
              <a:avLst/>
            </a:prstGeom>
            <a:noFill/>
            <a:ln w="9525" algn="ctr">
              <a:noFill/>
              <a:miter lim="800000"/>
              <a:headEnd/>
              <a:tailEnd/>
            </a:ln>
            <a:effectLst/>
          </p:spPr>
          <p:txBody>
            <a:bodyPr>
              <a:spAutoFit/>
            </a:bodyPr>
            <a:lstStyle/>
            <a:p>
              <a:pPr>
                <a:spcBef>
                  <a:spcPct val="50000"/>
                </a:spcBef>
              </a:pPr>
              <a:r>
                <a:rPr lang="en-US" sz="1400"/>
                <a:t>‘06</a:t>
              </a:r>
            </a:p>
          </p:txBody>
        </p:sp>
      </p:grpSp>
      <p:sp>
        <p:nvSpPr>
          <p:cNvPr id="246909" name="Text Box 125"/>
          <p:cNvSpPr txBox="1">
            <a:spLocks noChangeArrowheads="1"/>
          </p:cNvSpPr>
          <p:nvPr/>
        </p:nvSpPr>
        <p:spPr bwMode="auto">
          <a:xfrm>
            <a:off x="2844800" y="4437063"/>
            <a:ext cx="503238" cy="304800"/>
          </a:xfrm>
          <a:prstGeom prst="rect">
            <a:avLst/>
          </a:prstGeom>
          <a:noFill/>
          <a:ln w="9525" algn="ctr">
            <a:noFill/>
            <a:miter lim="800000"/>
            <a:headEnd/>
            <a:tailEnd/>
          </a:ln>
          <a:effectLst/>
        </p:spPr>
        <p:txBody>
          <a:bodyPr>
            <a:spAutoFit/>
          </a:bodyPr>
          <a:lstStyle/>
          <a:p>
            <a:pPr>
              <a:spcBef>
                <a:spcPct val="50000"/>
              </a:spcBef>
            </a:pPr>
            <a:r>
              <a:rPr lang="en-US" sz="1400">
                <a:solidFill>
                  <a:schemeClr val="bg1"/>
                </a:solidFill>
              </a:rPr>
              <a:t>‘07</a:t>
            </a:r>
          </a:p>
        </p:txBody>
      </p:sp>
      <p:sp>
        <p:nvSpPr>
          <p:cNvPr id="246910" name="Text Box 126"/>
          <p:cNvSpPr txBox="1">
            <a:spLocks noChangeArrowheads="1"/>
          </p:cNvSpPr>
          <p:nvPr/>
        </p:nvSpPr>
        <p:spPr bwMode="auto">
          <a:xfrm>
            <a:off x="2484438" y="4437063"/>
            <a:ext cx="503237" cy="304800"/>
          </a:xfrm>
          <a:prstGeom prst="rect">
            <a:avLst/>
          </a:prstGeom>
          <a:noFill/>
          <a:ln w="9525" algn="ctr">
            <a:noFill/>
            <a:miter lim="800000"/>
            <a:headEnd/>
            <a:tailEnd/>
          </a:ln>
          <a:effectLst/>
        </p:spPr>
        <p:txBody>
          <a:bodyPr>
            <a:spAutoFit/>
          </a:bodyPr>
          <a:lstStyle/>
          <a:p>
            <a:pPr>
              <a:spcBef>
                <a:spcPct val="50000"/>
              </a:spcBef>
            </a:pPr>
            <a:r>
              <a:rPr lang="en-US" sz="1400"/>
              <a:t>‘06</a:t>
            </a:r>
          </a:p>
        </p:txBody>
      </p:sp>
      <p:sp>
        <p:nvSpPr>
          <p:cNvPr id="246911" name="Text Box 127"/>
          <p:cNvSpPr txBox="1">
            <a:spLocks noChangeArrowheads="1"/>
          </p:cNvSpPr>
          <p:nvPr/>
        </p:nvSpPr>
        <p:spPr bwMode="auto">
          <a:xfrm>
            <a:off x="4068763" y="4437063"/>
            <a:ext cx="503237" cy="304800"/>
          </a:xfrm>
          <a:prstGeom prst="rect">
            <a:avLst/>
          </a:prstGeom>
          <a:noFill/>
          <a:ln w="9525" algn="ctr">
            <a:noFill/>
            <a:miter lim="800000"/>
            <a:headEnd/>
            <a:tailEnd/>
          </a:ln>
          <a:effectLst/>
        </p:spPr>
        <p:txBody>
          <a:bodyPr>
            <a:spAutoFit/>
          </a:bodyPr>
          <a:lstStyle/>
          <a:p>
            <a:pPr>
              <a:spcBef>
                <a:spcPct val="50000"/>
              </a:spcBef>
            </a:pPr>
            <a:r>
              <a:rPr lang="en-US" sz="1400">
                <a:solidFill>
                  <a:schemeClr val="bg1"/>
                </a:solidFill>
              </a:rPr>
              <a:t>‘07</a:t>
            </a:r>
          </a:p>
        </p:txBody>
      </p:sp>
      <p:sp>
        <p:nvSpPr>
          <p:cNvPr id="246912" name="Text Box 128"/>
          <p:cNvSpPr txBox="1">
            <a:spLocks noChangeArrowheads="1"/>
          </p:cNvSpPr>
          <p:nvPr/>
        </p:nvSpPr>
        <p:spPr bwMode="auto">
          <a:xfrm>
            <a:off x="3708400" y="4437063"/>
            <a:ext cx="503238" cy="304800"/>
          </a:xfrm>
          <a:prstGeom prst="rect">
            <a:avLst/>
          </a:prstGeom>
          <a:noFill/>
          <a:ln w="9525" algn="ctr">
            <a:noFill/>
            <a:miter lim="800000"/>
            <a:headEnd/>
            <a:tailEnd/>
          </a:ln>
          <a:effectLst/>
        </p:spPr>
        <p:txBody>
          <a:bodyPr>
            <a:spAutoFit/>
          </a:bodyPr>
          <a:lstStyle/>
          <a:p>
            <a:pPr>
              <a:spcBef>
                <a:spcPct val="50000"/>
              </a:spcBef>
            </a:pPr>
            <a:r>
              <a:rPr lang="en-US" sz="1400"/>
              <a:t>‘06</a:t>
            </a:r>
          </a:p>
        </p:txBody>
      </p:sp>
      <p:sp>
        <p:nvSpPr>
          <p:cNvPr id="246913" name="Text Box 129"/>
          <p:cNvSpPr txBox="1">
            <a:spLocks noChangeArrowheads="1"/>
          </p:cNvSpPr>
          <p:nvPr/>
        </p:nvSpPr>
        <p:spPr bwMode="auto">
          <a:xfrm>
            <a:off x="1619250" y="4437063"/>
            <a:ext cx="503238" cy="304800"/>
          </a:xfrm>
          <a:prstGeom prst="rect">
            <a:avLst/>
          </a:prstGeom>
          <a:noFill/>
          <a:ln w="9525" algn="ctr">
            <a:noFill/>
            <a:miter lim="800000"/>
            <a:headEnd/>
            <a:tailEnd/>
          </a:ln>
          <a:effectLst/>
        </p:spPr>
        <p:txBody>
          <a:bodyPr>
            <a:spAutoFit/>
          </a:bodyPr>
          <a:lstStyle/>
          <a:p>
            <a:pPr>
              <a:spcBef>
                <a:spcPct val="50000"/>
              </a:spcBef>
            </a:pPr>
            <a:r>
              <a:rPr lang="en-US" sz="1400"/>
              <a:t>‘07</a:t>
            </a:r>
          </a:p>
        </p:txBody>
      </p:sp>
      <p:sp>
        <p:nvSpPr>
          <p:cNvPr id="246914" name="Text Box 130"/>
          <p:cNvSpPr txBox="1">
            <a:spLocks noChangeArrowheads="1"/>
          </p:cNvSpPr>
          <p:nvPr/>
        </p:nvSpPr>
        <p:spPr bwMode="auto">
          <a:xfrm>
            <a:off x="1258888" y="4437063"/>
            <a:ext cx="503237" cy="304800"/>
          </a:xfrm>
          <a:prstGeom prst="rect">
            <a:avLst/>
          </a:prstGeom>
          <a:noFill/>
          <a:ln w="9525" algn="ctr">
            <a:noFill/>
            <a:miter lim="800000"/>
            <a:headEnd/>
            <a:tailEnd/>
          </a:ln>
          <a:effectLst/>
        </p:spPr>
        <p:txBody>
          <a:bodyPr>
            <a:spAutoFit/>
          </a:bodyPr>
          <a:lstStyle/>
          <a:p>
            <a:pPr>
              <a:spcBef>
                <a:spcPct val="50000"/>
              </a:spcBef>
            </a:pPr>
            <a:r>
              <a:rPr lang="en-US" sz="1400"/>
              <a:t>‘06</a:t>
            </a:r>
          </a:p>
        </p:txBody>
      </p:sp>
      <p:sp>
        <p:nvSpPr>
          <p:cNvPr id="246917" name="Text Box 133"/>
          <p:cNvSpPr txBox="1">
            <a:spLocks noChangeArrowheads="1"/>
          </p:cNvSpPr>
          <p:nvPr/>
        </p:nvSpPr>
        <p:spPr bwMode="auto">
          <a:xfrm>
            <a:off x="3635375" y="2016125"/>
            <a:ext cx="1079500" cy="549275"/>
          </a:xfrm>
          <a:prstGeom prst="rect">
            <a:avLst/>
          </a:prstGeom>
          <a:noFill/>
          <a:ln w="9525" algn="ctr">
            <a:noFill/>
            <a:miter lim="800000"/>
            <a:headEnd/>
            <a:tailEnd/>
          </a:ln>
          <a:effectLst/>
        </p:spPr>
        <p:txBody>
          <a:bodyPr>
            <a:spAutoFit/>
          </a:bodyPr>
          <a:lstStyle/>
          <a:p>
            <a:pPr>
              <a:spcBef>
                <a:spcPct val="50000"/>
              </a:spcBef>
            </a:pPr>
            <a:r>
              <a:rPr lang="en-US" sz="1000" b="1"/>
              <a:t>Treat. NS   Year ***           T x Y NS</a:t>
            </a:r>
          </a:p>
        </p:txBody>
      </p:sp>
      <p:sp>
        <p:nvSpPr>
          <p:cNvPr id="246918" name="Text Box 134"/>
          <p:cNvSpPr txBox="1">
            <a:spLocks noChangeArrowheads="1"/>
          </p:cNvSpPr>
          <p:nvPr/>
        </p:nvSpPr>
        <p:spPr bwMode="auto">
          <a:xfrm>
            <a:off x="7885113" y="2016125"/>
            <a:ext cx="1079500" cy="549275"/>
          </a:xfrm>
          <a:prstGeom prst="rect">
            <a:avLst/>
          </a:prstGeom>
          <a:noFill/>
          <a:ln w="9525" algn="ctr">
            <a:noFill/>
            <a:miter lim="800000"/>
            <a:headEnd/>
            <a:tailEnd/>
          </a:ln>
          <a:effectLst/>
        </p:spPr>
        <p:txBody>
          <a:bodyPr>
            <a:spAutoFit/>
          </a:bodyPr>
          <a:lstStyle/>
          <a:p>
            <a:pPr>
              <a:spcBef>
                <a:spcPct val="50000"/>
              </a:spcBef>
            </a:pPr>
            <a:r>
              <a:rPr lang="en-US" sz="1000" b="1" dirty="0"/>
              <a:t>Treat. NS   Year ***           T x Y 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ChangeArrowheads="1"/>
          </p:cNvSpPr>
          <p:nvPr/>
        </p:nvSpPr>
        <p:spPr bwMode="auto">
          <a:xfrm>
            <a:off x="1319213" y="6448425"/>
            <a:ext cx="584200"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rPr>
              <a:t>Jan-06</a:t>
            </a:r>
          </a:p>
        </p:txBody>
      </p:sp>
      <p:sp>
        <p:nvSpPr>
          <p:cNvPr id="237572" name="Rectangle 4"/>
          <p:cNvSpPr>
            <a:spLocks noChangeArrowheads="1"/>
          </p:cNvSpPr>
          <p:nvPr/>
        </p:nvSpPr>
        <p:spPr bwMode="auto">
          <a:xfrm>
            <a:off x="2117725" y="6448425"/>
            <a:ext cx="573088"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rPr>
              <a:t>Apr-06</a:t>
            </a:r>
          </a:p>
        </p:txBody>
      </p:sp>
      <p:sp>
        <p:nvSpPr>
          <p:cNvPr id="237573" name="Rectangle 5"/>
          <p:cNvSpPr>
            <a:spLocks noChangeArrowheads="1"/>
          </p:cNvSpPr>
          <p:nvPr/>
        </p:nvSpPr>
        <p:spPr bwMode="auto">
          <a:xfrm>
            <a:off x="2947988" y="6448425"/>
            <a:ext cx="520700"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rPr>
              <a:t>Jul-06</a:t>
            </a:r>
          </a:p>
        </p:txBody>
      </p:sp>
      <p:sp>
        <p:nvSpPr>
          <p:cNvPr id="237574" name="Rectangle 6"/>
          <p:cNvSpPr>
            <a:spLocks noChangeArrowheads="1"/>
          </p:cNvSpPr>
          <p:nvPr/>
        </p:nvSpPr>
        <p:spPr bwMode="auto">
          <a:xfrm>
            <a:off x="3721100" y="6448425"/>
            <a:ext cx="571500"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rPr>
              <a:t>Oct-06</a:t>
            </a:r>
          </a:p>
        </p:txBody>
      </p:sp>
      <p:sp>
        <p:nvSpPr>
          <p:cNvPr id="237575" name="Rectangle 7"/>
          <p:cNvSpPr>
            <a:spLocks noChangeArrowheads="1"/>
          </p:cNvSpPr>
          <p:nvPr/>
        </p:nvSpPr>
        <p:spPr bwMode="auto">
          <a:xfrm>
            <a:off x="4521200" y="6448425"/>
            <a:ext cx="584200"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rPr>
              <a:t>Jan-07</a:t>
            </a:r>
          </a:p>
        </p:txBody>
      </p:sp>
      <p:sp>
        <p:nvSpPr>
          <p:cNvPr id="237576" name="Rectangle 8"/>
          <p:cNvSpPr>
            <a:spLocks noChangeArrowheads="1"/>
          </p:cNvSpPr>
          <p:nvPr/>
        </p:nvSpPr>
        <p:spPr bwMode="auto">
          <a:xfrm>
            <a:off x="5318125" y="6448425"/>
            <a:ext cx="573088"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rPr>
              <a:t>Apr-07</a:t>
            </a:r>
          </a:p>
        </p:txBody>
      </p:sp>
      <p:sp>
        <p:nvSpPr>
          <p:cNvPr id="237577" name="Rectangle 9"/>
          <p:cNvSpPr>
            <a:spLocks noChangeArrowheads="1"/>
          </p:cNvSpPr>
          <p:nvPr/>
        </p:nvSpPr>
        <p:spPr bwMode="auto">
          <a:xfrm>
            <a:off x="6148388" y="6448425"/>
            <a:ext cx="520700"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rPr>
              <a:t>Jul-07</a:t>
            </a:r>
          </a:p>
        </p:txBody>
      </p:sp>
      <p:sp>
        <p:nvSpPr>
          <p:cNvPr id="237578" name="Rectangle 10"/>
          <p:cNvSpPr>
            <a:spLocks noChangeArrowheads="1"/>
          </p:cNvSpPr>
          <p:nvPr/>
        </p:nvSpPr>
        <p:spPr bwMode="auto">
          <a:xfrm>
            <a:off x="6937375" y="6448425"/>
            <a:ext cx="571500"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rPr>
              <a:t>Oct-07</a:t>
            </a:r>
          </a:p>
        </p:txBody>
      </p:sp>
      <p:sp>
        <p:nvSpPr>
          <p:cNvPr id="237579" name="Text Box 11"/>
          <p:cNvSpPr txBox="1">
            <a:spLocks noChangeArrowheads="1"/>
          </p:cNvSpPr>
          <p:nvPr/>
        </p:nvSpPr>
        <p:spPr bwMode="auto">
          <a:xfrm rot="16200000">
            <a:off x="-110331" y="2062957"/>
            <a:ext cx="2371725" cy="350837"/>
          </a:xfrm>
          <a:prstGeom prst="rect">
            <a:avLst/>
          </a:prstGeom>
          <a:noFill/>
          <a:ln w="9525">
            <a:noFill/>
            <a:miter lim="800000"/>
            <a:headEnd/>
            <a:tailEnd/>
          </a:ln>
          <a:effectLst/>
        </p:spPr>
        <p:txBody>
          <a:bodyPr>
            <a:spAutoFit/>
          </a:bodyPr>
          <a:lstStyle/>
          <a:p>
            <a:pPr rtl="0">
              <a:spcBef>
                <a:spcPct val="50000"/>
              </a:spcBef>
            </a:pPr>
            <a:r>
              <a:rPr lang="en-US" sz="1700">
                <a:solidFill>
                  <a:srgbClr val="000000"/>
                </a:solidFill>
              </a:rPr>
              <a:t>Volumetric SWC (%)</a:t>
            </a:r>
          </a:p>
        </p:txBody>
      </p:sp>
      <p:sp>
        <p:nvSpPr>
          <p:cNvPr id="237580" name="Text Box 12"/>
          <p:cNvSpPr txBox="1">
            <a:spLocks noChangeArrowheads="1"/>
          </p:cNvSpPr>
          <p:nvPr/>
        </p:nvSpPr>
        <p:spPr bwMode="auto">
          <a:xfrm rot="5400000">
            <a:off x="6654800" y="2166938"/>
            <a:ext cx="2290763" cy="350837"/>
          </a:xfrm>
          <a:prstGeom prst="rect">
            <a:avLst/>
          </a:prstGeom>
          <a:noFill/>
          <a:ln w="9525">
            <a:noFill/>
            <a:miter lim="800000"/>
            <a:headEnd/>
            <a:tailEnd/>
          </a:ln>
          <a:effectLst/>
        </p:spPr>
        <p:txBody>
          <a:bodyPr>
            <a:spAutoFit/>
          </a:bodyPr>
          <a:lstStyle/>
          <a:p>
            <a:pPr algn="ctr" rtl="0">
              <a:spcBef>
                <a:spcPct val="50000"/>
              </a:spcBef>
            </a:pPr>
            <a:r>
              <a:rPr lang="en-US" sz="1700">
                <a:solidFill>
                  <a:srgbClr val="000000"/>
                </a:solidFill>
              </a:rPr>
              <a:t>Rainfall (mm)</a:t>
            </a:r>
          </a:p>
        </p:txBody>
      </p:sp>
      <p:sp>
        <p:nvSpPr>
          <p:cNvPr id="237581" name="Text Box 13"/>
          <p:cNvSpPr txBox="1">
            <a:spLocks noChangeArrowheads="1"/>
          </p:cNvSpPr>
          <p:nvPr/>
        </p:nvSpPr>
        <p:spPr bwMode="auto">
          <a:xfrm rot="16200000">
            <a:off x="-72231" y="4688682"/>
            <a:ext cx="2295525" cy="350837"/>
          </a:xfrm>
          <a:prstGeom prst="rect">
            <a:avLst/>
          </a:prstGeom>
          <a:noFill/>
          <a:ln w="9525">
            <a:noFill/>
            <a:miter lim="800000"/>
            <a:headEnd/>
            <a:tailEnd/>
          </a:ln>
          <a:effectLst/>
        </p:spPr>
        <p:txBody>
          <a:bodyPr>
            <a:spAutoFit/>
          </a:bodyPr>
          <a:lstStyle/>
          <a:p>
            <a:pPr>
              <a:spcBef>
                <a:spcPct val="50000"/>
              </a:spcBef>
            </a:pPr>
            <a:r>
              <a:rPr lang="en-US" sz="1700">
                <a:solidFill>
                  <a:srgbClr val="000000"/>
                </a:solidFill>
                <a:latin typeface="Tahoma" pitchFamily="34" charset="0"/>
              </a:rPr>
              <a:t>R</a:t>
            </a:r>
            <a:r>
              <a:rPr lang="en-US" sz="1700" baseline="-25000">
                <a:solidFill>
                  <a:srgbClr val="000000"/>
                </a:solidFill>
                <a:latin typeface="Tahoma" pitchFamily="34" charset="0"/>
              </a:rPr>
              <a:t>s</a:t>
            </a:r>
            <a:r>
              <a:rPr lang="en-US" sz="1700">
                <a:solidFill>
                  <a:srgbClr val="000000"/>
                </a:solidFill>
                <a:latin typeface="Tahoma" pitchFamily="34" charset="0"/>
              </a:rPr>
              <a:t> (</a:t>
            </a:r>
            <a:r>
              <a:rPr lang="en-US" sz="1700">
                <a:solidFill>
                  <a:srgbClr val="000000"/>
                </a:solidFill>
                <a:latin typeface="Arial"/>
              </a:rPr>
              <a:t>µ</a:t>
            </a:r>
            <a:r>
              <a:rPr lang="en-US" sz="1700">
                <a:solidFill>
                  <a:srgbClr val="000000"/>
                </a:solidFill>
                <a:latin typeface="Tahoma" pitchFamily="34" charset="0"/>
              </a:rPr>
              <a:t>mol CO</a:t>
            </a:r>
            <a:r>
              <a:rPr lang="en-US" sz="1700" baseline="-25000">
                <a:solidFill>
                  <a:srgbClr val="000000"/>
                </a:solidFill>
                <a:latin typeface="Tahoma" pitchFamily="34" charset="0"/>
              </a:rPr>
              <a:t>2</a:t>
            </a:r>
            <a:r>
              <a:rPr lang="en-US" sz="1700">
                <a:solidFill>
                  <a:srgbClr val="000000"/>
                </a:solidFill>
                <a:latin typeface="Tahoma" pitchFamily="34" charset="0"/>
              </a:rPr>
              <a:t> m</a:t>
            </a:r>
            <a:r>
              <a:rPr lang="en-US" sz="1700" baseline="30000">
                <a:solidFill>
                  <a:srgbClr val="000000"/>
                </a:solidFill>
                <a:latin typeface="Tahoma" pitchFamily="34" charset="0"/>
              </a:rPr>
              <a:t>-2</a:t>
            </a:r>
            <a:r>
              <a:rPr lang="en-US" sz="1700">
                <a:solidFill>
                  <a:srgbClr val="000000"/>
                </a:solidFill>
                <a:latin typeface="Tahoma" pitchFamily="34" charset="0"/>
              </a:rPr>
              <a:t> s</a:t>
            </a:r>
            <a:r>
              <a:rPr lang="en-US" sz="1700" baseline="30000">
                <a:solidFill>
                  <a:srgbClr val="000000"/>
                </a:solidFill>
                <a:latin typeface="Tahoma" pitchFamily="34" charset="0"/>
              </a:rPr>
              <a:t>-1</a:t>
            </a:r>
            <a:r>
              <a:rPr lang="en-US" sz="1700">
                <a:solidFill>
                  <a:srgbClr val="000000"/>
                </a:solidFill>
                <a:latin typeface="Tahoma" pitchFamily="34" charset="0"/>
              </a:rPr>
              <a:t>)</a:t>
            </a:r>
          </a:p>
        </p:txBody>
      </p:sp>
      <p:grpSp>
        <p:nvGrpSpPr>
          <p:cNvPr id="237583" name="Group 15"/>
          <p:cNvGrpSpPr>
            <a:grpSpLocks/>
          </p:cNvGrpSpPr>
          <p:nvPr/>
        </p:nvGrpSpPr>
        <p:grpSpPr bwMode="auto">
          <a:xfrm>
            <a:off x="1362075" y="1052513"/>
            <a:ext cx="6118225" cy="5370512"/>
            <a:chOff x="859" y="415"/>
            <a:chExt cx="4020" cy="3621"/>
          </a:xfrm>
        </p:grpSpPr>
        <p:sp>
          <p:nvSpPr>
            <p:cNvPr id="237584" name="Line 16"/>
            <p:cNvSpPr>
              <a:spLocks noChangeShapeType="1"/>
            </p:cNvSpPr>
            <p:nvPr/>
          </p:nvSpPr>
          <p:spPr bwMode="auto">
            <a:xfrm flipV="1">
              <a:off x="1213" y="2149"/>
              <a:ext cx="2" cy="21"/>
            </a:xfrm>
            <a:prstGeom prst="line">
              <a:avLst/>
            </a:prstGeom>
            <a:noFill/>
            <a:ln w="15875">
              <a:solidFill>
                <a:srgbClr val="000000"/>
              </a:solidFill>
              <a:round/>
              <a:headEnd/>
              <a:tailEnd/>
            </a:ln>
          </p:spPr>
          <p:txBody>
            <a:bodyPr/>
            <a:lstStyle/>
            <a:p>
              <a:endParaRPr lang="he-IL"/>
            </a:p>
          </p:txBody>
        </p:sp>
        <p:sp>
          <p:nvSpPr>
            <p:cNvPr id="237585" name="Line 17"/>
            <p:cNvSpPr>
              <a:spLocks noChangeShapeType="1"/>
            </p:cNvSpPr>
            <p:nvPr/>
          </p:nvSpPr>
          <p:spPr bwMode="auto">
            <a:xfrm flipV="1">
              <a:off x="1376" y="2149"/>
              <a:ext cx="1" cy="21"/>
            </a:xfrm>
            <a:prstGeom prst="line">
              <a:avLst/>
            </a:prstGeom>
            <a:noFill/>
            <a:ln w="15875">
              <a:solidFill>
                <a:srgbClr val="000000"/>
              </a:solidFill>
              <a:round/>
              <a:headEnd/>
              <a:tailEnd/>
            </a:ln>
          </p:spPr>
          <p:txBody>
            <a:bodyPr/>
            <a:lstStyle/>
            <a:p>
              <a:endParaRPr lang="he-IL"/>
            </a:p>
          </p:txBody>
        </p:sp>
        <p:sp>
          <p:nvSpPr>
            <p:cNvPr id="237586" name="Line 18"/>
            <p:cNvSpPr>
              <a:spLocks noChangeShapeType="1"/>
            </p:cNvSpPr>
            <p:nvPr/>
          </p:nvSpPr>
          <p:spPr bwMode="auto">
            <a:xfrm flipV="1">
              <a:off x="1728" y="2149"/>
              <a:ext cx="1" cy="21"/>
            </a:xfrm>
            <a:prstGeom prst="line">
              <a:avLst/>
            </a:prstGeom>
            <a:noFill/>
            <a:ln w="15875">
              <a:solidFill>
                <a:srgbClr val="000000"/>
              </a:solidFill>
              <a:round/>
              <a:headEnd/>
              <a:tailEnd/>
            </a:ln>
          </p:spPr>
          <p:txBody>
            <a:bodyPr/>
            <a:lstStyle/>
            <a:p>
              <a:endParaRPr lang="he-IL"/>
            </a:p>
          </p:txBody>
        </p:sp>
        <p:sp>
          <p:nvSpPr>
            <p:cNvPr id="237587" name="Line 19"/>
            <p:cNvSpPr>
              <a:spLocks noChangeShapeType="1"/>
            </p:cNvSpPr>
            <p:nvPr/>
          </p:nvSpPr>
          <p:spPr bwMode="auto">
            <a:xfrm flipV="1">
              <a:off x="1907" y="2149"/>
              <a:ext cx="2" cy="21"/>
            </a:xfrm>
            <a:prstGeom prst="line">
              <a:avLst/>
            </a:prstGeom>
            <a:noFill/>
            <a:ln w="15875">
              <a:solidFill>
                <a:srgbClr val="000000"/>
              </a:solidFill>
              <a:round/>
              <a:headEnd/>
              <a:tailEnd/>
            </a:ln>
          </p:spPr>
          <p:txBody>
            <a:bodyPr/>
            <a:lstStyle/>
            <a:p>
              <a:endParaRPr lang="he-IL"/>
            </a:p>
          </p:txBody>
        </p:sp>
        <p:sp>
          <p:nvSpPr>
            <p:cNvPr id="237588" name="Line 20"/>
            <p:cNvSpPr>
              <a:spLocks noChangeShapeType="1"/>
            </p:cNvSpPr>
            <p:nvPr/>
          </p:nvSpPr>
          <p:spPr bwMode="auto">
            <a:xfrm flipV="1">
              <a:off x="2260" y="2149"/>
              <a:ext cx="1" cy="21"/>
            </a:xfrm>
            <a:prstGeom prst="line">
              <a:avLst/>
            </a:prstGeom>
            <a:noFill/>
            <a:ln w="15875">
              <a:solidFill>
                <a:srgbClr val="000000"/>
              </a:solidFill>
              <a:round/>
              <a:headEnd/>
              <a:tailEnd/>
            </a:ln>
          </p:spPr>
          <p:txBody>
            <a:bodyPr/>
            <a:lstStyle/>
            <a:p>
              <a:endParaRPr lang="he-IL"/>
            </a:p>
          </p:txBody>
        </p:sp>
        <p:sp>
          <p:nvSpPr>
            <p:cNvPr id="237589" name="Line 21"/>
            <p:cNvSpPr>
              <a:spLocks noChangeShapeType="1"/>
            </p:cNvSpPr>
            <p:nvPr/>
          </p:nvSpPr>
          <p:spPr bwMode="auto">
            <a:xfrm flipV="1">
              <a:off x="2439" y="2149"/>
              <a:ext cx="1" cy="21"/>
            </a:xfrm>
            <a:prstGeom prst="line">
              <a:avLst/>
            </a:prstGeom>
            <a:noFill/>
            <a:ln w="15875">
              <a:solidFill>
                <a:srgbClr val="000000"/>
              </a:solidFill>
              <a:round/>
              <a:headEnd/>
              <a:tailEnd/>
            </a:ln>
          </p:spPr>
          <p:txBody>
            <a:bodyPr/>
            <a:lstStyle/>
            <a:p>
              <a:endParaRPr lang="he-IL"/>
            </a:p>
          </p:txBody>
        </p:sp>
        <p:sp>
          <p:nvSpPr>
            <p:cNvPr id="237590" name="Line 22"/>
            <p:cNvSpPr>
              <a:spLocks noChangeShapeType="1"/>
            </p:cNvSpPr>
            <p:nvPr/>
          </p:nvSpPr>
          <p:spPr bwMode="auto">
            <a:xfrm flipV="1">
              <a:off x="2960" y="2149"/>
              <a:ext cx="1" cy="21"/>
            </a:xfrm>
            <a:prstGeom prst="line">
              <a:avLst/>
            </a:prstGeom>
            <a:noFill/>
            <a:ln w="15875">
              <a:solidFill>
                <a:srgbClr val="000000"/>
              </a:solidFill>
              <a:round/>
              <a:headEnd/>
              <a:tailEnd/>
            </a:ln>
          </p:spPr>
          <p:txBody>
            <a:bodyPr/>
            <a:lstStyle/>
            <a:p>
              <a:endParaRPr lang="he-IL"/>
            </a:p>
          </p:txBody>
        </p:sp>
        <p:sp>
          <p:nvSpPr>
            <p:cNvPr id="237591" name="Line 23"/>
            <p:cNvSpPr>
              <a:spLocks noChangeShapeType="1"/>
            </p:cNvSpPr>
            <p:nvPr/>
          </p:nvSpPr>
          <p:spPr bwMode="auto">
            <a:xfrm flipV="1">
              <a:off x="3481" y="2149"/>
              <a:ext cx="1" cy="21"/>
            </a:xfrm>
            <a:prstGeom prst="line">
              <a:avLst/>
            </a:prstGeom>
            <a:noFill/>
            <a:ln w="15875">
              <a:solidFill>
                <a:srgbClr val="000000"/>
              </a:solidFill>
              <a:round/>
              <a:headEnd/>
              <a:tailEnd/>
            </a:ln>
          </p:spPr>
          <p:txBody>
            <a:bodyPr/>
            <a:lstStyle/>
            <a:p>
              <a:endParaRPr lang="he-IL"/>
            </a:p>
          </p:txBody>
        </p:sp>
        <p:sp>
          <p:nvSpPr>
            <p:cNvPr id="237592" name="Line 24"/>
            <p:cNvSpPr>
              <a:spLocks noChangeShapeType="1"/>
            </p:cNvSpPr>
            <p:nvPr/>
          </p:nvSpPr>
          <p:spPr bwMode="auto">
            <a:xfrm flipV="1">
              <a:off x="4011" y="2149"/>
              <a:ext cx="1" cy="21"/>
            </a:xfrm>
            <a:prstGeom prst="line">
              <a:avLst/>
            </a:prstGeom>
            <a:noFill/>
            <a:ln w="15875">
              <a:solidFill>
                <a:srgbClr val="000000"/>
              </a:solidFill>
              <a:round/>
              <a:headEnd/>
              <a:tailEnd/>
            </a:ln>
          </p:spPr>
          <p:txBody>
            <a:bodyPr/>
            <a:lstStyle/>
            <a:p>
              <a:endParaRPr lang="he-IL"/>
            </a:p>
          </p:txBody>
        </p:sp>
        <p:sp>
          <p:nvSpPr>
            <p:cNvPr id="237593" name="Line 25"/>
            <p:cNvSpPr>
              <a:spLocks noChangeShapeType="1"/>
            </p:cNvSpPr>
            <p:nvPr/>
          </p:nvSpPr>
          <p:spPr bwMode="auto">
            <a:xfrm flipV="1">
              <a:off x="4365" y="2149"/>
              <a:ext cx="1" cy="21"/>
            </a:xfrm>
            <a:prstGeom prst="line">
              <a:avLst/>
            </a:prstGeom>
            <a:noFill/>
            <a:ln w="15875">
              <a:solidFill>
                <a:srgbClr val="000000"/>
              </a:solidFill>
              <a:round/>
              <a:headEnd/>
              <a:tailEnd/>
            </a:ln>
          </p:spPr>
          <p:txBody>
            <a:bodyPr/>
            <a:lstStyle/>
            <a:p>
              <a:endParaRPr lang="he-IL"/>
            </a:p>
          </p:txBody>
        </p:sp>
        <p:sp>
          <p:nvSpPr>
            <p:cNvPr id="237594" name="Line 26"/>
            <p:cNvSpPr>
              <a:spLocks noChangeShapeType="1"/>
            </p:cNvSpPr>
            <p:nvPr/>
          </p:nvSpPr>
          <p:spPr bwMode="auto">
            <a:xfrm flipV="1">
              <a:off x="4543" y="2149"/>
              <a:ext cx="1" cy="21"/>
            </a:xfrm>
            <a:prstGeom prst="line">
              <a:avLst/>
            </a:prstGeom>
            <a:noFill/>
            <a:ln w="15875">
              <a:solidFill>
                <a:srgbClr val="000000"/>
              </a:solidFill>
              <a:round/>
              <a:headEnd/>
              <a:tailEnd/>
            </a:ln>
          </p:spPr>
          <p:txBody>
            <a:bodyPr/>
            <a:lstStyle/>
            <a:p>
              <a:endParaRPr lang="he-IL"/>
            </a:p>
          </p:txBody>
        </p:sp>
        <p:sp>
          <p:nvSpPr>
            <p:cNvPr id="237595" name="Line 27"/>
            <p:cNvSpPr>
              <a:spLocks noChangeShapeType="1"/>
            </p:cNvSpPr>
            <p:nvPr/>
          </p:nvSpPr>
          <p:spPr bwMode="auto">
            <a:xfrm flipV="1">
              <a:off x="1555" y="2149"/>
              <a:ext cx="1" cy="26"/>
            </a:xfrm>
            <a:prstGeom prst="line">
              <a:avLst/>
            </a:prstGeom>
            <a:noFill/>
            <a:ln w="15875">
              <a:solidFill>
                <a:srgbClr val="000000"/>
              </a:solidFill>
              <a:round/>
              <a:headEnd/>
              <a:tailEnd/>
            </a:ln>
          </p:spPr>
          <p:txBody>
            <a:bodyPr/>
            <a:lstStyle/>
            <a:p>
              <a:endParaRPr lang="he-IL"/>
            </a:p>
          </p:txBody>
        </p:sp>
        <p:sp>
          <p:nvSpPr>
            <p:cNvPr id="237596" name="Line 28"/>
            <p:cNvSpPr>
              <a:spLocks noChangeShapeType="1"/>
            </p:cNvSpPr>
            <p:nvPr/>
          </p:nvSpPr>
          <p:spPr bwMode="auto">
            <a:xfrm flipV="1">
              <a:off x="2081" y="2149"/>
              <a:ext cx="1" cy="26"/>
            </a:xfrm>
            <a:prstGeom prst="line">
              <a:avLst/>
            </a:prstGeom>
            <a:noFill/>
            <a:ln w="15875">
              <a:solidFill>
                <a:srgbClr val="000000"/>
              </a:solidFill>
              <a:round/>
              <a:headEnd/>
              <a:tailEnd/>
            </a:ln>
          </p:spPr>
          <p:txBody>
            <a:bodyPr/>
            <a:lstStyle/>
            <a:p>
              <a:endParaRPr lang="he-IL"/>
            </a:p>
          </p:txBody>
        </p:sp>
        <p:sp>
          <p:nvSpPr>
            <p:cNvPr id="237597" name="Line 29"/>
            <p:cNvSpPr>
              <a:spLocks noChangeShapeType="1"/>
            </p:cNvSpPr>
            <p:nvPr/>
          </p:nvSpPr>
          <p:spPr bwMode="auto">
            <a:xfrm flipV="1">
              <a:off x="2612" y="2149"/>
              <a:ext cx="1" cy="26"/>
            </a:xfrm>
            <a:prstGeom prst="line">
              <a:avLst/>
            </a:prstGeom>
            <a:noFill/>
            <a:ln w="15875">
              <a:solidFill>
                <a:srgbClr val="000000"/>
              </a:solidFill>
              <a:round/>
              <a:headEnd/>
              <a:tailEnd/>
            </a:ln>
          </p:spPr>
          <p:txBody>
            <a:bodyPr/>
            <a:lstStyle/>
            <a:p>
              <a:endParaRPr lang="he-IL"/>
            </a:p>
          </p:txBody>
        </p:sp>
        <p:sp>
          <p:nvSpPr>
            <p:cNvPr id="237598" name="Line 30"/>
            <p:cNvSpPr>
              <a:spLocks noChangeShapeType="1"/>
            </p:cNvSpPr>
            <p:nvPr/>
          </p:nvSpPr>
          <p:spPr bwMode="auto">
            <a:xfrm flipV="1">
              <a:off x="3138" y="2149"/>
              <a:ext cx="1" cy="26"/>
            </a:xfrm>
            <a:prstGeom prst="line">
              <a:avLst/>
            </a:prstGeom>
            <a:noFill/>
            <a:ln w="15875">
              <a:solidFill>
                <a:srgbClr val="000000"/>
              </a:solidFill>
              <a:round/>
              <a:headEnd/>
              <a:tailEnd/>
            </a:ln>
          </p:spPr>
          <p:txBody>
            <a:bodyPr/>
            <a:lstStyle/>
            <a:p>
              <a:endParaRPr lang="he-IL"/>
            </a:p>
          </p:txBody>
        </p:sp>
        <p:sp>
          <p:nvSpPr>
            <p:cNvPr id="237599" name="Line 31"/>
            <p:cNvSpPr>
              <a:spLocks noChangeShapeType="1"/>
            </p:cNvSpPr>
            <p:nvPr/>
          </p:nvSpPr>
          <p:spPr bwMode="auto">
            <a:xfrm flipV="1">
              <a:off x="4185" y="2149"/>
              <a:ext cx="2" cy="26"/>
            </a:xfrm>
            <a:prstGeom prst="line">
              <a:avLst/>
            </a:prstGeom>
            <a:noFill/>
            <a:ln w="15875">
              <a:solidFill>
                <a:srgbClr val="000000"/>
              </a:solidFill>
              <a:round/>
              <a:headEnd/>
              <a:tailEnd/>
            </a:ln>
          </p:spPr>
          <p:txBody>
            <a:bodyPr/>
            <a:lstStyle/>
            <a:p>
              <a:endParaRPr lang="he-IL"/>
            </a:p>
          </p:txBody>
        </p:sp>
        <p:sp>
          <p:nvSpPr>
            <p:cNvPr id="237600" name="Line 32"/>
            <p:cNvSpPr>
              <a:spLocks noChangeShapeType="1"/>
            </p:cNvSpPr>
            <p:nvPr/>
          </p:nvSpPr>
          <p:spPr bwMode="auto">
            <a:xfrm>
              <a:off x="1038" y="471"/>
              <a:ext cx="1" cy="1678"/>
            </a:xfrm>
            <a:prstGeom prst="line">
              <a:avLst/>
            </a:prstGeom>
            <a:noFill/>
            <a:ln w="15875">
              <a:solidFill>
                <a:srgbClr val="000000"/>
              </a:solidFill>
              <a:round/>
              <a:headEnd/>
              <a:tailEnd/>
            </a:ln>
          </p:spPr>
          <p:txBody>
            <a:bodyPr/>
            <a:lstStyle/>
            <a:p>
              <a:endParaRPr lang="he-IL"/>
            </a:p>
          </p:txBody>
        </p:sp>
        <p:sp>
          <p:nvSpPr>
            <p:cNvPr id="237601" name="Line 33"/>
            <p:cNvSpPr>
              <a:spLocks noChangeShapeType="1"/>
            </p:cNvSpPr>
            <p:nvPr/>
          </p:nvSpPr>
          <p:spPr bwMode="auto">
            <a:xfrm>
              <a:off x="1012" y="1963"/>
              <a:ext cx="26" cy="3"/>
            </a:xfrm>
            <a:prstGeom prst="line">
              <a:avLst/>
            </a:prstGeom>
            <a:noFill/>
            <a:ln w="15875">
              <a:solidFill>
                <a:srgbClr val="000000"/>
              </a:solidFill>
              <a:round/>
              <a:headEnd/>
              <a:tailEnd/>
            </a:ln>
          </p:spPr>
          <p:txBody>
            <a:bodyPr/>
            <a:lstStyle/>
            <a:p>
              <a:endParaRPr lang="he-IL"/>
            </a:p>
          </p:txBody>
        </p:sp>
        <p:sp>
          <p:nvSpPr>
            <p:cNvPr id="237602" name="Line 34"/>
            <p:cNvSpPr>
              <a:spLocks noChangeShapeType="1"/>
            </p:cNvSpPr>
            <p:nvPr/>
          </p:nvSpPr>
          <p:spPr bwMode="auto">
            <a:xfrm>
              <a:off x="1012" y="1774"/>
              <a:ext cx="26" cy="3"/>
            </a:xfrm>
            <a:prstGeom prst="line">
              <a:avLst/>
            </a:prstGeom>
            <a:noFill/>
            <a:ln w="15875">
              <a:solidFill>
                <a:srgbClr val="000000"/>
              </a:solidFill>
              <a:round/>
              <a:headEnd/>
              <a:tailEnd/>
            </a:ln>
          </p:spPr>
          <p:txBody>
            <a:bodyPr/>
            <a:lstStyle/>
            <a:p>
              <a:endParaRPr lang="he-IL"/>
            </a:p>
          </p:txBody>
        </p:sp>
        <p:sp>
          <p:nvSpPr>
            <p:cNvPr id="237603" name="Line 35"/>
            <p:cNvSpPr>
              <a:spLocks noChangeShapeType="1"/>
            </p:cNvSpPr>
            <p:nvPr/>
          </p:nvSpPr>
          <p:spPr bwMode="auto">
            <a:xfrm>
              <a:off x="1012" y="1591"/>
              <a:ext cx="26" cy="2"/>
            </a:xfrm>
            <a:prstGeom prst="line">
              <a:avLst/>
            </a:prstGeom>
            <a:noFill/>
            <a:ln w="15875">
              <a:solidFill>
                <a:srgbClr val="000000"/>
              </a:solidFill>
              <a:round/>
              <a:headEnd/>
              <a:tailEnd/>
            </a:ln>
          </p:spPr>
          <p:txBody>
            <a:bodyPr/>
            <a:lstStyle/>
            <a:p>
              <a:endParaRPr lang="he-IL"/>
            </a:p>
          </p:txBody>
        </p:sp>
        <p:sp>
          <p:nvSpPr>
            <p:cNvPr id="237604" name="Line 36"/>
            <p:cNvSpPr>
              <a:spLocks noChangeShapeType="1"/>
            </p:cNvSpPr>
            <p:nvPr/>
          </p:nvSpPr>
          <p:spPr bwMode="auto">
            <a:xfrm>
              <a:off x="1012" y="1402"/>
              <a:ext cx="26" cy="2"/>
            </a:xfrm>
            <a:prstGeom prst="line">
              <a:avLst/>
            </a:prstGeom>
            <a:noFill/>
            <a:ln w="15875">
              <a:solidFill>
                <a:srgbClr val="000000"/>
              </a:solidFill>
              <a:round/>
              <a:headEnd/>
              <a:tailEnd/>
            </a:ln>
          </p:spPr>
          <p:txBody>
            <a:bodyPr/>
            <a:lstStyle/>
            <a:p>
              <a:endParaRPr lang="he-IL"/>
            </a:p>
          </p:txBody>
        </p:sp>
        <p:sp>
          <p:nvSpPr>
            <p:cNvPr id="237605" name="Line 37"/>
            <p:cNvSpPr>
              <a:spLocks noChangeShapeType="1"/>
            </p:cNvSpPr>
            <p:nvPr/>
          </p:nvSpPr>
          <p:spPr bwMode="auto">
            <a:xfrm>
              <a:off x="1012" y="1218"/>
              <a:ext cx="26" cy="0"/>
            </a:xfrm>
            <a:prstGeom prst="line">
              <a:avLst/>
            </a:prstGeom>
            <a:noFill/>
            <a:ln w="15875">
              <a:solidFill>
                <a:srgbClr val="000000"/>
              </a:solidFill>
              <a:round/>
              <a:headEnd/>
              <a:tailEnd/>
            </a:ln>
          </p:spPr>
          <p:txBody>
            <a:bodyPr/>
            <a:lstStyle/>
            <a:p>
              <a:endParaRPr lang="he-IL"/>
            </a:p>
          </p:txBody>
        </p:sp>
        <p:sp>
          <p:nvSpPr>
            <p:cNvPr id="237606" name="Line 38"/>
            <p:cNvSpPr>
              <a:spLocks noChangeShapeType="1"/>
            </p:cNvSpPr>
            <p:nvPr/>
          </p:nvSpPr>
          <p:spPr bwMode="auto">
            <a:xfrm>
              <a:off x="1012" y="1028"/>
              <a:ext cx="26" cy="2"/>
            </a:xfrm>
            <a:prstGeom prst="line">
              <a:avLst/>
            </a:prstGeom>
            <a:noFill/>
            <a:ln w="15875">
              <a:solidFill>
                <a:srgbClr val="000000"/>
              </a:solidFill>
              <a:round/>
              <a:headEnd/>
              <a:tailEnd/>
            </a:ln>
          </p:spPr>
          <p:txBody>
            <a:bodyPr/>
            <a:lstStyle/>
            <a:p>
              <a:endParaRPr lang="he-IL"/>
            </a:p>
          </p:txBody>
        </p:sp>
        <p:sp>
          <p:nvSpPr>
            <p:cNvPr id="237607" name="Line 39"/>
            <p:cNvSpPr>
              <a:spLocks noChangeShapeType="1"/>
            </p:cNvSpPr>
            <p:nvPr/>
          </p:nvSpPr>
          <p:spPr bwMode="auto">
            <a:xfrm>
              <a:off x="1012" y="845"/>
              <a:ext cx="26" cy="0"/>
            </a:xfrm>
            <a:prstGeom prst="line">
              <a:avLst/>
            </a:prstGeom>
            <a:noFill/>
            <a:ln w="15875">
              <a:solidFill>
                <a:srgbClr val="000000"/>
              </a:solidFill>
              <a:round/>
              <a:headEnd/>
              <a:tailEnd/>
            </a:ln>
          </p:spPr>
          <p:txBody>
            <a:bodyPr/>
            <a:lstStyle/>
            <a:p>
              <a:endParaRPr lang="he-IL"/>
            </a:p>
          </p:txBody>
        </p:sp>
        <p:sp>
          <p:nvSpPr>
            <p:cNvPr id="237608" name="Line 40"/>
            <p:cNvSpPr>
              <a:spLocks noChangeShapeType="1"/>
            </p:cNvSpPr>
            <p:nvPr/>
          </p:nvSpPr>
          <p:spPr bwMode="auto">
            <a:xfrm>
              <a:off x="1012" y="656"/>
              <a:ext cx="26" cy="0"/>
            </a:xfrm>
            <a:prstGeom prst="line">
              <a:avLst/>
            </a:prstGeom>
            <a:noFill/>
            <a:ln w="15875">
              <a:solidFill>
                <a:srgbClr val="000000"/>
              </a:solidFill>
              <a:round/>
              <a:headEnd/>
              <a:tailEnd/>
            </a:ln>
          </p:spPr>
          <p:txBody>
            <a:bodyPr/>
            <a:lstStyle/>
            <a:p>
              <a:endParaRPr lang="he-IL"/>
            </a:p>
          </p:txBody>
        </p:sp>
        <p:sp>
          <p:nvSpPr>
            <p:cNvPr id="237609" name="Line 41"/>
            <p:cNvSpPr>
              <a:spLocks noChangeShapeType="1"/>
            </p:cNvSpPr>
            <p:nvPr/>
          </p:nvSpPr>
          <p:spPr bwMode="auto">
            <a:xfrm>
              <a:off x="1012" y="471"/>
              <a:ext cx="26" cy="1"/>
            </a:xfrm>
            <a:prstGeom prst="line">
              <a:avLst/>
            </a:prstGeom>
            <a:noFill/>
            <a:ln w="15875">
              <a:solidFill>
                <a:srgbClr val="000000"/>
              </a:solidFill>
              <a:round/>
              <a:headEnd/>
              <a:tailEnd/>
            </a:ln>
          </p:spPr>
          <p:txBody>
            <a:bodyPr/>
            <a:lstStyle/>
            <a:p>
              <a:endParaRPr lang="he-IL"/>
            </a:p>
          </p:txBody>
        </p:sp>
        <p:sp>
          <p:nvSpPr>
            <p:cNvPr id="237610" name="Freeform 42"/>
            <p:cNvSpPr>
              <a:spLocks/>
            </p:cNvSpPr>
            <p:nvPr/>
          </p:nvSpPr>
          <p:spPr bwMode="auto">
            <a:xfrm>
              <a:off x="1040" y="619"/>
              <a:ext cx="2017" cy="1397"/>
            </a:xfrm>
            <a:custGeom>
              <a:avLst/>
              <a:gdLst/>
              <a:ahLst/>
              <a:cxnLst>
                <a:cxn ang="0">
                  <a:pos x="5" y="148"/>
                </a:cxn>
                <a:cxn ang="0">
                  <a:pos x="11" y="2"/>
                </a:cxn>
                <a:cxn ang="0">
                  <a:pos x="18" y="0"/>
                </a:cxn>
                <a:cxn ang="0">
                  <a:pos x="24" y="75"/>
                </a:cxn>
                <a:cxn ang="0">
                  <a:pos x="30" y="55"/>
                </a:cxn>
                <a:cxn ang="0">
                  <a:pos x="37" y="27"/>
                </a:cxn>
                <a:cxn ang="0">
                  <a:pos x="43" y="102"/>
                </a:cxn>
                <a:cxn ang="0">
                  <a:pos x="49" y="37"/>
                </a:cxn>
                <a:cxn ang="0">
                  <a:pos x="56" y="146"/>
                </a:cxn>
                <a:cxn ang="0">
                  <a:pos x="62" y="211"/>
                </a:cxn>
                <a:cxn ang="0">
                  <a:pos x="68" y="247"/>
                </a:cxn>
                <a:cxn ang="0">
                  <a:pos x="75" y="196"/>
                </a:cxn>
                <a:cxn ang="0">
                  <a:pos x="81" y="245"/>
                </a:cxn>
                <a:cxn ang="0">
                  <a:pos x="88" y="266"/>
                </a:cxn>
                <a:cxn ang="0">
                  <a:pos x="94" y="266"/>
                </a:cxn>
                <a:cxn ang="0">
                  <a:pos x="100" y="28"/>
                </a:cxn>
                <a:cxn ang="0">
                  <a:pos x="107" y="123"/>
                </a:cxn>
                <a:cxn ang="0">
                  <a:pos x="113" y="128"/>
                </a:cxn>
                <a:cxn ang="0">
                  <a:pos x="119" y="219"/>
                </a:cxn>
                <a:cxn ang="0">
                  <a:pos x="126" y="248"/>
                </a:cxn>
                <a:cxn ang="0">
                  <a:pos x="132" y="264"/>
                </a:cxn>
                <a:cxn ang="0">
                  <a:pos x="139" y="271"/>
                </a:cxn>
                <a:cxn ang="0">
                  <a:pos x="145" y="274"/>
                </a:cxn>
                <a:cxn ang="0">
                  <a:pos x="151" y="274"/>
                </a:cxn>
                <a:cxn ang="0">
                  <a:pos x="158" y="276"/>
                </a:cxn>
                <a:cxn ang="0">
                  <a:pos x="164" y="276"/>
                </a:cxn>
                <a:cxn ang="0">
                  <a:pos x="170" y="278"/>
                </a:cxn>
                <a:cxn ang="0">
                  <a:pos x="177" y="278"/>
                </a:cxn>
                <a:cxn ang="0">
                  <a:pos x="183" y="278"/>
                </a:cxn>
                <a:cxn ang="0">
                  <a:pos x="189" y="278"/>
                </a:cxn>
                <a:cxn ang="0">
                  <a:pos x="196" y="278"/>
                </a:cxn>
                <a:cxn ang="0">
                  <a:pos x="202" y="278"/>
                </a:cxn>
                <a:cxn ang="0">
                  <a:pos x="209" y="278"/>
                </a:cxn>
                <a:cxn ang="0">
                  <a:pos x="215" y="278"/>
                </a:cxn>
                <a:cxn ang="0">
                  <a:pos x="221" y="278"/>
                </a:cxn>
                <a:cxn ang="0">
                  <a:pos x="228" y="279"/>
                </a:cxn>
                <a:cxn ang="0">
                  <a:pos x="234" y="278"/>
                </a:cxn>
                <a:cxn ang="0">
                  <a:pos x="240" y="279"/>
                </a:cxn>
                <a:cxn ang="0">
                  <a:pos x="247" y="278"/>
                </a:cxn>
                <a:cxn ang="0">
                  <a:pos x="253" y="279"/>
                </a:cxn>
                <a:cxn ang="0">
                  <a:pos x="259" y="279"/>
                </a:cxn>
                <a:cxn ang="0">
                  <a:pos x="266" y="279"/>
                </a:cxn>
                <a:cxn ang="0">
                  <a:pos x="272" y="278"/>
                </a:cxn>
                <a:cxn ang="0">
                  <a:pos x="279" y="279"/>
                </a:cxn>
                <a:cxn ang="0">
                  <a:pos x="285" y="279"/>
                </a:cxn>
                <a:cxn ang="0">
                  <a:pos x="291" y="279"/>
                </a:cxn>
                <a:cxn ang="0">
                  <a:pos x="298" y="279"/>
                </a:cxn>
                <a:cxn ang="0">
                  <a:pos x="304" y="279"/>
                </a:cxn>
                <a:cxn ang="0">
                  <a:pos x="310" y="276"/>
                </a:cxn>
                <a:cxn ang="0">
                  <a:pos x="317" y="259"/>
                </a:cxn>
                <a:cxn ang="0">
                  <a:pos x="323" y="159"/>
                </a:cxn>
                <a:cxn ang="0">
                  <a:pos x="330" y="94"/>
                </a:cxn>
                <a:cxn ang="0">
                  <a:pos x="336" y="117"/>
                </a:cxn>
                <a:cxn ang="0">
                  <a:pos x="342" y="116"/>
                </a:cxn>
                <a:cxn ang="0">
                  <a:pos x="349" y="186"/>
                </a:cxn>
                <a:cxn ang="0">
                  <a:pos x="355" y="234"/>
                </a:cxn>
                <a:cxn ang="0">
                  <a:pos x="361" y="249"/>
                </a:cxn>
                <a:cxn ang="0">
                  <a:pos x="368" y="256"/>
                </a:cxn>
              </a:cxnLst>
              <a:rect l="0" t="0" r="r" b="b"/>
              <a:pathLst>
                <a:path w="371" h="280">
                  <a:moveTo>
                    <a:pt x="0" y="122"/>
                  </a:moveTo>
                  <a:lnTo>
                    <a:pt x="1" y="131"/>
                  </a:lnTo>
                  <a:lnTo>
                    <a:pt x="2" y="141"/>
                  </a:lnTo>
                  <a:lnTo>
                    <a:pt x="3" y="149"/>
                  </a:lnTo>
                  <a:lnTo>
                    <a:pt x="4" y="146"/>
                  </a:lnTo>
                  <a:lnTo>
                    <a:pt x="5" y="148"/>
                  </a:lnTo>
                  <a:lnTo>
                    <a:pt x="6" y="152"/>
                  </a:lnTo>
                  <a:lnTo>
                    <a:pt x="7" y="87"/>
                  </a:lnTo>
                  <a:lnTo>
                    <a:pt x="8" y="62"/>
                  </a:lnTo>
                  <a:lnTo>
                    <a:pt x="9" y="78"/>
                  </a:lnTo>
                  <a:lnTo>
                    <a:pt x="10" y="25"/>
                  </a:lnTo>
                  <a:lnTo>
                    <a:pt x="11" y="2"/>
                  </a:lnTo>
                  <a:lnTo>
                    <a:pt x="12" y="17"/>
                  </a:lnTo>
                  <a:lnTo>
                    <a:pt x="13" y="26"/>
                  </a:lnTo>
                  <a:lnTo>
                    <a:pt x="14" y="14"/>
                  </a:lnTo>
                  <a:lnTo>
                    <a:pt x="15" y="29"/>
                  </a:lnTo>
                  <a:lnTo>
                    <a:pt x="17" y="31"/>
                  </a:lnTo>
                  <a:lnTo>
                    <a:pt x="18" y="0"/>
                  </a:lnTo>
                  <a:lnTo>
                    <a:pt x="19" y="18"/>
                  </a:lnTo>
                  <a:lnTo>
                    <a:pt x="20" y="32"/>
                  </a:lnTo>
                  <a:lnTo>
                    <a:pt x="21" y="38"/>
                  </a:lnTo>
                  <a:lnTo>
                    <a:pt x="22" y="50"/>
                  </a:lnTo>
                  <a:lnTo>
                    <a:pt x="23" y="66"/>
                  </a:lnTo>
                  <a:lnTo>
                    <a:pt x="24" y="75"/>
                  </a:lnTo>
                  <a:lnTo>
                    <a:pt x="25" y="87"/>
                  </a:lnTo>
                  <a:lnTo>
                    <a:pt x="26" y="94"/>
                  </a:lnTo>
                  <a:lnTo>
                    <a:pt x="27" y="28"/>
                  </a:lnTo>
                  <a:lnTo>
                    <a:pt x="28" y="32"/>
                  </a:lnTo>
                  <a:lnTo>
                    <a:pt x="29" y="40"/>
                  </a:lnTo>
                  <a:lnTo>
                    <a:pt x="30" y="55"/>
                  </a:lnTo>
                  <a:lnTo>
                    <a:pt x="31" y="70"/>
                  </a:lnTo>
                  <a:lnTo>
                    <a:pt x="32" y="86"/>
                  </a:lnTo>
                  <a:lnTo>
                    <a:pt x="33" y="95"/>
                  </a:lnTo>
                  <a:lnTo>
                    <a:pt x="35" y="14"/>
                  </a:lnTo>
                  <a:lnTo>
                    <a:pt x="36" y="17"/>
                  </a:lnTo>
                  <a:lnTo>
                    <a:pt x="37" y="27"/>
                  </a:lnTo>
                  <a:lnTo>
                    <a:pt x="38" y="39"/>
                  </a:lnTo>
                  <a:lnTo>
                    <a:pt x="39" y="56"/>
                  </a:lnTo>
                  <a:lnTo>
                    <a:pt x="40" y="77"/>
                  </a:lnTo>
                  <a:lnTo>
                    <a:pt x="41" y="94"/>
                  </a:lnTo>
                  <a:lnTo>
                    <a:pt x="42" y="88"/>
                  </a:lnTo>
                  <a:lnTo>
                    <a:pt x="43" y="102"/>
                  </a:lnTo>
                  <a:lnTo>
                    <a:pt x="44" y="113"/>
                  </a:lnTo>
                  <a:lnTo>
                    <a:pt x="45" y="126"/>
                  </a:lnTo>
                  <a:lnTo>
                    <a:pt x="46" y="93"/>
                  </a:lnTo>
                  <a:lnTo>
                    <a:pt x="47" y="95"/>
                  </a:lnTo>
                  <a:lnTo>
                    <a:pt x="48" y="34"/>
                  </a:lnTo>
                  <a:lnTo>
                    <a:pt x="49" y="37"/>
                  </a:lnTo>
                  <a:lnTo>
                    <a:pt x="50" y="52"/>
                  </a:lnTo>
                  <a:lnTo>
                    <a:pt x="52" y="75"/>
                  </a:lnTo>
                  <a:lnTo>
                    <a:pt x="53" y="93"/>
                  </a:lnTo>
                  <a:lnTo>
                    <a:pt x="54" y="111"/>
                  </a:lnTo>
                  <a:lnTo>
                    <a:pt x="55" y="126"/>
                  </a:lnTo>
                  <a:lnTo>
                    <a:pt x="56" y="146"/>
                  </a:lnTo>
                  <a:lnTo>
                    <a:pt x="57" y="162"/>
                  </a:lnTo>
                  <a:lnTo>
                    <a:pt x="58" y="179"/>
                  </a:lnTo>
                  <a:lnTo>
                    <a:pt x="59" y="186"/>
                  </a:lnTo>
                  <a:lnTo>
                    <a:pt x="60" y="190"/>
                  </a:lnTo>
                  <a:lnTo>
                    <a:pt x="61" y="199"/>
                  </a:lnTo>
                  <a:lnTo>
                    <a:pt x="62" y="211"/>
                  </a:lnTo>
                  <a:lnTo>
                    <a:pt x="63" y="221"/>
                  </a:lnTo>
                  <a:lnTo>
                    <a:pt x="64" y="229"/>
                  </a:lnTo>
                  <a:lnTo>
                    <a:pt x="65" y="234"/>
                  </a:lnTo>
                  <a:lnTo>
                    <a:pt x="66" y="240"/>
                  </a:lnTo>
                  <a:lnTo>
                    <a:pt x="67" y="244"/>
                  </a:lnTo>
                  <a:lnTo>
                    <a:pt x="68" y="247"/>
                  </a:lnTo>
                  <a:lnTo>
                    <a:pt x="70" y="251"/>
                  </a:lnTo>
                  <a:lnTo>
                    <a:pt x="71" y="254"/>
                  </a:lnTo>
                  <a:lnTo>
                    <a:pt x="72" y="177"/>
                  </a:lnTo>
                  <a:lnTo>
                    <a:pt x="73" y="164"/>
                  </a:lnTo>
                  <a:lnTo>
                    <a:pt x="74" y="182"/>
                  </a:lnTo>
                  <a:lnTo>
                    <a:pt x="75" y="196"/>
                  </a:lnTo>
                  <a:lnTo>
                    <a:pt x="76" y="211"/>
                  </a:lnTo>
                  <a:lnTo>
                    <a:pt x="77" y="226"/>
                  </a:lnTo>
                  <a:lnTo>
                    <a:pt x="78" y="232"/>
                  </a:lnTo>
                  <a:lnTo>
                    <a:pt x="79" y="241"/>
                  </a:lnTo>
                  <a:lnTo>
                    <a:pt x="80" y="242"/>
                  </a:lnTo>
                  <a:lnTo>
                    <a:pt x="81" y="245"/>
                  </a:lnTo>
                  <a:lnTo>
                    <a:pt x="82" y="249"/>
                  </a:lnTo>
                  <a:lnTo>
                    <a:pt x="83" y="253"/>
                  </a:lnTo>
                  <a:lnTo>
                    <a:pt x="84" y="256"/>
                  </a:lnTo>
                  <a:lnTo>
                    <a:pt x="85" y="259"/>
                  </a:lnTo>
                  <a:lnTo>
                    <a:pt x="87" y="262"/>
                  </a:lnTo>
                  <a:lnTo>
                    <a:pt x="88" y="266"/>
                  </a:lnTo>
                  <a:lnTo>
                    <a:pt x="89" y="266"/>
                  </a:lnTo>
                  <a:lnTo>
                    <a:pt x="90" y="267"/>
                  </a:lnTo>
                  <a:lnTo>
                    <a:pt x="91" y="268"/>
                  </a:lnTo>
                  <a:lnTo>
                    <a:pt x="92" y="268"/>
                  </a:lnTo>
                  <a:lnTo>
                    <a:pt x="93" y="265"/>
                  </a:lnTo>
                  <a:lnTo>
                    <a:pt x="94" y="266"/>
                  </a:lnTo>
                  <a:lnTo>
                    <a:pt x="95" y="268"/>
                  </a:lnTo>
                  <a:lnTo>
                    <a:pt x="96" y="13"/>
                  </a:lnTo>
                  <a:lnTo>
                    <a:pt x="97" y="33"/>
                  </a:lnTo>
                  <a:lnTo>
                    <a:pt x="98" y="55"/>
                  </a:lnTo>
                  <a:lnTo>
                    <a:pt x="99" y="32"/>
                  </a:lnTo>
                  <a:lnTo>
                    <a:pt x="100" y="28"/>
                  </a:lnTo>
                  <a:lnTo>
                    <a:pt x="101" y="43"/>
                  </a:lnTo>
                  <a:lnTo>
                    <a:pt x="102" y="66"/>
                  </a:lnTo>
                  <a:lnTo>
                    <a:pt x="104" y="88"/>
                  </a:lnTo>
                  <a:lnTo>
                    <a:pt x="105" y="104"/>
                  </a:lnTo>
                  <a:lnTo>
                    <a:pt x="106" y="116"/>
                  </a:lnTo>
                  <a:lnTo>
                    <a:pt x="107" y="123"/>
                  </a:lnTo>
                  <a:lnTo>
                    <a:pt x="108" y="131"/>
                  </a:lnTo>
                  <a:lnTo>
                    <a:pt x="109" y="149"/>
                  </a:lnTo>
                  <a:lnTo>
                    <a:pt x="110" y="171"/>
                  </a:lnTo>
                  <a:lnTo>
                    <a:pt x="111" y="147"/>
                  </a:lnTo>
                  <a:lnTo>
                    <a:pt x="112" y="107"/>
                  </a:lnTo>
                  <a:lnTo>
                    <a:pt x="113" y="128"/>
                  </a:lnTo>
                  <a:lnTo>
                    <a:pt x="114" y="142"/>
                  </a:lnTo>
                  <a:lnTo>
                    <a:pt x="115" y="157"/>
                  </a:lnTo>
                  <a:lnTo>
                    <a:pt x="116" y="179"/>
                  </a:lnTo>
                  <a:lnTo>
                    <a:pt x="117" y="196"/>
                  </a:lnTo>
                  <a:lnTo>
                    <a:pt x="118" y="211"/>
                  </a:lnTo>
                  <a:lnTo>
                    <a:pt x="119" y="219"/>
                  </a:lnTo>
                  <a:lnTo>
                    <a:pt x="120" y="219"/>
                  </a:lnTo>
                  <a:lnTo>
                    <a:pt x="122" y="220"/>
                  </a:lnTo>
                  <a:lnTo>
                    <a:pt x="123" y="227"/>
                  </a:lnTo>
                  <a:lnTo>
                    <a:pt x="124" y="235"/>
                  </a:lnTo>
                  <a:lnTo>
                    <a:pt x="125" y="239"/>
                  </a:lnTo>
                  <a:lnTo>
                    <a:pt x="126" y="248"/>
                  </a:lnTo>
                  <a:lnTo>
                    <a:pt x="127" y="253"/>
                  </a:lnTo>
                  <a:lnTo>
                    <a:pt x="128" y="255"/>
                  </a:lnTo>
                  <a:lnTo>
                    <a:pt x="129" y="259"/>
                  </a:lnTo>
                  <a:lnTo>
                    <a:pt x="130" y="261"/>
                  </a:lnTo>
                  <a:lnTo>
                    <a:pt x="131" y="263"/>
                  </a:lnTo>
                  <a:lnTo>
                    <a:pt x="132" y="264"/>
                  </a:lnTo>
                  <a:lnTo>
                    <a:pt x="133" y="265"/>
                  </a:lnTo>
                  <a:lnTo>
                    <a:pt x="134" y="268"/>
                  </a:lnTo>
                  <a:lnTo>
                    <a:pt x="135" y="268"/>
                  </a:lnTo>
                  <a:lnTo>
                    <a:pt x="136" y="269"/>
                  </a:lnTo>
                  <a:lnTo>
                    <a:pt x="137" y="270"/>
                  </a:lnTo>
                  <a:lnTo>
                    <a:pt x="139" y="271"/>
                  </a:lnTo>
                  <a:lnTo>
                    <a:pt x="140" y="271"/>
                  </a:lnTo>
                  <a:lnTo>
                    <a:pt x="141" y="272"/>
                  </a:lnTo>
                  <a:lnTo>
                    <a:pt x="142" y="273"/>
                  </a:lnTo>
                  <a:lnTo>
                    <a:pt x="143" y="274"/>
                  </a:lnTo>
                  <a:lnTo>
                    <a:pt x="144" y="274"/>
                  </a:lnTo>
                  <a:lnTo>
                    <a:pt x="145" y="274"/>
                  </a:lnTo>
                  <a:lnTo>
                    <a:pt x="146" y="274"/>
                  </a:lnTo>
                  <a:lnTo>
                    <a:pt x="147" y="275"/>
                  </a:lnTo>
                  <a:lnTo>
                    <a:pt x="148" y="273"/>
                  </a:lnTo>
                  <a:lnTo>
                    <a:pt x="149" y="274"/>
                  </a:lnTo>
                  <a:lnTo>
                    <a:pt x="150" y="274"/>
                  </a:lnTo>
                  <a:lnTo>
                    <a:pt x="151" y="274"/>
                  </a:lnTo>
                  <a:lnTo>
                    <a:pt x="152" y="274"/>
                  </a:lnTo>
                  <a:lnTo>
                    <a:pt x="153" y="275"/>
                  </a:lnTo>
                  <a:lnTo>
                    <a:pt x="154" y="276"/>
                  </a:lnTo>
                  <a:lnTo>
                    <a:pt x="156" y="276"/>
                  </a:lnTo>
                  <a:lnTo>
                    <a:pt x="157" y="276"/>
                  </a:lnTo>
                  <a:lnTo>
                    <a:pt x="158" y="276"/>
                  </a:lnTo>
                  <a:lnTo>
                    <a:pt x="159" y="276"/>
                  </a:lnTo>
                  <a:lnTo>
                    <a:pt x="160" y="276"/>
                  </a:lnTo>
                  <a:lnTo>
                    <a:pt x="161" y="276"/>
                  </a:lnTo>
                  <a:lnTo>
                    <a:pt x="162" y="276"/>
                  </a:lnTo>
                  <a:lnTo>
                    <a:pt x="163" y="276"/>
                  </a:lnTo>
                  <a:lnTo>
                    <a:pt x="164" y="276"/>
                  </a:lnTo>
                  <a:lnTo>
                    <a:pt x="165" y="277"/>
                  </a:lnTo>
                  <a:lnTo>
                    <a:pt x="166" y="277"/>
                  </a:lnTo>
                  <a:lnTo>
                    <a:pt x="167" y="277"/>
                  </a:lnTo>
                  <a:lnTo>
                    <a:pt x="168" y="278"/>
                  </a:lnTo>
                  <a:lnTo>
                    <a:pt x="169" y="278"/>
                  </a:lnTo>
                  <a:lnTo>
                    <a:pt x="170" y="278"/>
                  </a:lnTo>
                  <a:lnTo>
                    <a:pt x="171" y="278"/>
                  </a:lnTo>
                  <a:lnTo>
                    <a:pt x="172" y="277"/>
                  </a:lnTo>
                  <a:lnTo>
                    <a:pt x="174" y="278"/>
                  </a:lnTo>
                  <a:lnTo>
                    <a:pt x="175" y="278"/>
                  </a:lnTo>
                  <a:lnTo>
                    <a:pt x="176" y="278"/>
                  </a:lnTo>
                  <a:lnTo>
                    <a:pt x="177" y="278"/>
                  </a:lnTo>
                  <a:lnTo>
                    <a:pt x="178" y="278"/>
                  </a:lnTo>
                  <a:lnTo>
                    <a:pt x="179" y="278"/>
                  </a:lnTo>
                  <a:lnTo>
                    <a:pt x="180" y="278"/>
                  </a:lnTo>
                  <a:lnTo>
                    <a:pt x="181" y="278"/>
                  </a:lnTo>
                  <a:lnTo>
                    <a:pt x="182" y="278"/>
                  </a:lnTo>
                  <a:lnTo>
                    <a:pt x="183" y="278"/>
                  </a:lnTo>
                  <a:lnTo>
                    <a:pt x="184" y="278"/>
                  </a:lnTo>
                  <a:lnTo>
                    <a:pt x="185" y="278"/>
                  </a:lnTo>
                  <a:lnTo>
                    <a:pt x="186" y="278"/>
                  </a:lnTo>
                  <a:lnTo>
                    <a:pt x="187" y="278"/>
                  </a:lnTo>
                  <a:lnTo>
                    <a:pt x="188" y="278"/>
                  </a:lnTo>
                  <a:lnTo>
                    <a:pt x="189" y="278"/>
                  </a:lnTo>
                  <a:lnTo>
                    <a:pt x="191" y="278"/>
                  </a:lnTo>
                  <a:lnTo>
                    <a:pt x="192" y="278"/>
                  </a:lnTo>
                  <a:lnTo>
                    <a:pt x="193" y="278"/>
                  </a:lnTo>
                  <a:lnTo>
                    <a:pt x="194" y="278"/>
                  </a:lnTo>
                  <a:lnTo>
                    <a:pt x="195" y="278"/>
                  </a:lnTo>
                  <a:lnTo>
                    <a:pt x="196" y="278"/>
                  </a:lnTo>
                  <a:lnTo>
                    <a:pt x="197" y="278"/>
                  </a:lnTo>
                  <a:lnTo>
                    <a:pt x="198" y="278"/>
                  </a:lnTo>
                  <a:lnTo>
                    <a:pt x="199" y="278"/>
                  </a:lnTo>
                  <a:lnTo>
                    <a:pt x="200" y="278"/>
                  </a:lnTo>
                  <a:lnTo>
                    <a:pt x="201" y="278"/>
                  </a:lnTo>
                  <a:lnTo>
                    <a:pt x="202" y="278"/>
                  </a:lnTo>
                  <a:lnTo>
                    <a:pt x="203" y="278"/>
                  </a:lnTo>
                  <a:lnTo>
                    <a:pt x="204" y="278"/>
                  </a:lnTo>
                  <a:lnTo>
                    <a:pt x="205" y="278"/>
                  </a:lnTo>
                  <a:lnTo>
                    <a:pt x="206" y="278"/>
                  </a:lnTo>
                  <a:lnTo>
                    <a:pt x="207" y="278"/>
                  </a:lnTo>
                  <a:lnTo>
                    <a:pt x="209" y="278"/>
                  </a:lnTo>
                  <a:lnTo>
                    <a:pt x="210" y="278"/>
                  </a:lnTo>
                  <a:lnTo>
                    <a:pt x="211" y="278"/>
                  </a:lnTo>
                  <a:lnTo>
                    <a:pt x="212" y="278"/>
                  </a:lnTo>
                  <a:lnTo>
                    <a:pt x="213" y="278"/>
                  </a:lnTo>
                  <a:lnTo>
                    <a:pt x="214" y="278"/>
                  </a:lnTo>
                  <a:lnTo>
                    <a:pt x="215" y="278"/>
                  </a:lnTo>
                  <a:lnTo>
                    <a:pt x="216" y="278"/>
                  </a:lnTo>
                  <a:lnTo>
                    <a:pt x="217" y="278"/>
                  </a:lnTo>
                  <a:lnTo>
                    <a:pt x="218" y="278"/>
                  </a:lnTo>
                  <a:lnTo>
                    <a:pt x="219" y="278"/>
                  </a:lnTo>
                  <a:lnTo>
                    <a:pt x="220" y="278"/>
                  </a:lnTo>
                  <a:lnTo>
                    <a:pt x="221" y="278"/>
                  </a:lnTo>
                  <a:lnTo>
                    <a:pt x="222" y="278"/>
                  </a:lnTo>
                  <a:lnTo>
                    <a:pt x="223" y="278"/>
                  </a:lnTo>
                  <a:lnTo>
                    <a:pt x="224" y="278"/>
                  </a:lnTo>
                  <a:lnTo>
                    <a:pt x="226" y="279"/>
                  </a:lnTo>
                  <a:lnTo>
                    <a:pt x="227" y="279"/>
                  </a:lnTo>
                  <a:lnTo>
                    <a:pt x="228" y="279"/>
                  </a:lnTo>
                  <a:lnTo>
                    <a:pt x="229" y="279"/>
                  </a:lnTo>
                  <a:lnTo>
                    <a:pt x="230" y="279"/>
                  </a:lnTo>
                  <a:lnTo>
                    <a:pt x="231" y="279"/>
                  </a:lnTo>
                  <a:lnTo>
                    <a:pt x="232" y="278"/>
                  </a:lnTo>
                  <a:lnTo>
                    <a:pt x="233" y="278"/>
                  </a:lnTo>
                  <a:lnTo>
                    <a:pt x="234" y="278"/>
                  </a:lnTo>
                  <a:lnTo>
                    <a:pt x="235" y="278"/>
                  </a:lnTo>
                  <a:lnTo>
                    <a:pt x="236" y="278"/>
                  </a:lnTo>
                  <a:lnTo>
                    <a:pt x="237" y="278"/>
                  </a:lnTo>
                  <a:lnTo>
                    <a:pt x="238" y="279"/>
                  </a:lnTo>
                  <a:lnTo>
                    <a:pt x="239" y="279"/>
                  </a:lnTo>
                  <a:lnTo>
                    <a:pt x="240" y="279"/>
                  </a:lnTo>
                  <a:lnTo>
                    <a:pt x="241" y="279"/>
                  </a:lnTo>
                  <a:lnTo>
                    <a:pt x="243" y="279"/>
                  </a:lnTo>
                  <a:lnTo>
                    <a:pt x="244" y="279"/>
                  </a:lnTo>
                  <a:lnTo>
                    <a:pt x="245" y="278"/>
                  </a:lnTo>
                  <a:lnTo>
                    <a:pt x="246" y="278"/>
                  </a:lnTo>
                  <a:lnTo>
                    <a:pt x="247" y="278"/>
                  </a:lnTo>
                  <a:lnTo>
                    <a:pt x="248" y="278"/>
                  </a:lnTo>
                  <a:lnTo>
                    <a:pt x="249" y="279"/>
                  </a:lnTo>
                  <a:lnTo>
                    <a:pt x="250" y="279"/>
                  </a:lnTo>
                  <a:lnTo>
                    <a:pt x="251" y="279"/>
                  </a:lnTo>
                  <a:lnTo>
                    <a:pt x="252" y="279"/>
                  </a:lnTo>
                  <a:lnTo>
                    <a:pt x="253" y="279"/>
                  </a:lnTo>
                  <a:lnTo>
                    <a:pt x="254" y="279"/>
                  </a:lnTo>
                  <a:lnTo>
                    <a:pt x="255" y="279"/>
                  </a:lnTo>
                  <a:lnTo>
                    <a:pt x="256" y="279"/>
                  </a:lnTo>
                  <a:lnTo>
                    <a:pt x="257" y="278"/>
                  </a:lnTo>
                  <a:lnTo>
                    <a:pt x="258" y="279"/>
                  </a:lnTo>
                  <a:lnTo>
                    <a:pt x="259" y="279"/>
                  </a:lnTo>
                  <a:lnTo>
                    <a:pt x="261" y="279"/>
                  </a:lnTo>
                  <a:lnTo>
                    <a:pt x="262" y="279"/>
                  </a:lnTo>
                  <a:lnTo>
                    <a:pt x="263" y="279"/>
                  </a:lnTo>
                  <a:lnTo>
                    <a:pt x="264" y="279"/>
                  </a:lnTo>
                  <a:lnTo>
                    <a:pt x="265" y="279"/>
                  </a:lnTo>
                  <a:lnTo>
                    <a:pt x="266" y="279"/>
                  </a:lnTo>
                  <a:lnTo>
                    <a:pt x="267" y="279"/>
                  </a:lnTo>
                  <a:lnTo>
                    <a:pt x="268" y="278"/>
                  </a:lnTo>
                  <a:lnTo>
                    <a:pt x="269" y="278"/>
                  </a:lnTo>
                  <a:lnTo>
                    <a:pt x="270" y="278"/>
                  </a:lnTo>
                  <a:lnTo>
                    <a:pt x="271" y="278"/>
                  </a:lnTo>
                  <a:lnTo>
                    <a:pt x="272" y="278"/>
                  </a:lnTo>
                  <a:lnTo>
                    <a:pt x="273" y="278"/>
                  </a:lnTo>
                  <a:lnTo>
                    <a:pt x="274" y="278"/>
                  </a:lnTo>
                  <a:lnTo>
                    <a:pt x="275" y="279"/>
                  </a:lnTo>
                  <a:lnTo>
                    <a:pt x="276" y="279"/>
                  </a:lnTo>
                  <a:lnTo>
                    <a:pt x="278" y="279"/>
                  </a:lnTo>
                  <a:lnTo>
                    <a:pt x="279" y="279"/>
                  </a:lnTo>
                  <a:lnTo>
                    <a:pt x="280" y="279"/>
                  </a:lnTo>
                  <a:lnTo>
                    <a:pt x="281" y="279"/>
                  </a:lnTo>
                  <a:lnTo>
                    <a:pt x="282" y="279"/>
                  </a:lnTo>
                  <a:lnTo>
                    <a:pt x="283" y="279"/>
                  </a:lnTo>
                  <a:lnTo>
                    <a:pt x="284" y="279"/>
                  </a:lnTo>
                  <a:lnTo>
                    <a:pt x="285" y="279"/>
                  </a:lnTo>
                  <a:lnTo>
                    <a:pt x="286" y="279"/>
                  </a:lnTo>
                  <a:lnTo>
                    <a:pt x="287" y="279"/>
                  </a:lnTo>
                  <a:lnTo>
                    <a:pt x="288" y="280"/>
                  </a:lnTo>
                  <a:lnTo>
                    <a:pt x="289" y="279"/>
                  </a:lnTo>
                  <a:lnTo>
                    <a:pt x="290" y="279"/>
                  </a:lnTo>
                  <a:lnTo>
                    <a:pt x="291" y="279"/>
                  </a:lnTo>
                  <a:lnTo>
                    <a:pt x="292" y="279"/>
                  </a:lnTo>
                  <a:lnTo>
                    <a:pt x="293" y="279"/>
                  </a:lnTo>
                  <a:lnTo>
                    <a:pt x="294" y="279"/>
                  </a:lnTo>
                  <a:lnTo>
                    <a:pt x="296" y="279"/>
                  </a:lnTo>
                  <a:lnTo>
                    <a:pt x="297" y="279"/>
                  </a:lnTo>
                  <a:lnTo>
                    <a:pt x="298" y="279"/>
                  </a:lnTo>
                  <a:lnTo>
                    <a:pt x="299" y="279"/>
                  </a:lnTo>
                  <a:lnTo>
                    <a:pt x="300" y="279"/>
                  </a:lnTo>
                  <a:lnTo>
                    <a:pt x="301" y="279"/>
                  </a:lnTo>
                  <a:lnTo>
                    <a:pt x="302" y="279"/>
                  </a:lnTo>
                  <a:lnTo>
                    <a:pt x="303" y="280"/>
                  </a:lnTo>
                  <a:lnTo>
                    <a:pt x="304" y="279"/>
                  </a:lnTo>
                  <a:lnTo>
                    <a:pt x="305" y="275"/>
                  </a:lnTo>
                  <a:lnTo>
                    <a:pt x="306" y="272"/>
                  </a:lnTo>
                  <a:lnTo>
                    <a:pt x="307" y="273"/>
                  </a:lnTo>
                  <a:lnTo>
                    <a:pt x="308" y="275"/>
                  </a:lnTo>
                  <a:lnTo>
                    <a:pt x="309" y="275"/>
                  </a:lnTo>
                  <a:lnTo>
                    <a:pt x="310" y="276"/>
                  </a:lnTo>
                  <a:lnTo>
                    <a:pt x="311" y="277"/>
                  </a:lnTo>
                  <a:lnTo>
                    <a:pt x="313" y="277"/>
                  </a:lnTo>
                  <a:lnTo>
                    <a:pt x="314" y="277"/>
                  </a:lnTo>
                  <a:lnTo>
                    <a:pt x="315" y="277"/>
                  </a:lnTo>
                  <a:lnTo>
                    <a:pt x="316" y="277"/>
                  </a:lnTo>
                  <a:lnTo>
                    <a:pt x="317" y="259"/>
                  </a:lnTo>
                  <a:lnTo>
                    <a:pt x="318" y="125"/>
                  </a:lnTo>
                  <a:lnTo>
                    <a:pt x="319" y="80"/>
                  </a:lnTo>
                  <a:lnTo>
                    <a:pt x="320" y="106"/>
                  </a:lnTo>
                  <a:lnTo>
                    <a:pt x="321" y="135"/>
                  </a:lnTo>
                  <a:lnTo>
                    <a:pt x="322" y="149"/>
                  </a:lnTo>
                  <a:lnTo>
                    <a:pt x="323" y="159"/>
                  </a:lnTo>
                  <a:lnTo>
                    <a:pt x="324" y="161"/>
                  </a:lnTo>
                  <a:lnTo>
                    <a:pt x="325" y="168"/>
                  </a:lnTo>
                  <a:lnTo>
                    <a:pt x="326" y="36"/>
                  </a:lnTo>
                  <a:lnTo>
                    <a:pt x="327" y="51"/>
                  </a:lnTo>
                  <a:lnTo>
                    <a:pt x="328" y="72"/>
                  </a:lnTo>
                  <a:lnTo>
                    <a:pt x="330" y="94"/>
                  </a:lnTo>
                  <a:lnTo>
                    <a:pt x="331" y="114"/>
                  </a:lnTo>
                  <a:lnTo>
                    <a:pt x="332" y="125"/>
                  </a:lnTo>
                  <a:lnTo>
                    <a:pt x="333" y="134"/>
                  </a:lnTo>
                  <a:lnTo>
                    <a:pt x="334" y="140"/>
                  </a:lnTo>
                  <a:lnTo>
                    <a:pt x="335" y="135"/>
                  </a:lnTo>
                  <a:lnTo>
                    <a:pt x="336" y="117"/>
                  </a:lnTo>
                  <a:lnTo>
                    <a:pt x="337" y="46"/>
                  </a:lnTo>
                  <a:lnTo>
                    <a:pt x="338" y="53"/>
                  </a:lnTo>
                  <a:lnTo>
                    <a:pt x="339" y="77"/>
                  </a:lnTo>
                  <a:lnTo>
                    <a:pt x="340" y="96"/>
                  </a:lnTo>
                  <a:lnTo>
                    <a:pt x="341" y="107"/>
                  </a:lnTo>
                  <a:lnTo>
                    <a:pt x="342" y="116"/>
                  </a:lnTo>
                  <a:lnTo>
                    <a:pt x="343" y="129"/>
                  </a:lnTo>
                  <a:lnTo>
                    <a:pt x="344" y="140"/>
                  </a:lnTo>
                  <a:lnTo>
                    <a:pt x="345" y="151"/>
                  </a:lnTo>
                  <a:lnTo>
                    <a:pt x="346" y="163"/>
                  </a:lnTo>
                  <a:lnTo>
                    <a:pt x="348" y="174"/>
                  </a:lnTo>
                  <a:lnTo>
                    <a:pt x="349" y="186"/>
                  </a:lnTo>
                  <a:lnTo>
                    <a:pt x="350" y="197"/>
                  </a:lnTo>
                  <a:lnTo>
                    <a:pt x="351" y="207"/>
                  </a:lnTo>
                  <a:lnTo>
                    <a:pt x="352" y="216"/>
                  </a:lnTo>
                  <a:lnTo>
                    <a:pt x="353" y="223"/>
                  </a:lnTo>
                  <a:lnTo>
                    <a:pt x="354" y="229"/>
                  </a:lnTo>
                  <a:lnTo>
                    <a:pt x="355" y="234"/>
                  </a:lnTo>
                  <a:lnTo>
                    <a:pt x="356" y="238"/>
                  </a:lnTo>
                  <a:lnTo>
                    <a:pt x="357" y="241"/>
                  </a:lnTo>
                  <a:lnTo>
                    <a:pt x="358" y="244"/>
                  </a:lnTo>
                  <a:lnTo>
                    <a:pt x="359" y="247"/>
                  </a:lnTo>
                  <a:lnTo>
                    <a:pt x="360" y="249"/>
                  </a:lnTo>
                  <a:lnTo>
                    <a:pt x="361" y="249"/>
                  </a:lnTo>
                  <a:lnTo>
                    <a:pt x="362" y="251"/>
                  </a:lnTo>
                  <a:lnTo>
                    <a:pt x="363" y="253"/>
                  </a:lnTo>
                  <a:lnTo>
                    <a:pt x="365" y="255"/>
                  </a:lnTo>
                  <a:lnTo>
                    <a:pt x="366" y="255"/>
                  </a:lnTo>
                  <a:lnTo>
                    <a:pt x="367" y="254"/>
                  </a:lnTo>
                  <a:lnTo>
                    <a:pt x="368" y="256"/>
                  </a:lnTo>
                  <a:lnTo>
                    <a:pt x="369" y="257"/>
                  </a:lnTo>
                  <a:lnTo>
                    <a:pt x="370" y="260"/>
                  </a:lnTo>
                  <a:lnTo>
                    <a:pt x="371" y="263"/>
                  </a:lnTo>
                </a:path>
              </a:pathLst>
            </a:custGeom>
            <a:noFill/>
            <a:ln w="14351">
              <a:solidFill>
                <a:srgbClr val="FF9900"/>
              </a:solidFill>
              <a:prstDash val="solid"/>
              <a:round/>
              <a:headEnd/>
              <a:tailEnd/>
            </a:ln>
          </p:spPr>
          <p:txBody>
            <a:bodyPr/>
            <a:lstStyle/>
            <a:p>
              <a:endParaRPr lang="he-IL"/>
            </a:p>
          </p:txBody>
        </p:sp>
        <p:sp>
          <p:nvSpPr>
            <p:cNvPr id="237611" name="Freeform 43"/>
            <p:cNvSpPr>
              <a:spLocks/>
            </p:cNvSpPr>
            <p:nvPr/>
          </p:nvSpPr>
          <p:spPr bwMode="auto">
            <a:xfrm>
              <a:off x="3079" y="465"/>
              <a:ext cx="1632" cy="1570"/>
            </a:xfrm>
            <a:custGeom>
              <a:avLst/>
              <a:gdLst/>
              <a:ahLst/>
              <a:cxnLst>
                <a:cxn ang="0">
                  <a:pos x="4" y="242"/>
                </a:cxn>
                <a:cxn ang="0">
                  <a:pos x="10" y="67"/>
                </a:cxn>
                <a:cxn ang="0">
                  <a:pos x="15" y="97"/>
                </a:cxn>
                <a:cxn ang="0">
                  <a:pos x="20" y="53"/>
                </a:cxn>
                <a:cxn ang="0">
                  <a:pos x="26" y="127"/>
                </a:cxn>
                <a:cxn ang="0">
                  <a:pos x="31" y="180"/>
                </a:cxn>
                <a:cxn ang="0">
                  <a:pos x="36" y="82"/>
                </a:cxn>
                <a:cxn ang="0">
                  <a:pos x="42" y="173"/>
                </a:cxn>
                <a:cxn ang="0">
                  <a:pos x="47" y="110"/>
                </a:cxn>
                <a:cxn ang="0">
                  <a:pos x="52" y="32"/>
                </a:cxn>
                <a:cxn ang="0">
                  <a:pos x="57" y="66"/>
                </a:cxn>
                <a:cxn ang="0">
                  <a:pos x="63" y="74"/>
                </a:cxn>
                <a:cxn ang="0">
                  <a:pos x="68" y="132"/>
                </a:cxn>
                <a:cxn ang="0">
                  <a:pos x="73" y="107"/>
                </a:cxn>
                <a:cxn ang="0">
                  <a:pos x="79" y="174"/>
                </a:cxn>
                <a:cxn ang="0">
                  <a:pos x="84" y="224"/>
                </a:cxn>
                <a:cxn ang="0">
                  <a:pos x="89" y="127"/>
                </a:cxn>
                <a:cxn ang="0">
                  <a:pos x="95" y="114"/>
                </a:cxn>
                <a:cxn ang="0">
                  <a:pos x="100" y="187"/>
                </a:cxn>
                <a:cxn ang="0">
                  <a:pos x="105" y="219"/>
                </a:cxn>
                <a:cxn ang="0">
                  <a:pos x="110" y="221"/>
                </a:cxn>
                <a:cxn ang="0">
                  <a:pos x="116" y="278"/>
                </a:cxn>
                <a:cxn ang="0">
                  <a:pos x="121" y="289"/>
                </a:cxn>
                <a:cxn ang="0">
                  <a:pos x="126" y="299"/>
                </a:cxn>
                <a:cxn ang="0">
                  <a:pos x="132" y="307"/>
                </a:cxn>
                <a:cxn ang="0">
                  <a:pos x="137" y="308"/>
                </a:cxn>
                <a:cxn ang="0">
                  <a:pos x="142" y="309"/>
                </a:cxn>
                <a:cxn ang="0">
                  <a:pos x="148" y="310"/>
                </a:cxn>
                <a:cxn ang="0">
                  <a:pos x="153" y="180"/>
                </a:cxn>
                <a:cxn ang="0">
                  <a:pos x="158" y="264"/>
                </a:cxn>
                <a:cxn ang="0">
                  <a:pos x="164" y="293"/>
                </a:cxn>
                <a:cxn ang="0">
                  <a:pos x="169" y="302"/>
                </a:cxn>
                <a:cxn ang="0">
                  <a:pos x="174" y="305"/>
                </a:cxn>
                <a:cxn ang="0">
                  <a:pos x="179" y="308"/>
                </a:cxn>
                <a:cxn ang="0">
                  <a:pos x="185" y="308"/>
                </a:cxn>
                <a:cxn ang="0">
                  <a:pos x="190" y="308"/>
                </a:cxn>
                <a:cxn ang="0">
                  <a:pos x="195" y="310"/>
                </a:cxn>
                <a:cxn ang="0">
                  <a:pos x="201" y="311"/>
                </a:cxn>
                <a:cxn ang="0">
                  <a:pos x="206" y="311"/>
                </a:cxn>
                <a:cxn ang="0">
                  <a:pos x="211" y="314"/>
                </a:cxn>
                <a:cxn ang="0">
                  <a:pos x="217" y="314"/>
                </a:cxn>
                <a:cxn ang="0">
                  <a:pos x="222" y="314"/>
                </a:cxn>
                <a:cxn ang="0">
                  <a:pos x="227" y="314"/>
                </a:cxn>
                <a:cxn ang="0">
                  <a:pos x="233" y="314"/>
                </a:cxn>
                <a:cxn ang="0">
                  <a:pos x="238" y="314"/>
                </a:cxn>
                <a:cxn ang="0">
                  <a:pos x="243" y="314"/>
                </a:cxn>
                <a:cxn ang="0">
                  <a:pos x="248" y="314"/>
                </a:cxn>
                <a:cxn ang="0">
                  <a:pos x="254" y="314"/>
                </a:cxn>
                <a:cxn ang="0">
                  <a:pos x="259" y="314"/>
                </a:cxn>
                <a:cxn ang="0">
                  <a:pos x="264" y="315"/>
                </a:cxn>
                <a:cxn ang="0">
                  <a:pos x="270" y="314"/>
                </a:cxn>
                <a:cxn ang="0">
                  <a:pos x="275" y="314"/>
                </a:cxn>
                <a:cxn ang="0">
                  <a:pos x="280" y="314"/>
                </a:cxn>
                <a:cxn ang="0">
                  <a:pos x="286" y="314"/>
                </a:cxn>
                <a:cxn ang="0">
                  <a:pos x="291" y="311"/>
                </a:cxn>
                <a:cxn ang="0">
                  <a:pos x="296" y="311"/>
                </a:cxn>
              </a:cxnLst>
              <a:rect l="0" t="0" r="r" b="b"/>
              <a:pathLst>
                <a:path w="300" h="315">
                  <a:moveTo>
                    <a:pt x="0" y="295"/>
                  </a:moveTo>
                  <a:lnTo>
                    <a:pt x="1" y="294"/>
                  </a:lnTo>
                  <a:lnTo>
                    <a:pt x="2" y="268"/>
                  </a:lnTo>
                  <a:lnTo>
                    <a:pt x="3" y="237"/>
                  </a:lnTo>
                  <a:lnTo>
                    <a:pt x="4" y="242"/>
                  </a:lnTo>
                  <a:lnTo>
                    <a:pt x="5" y="198"/>
                  </a:lnTo>
                  <a:lnTo>
                    <a:pt x="7" y="18"/>
                  </a:lnTo>
                  <a:lnTo>
                    <a:pt x="8" y="43"/>
                  </a:lnTo>
                  <a:lnTo>
                    <a:pt x="9" y="58"/>
                  </a:lnTo>
                  <a:lnTo>
                    <a:pt x="10" y="67"/>
                  </a:lnTo>
                  <a:lnTo>
                    <a:pt x="11" y="62"/>
                  </a:lnTo>
                  <a:lnTo>
                    <a:pt x="12" y="56"/>
                  </a:lnTo>
                  <a:lnTo>
                    <a:pt x="13" y="67"/>
                  </a:lnTo>
                  <a:lnTo>
                    <a:pt x="14" y="81"/>
                  </a:lnTo>
                  <a:lnTo>
                    <a:pt x="15" y="97"/>
                  </a:lnTo>
                  <a:lnTo>
                    <a:pt x="16" y="86"/>
                  </a:lnTo>
                  <a:lnTo>
                    <a:pt x="17" y="29"/>
                  </a:lnTo>
                  <a:lnTo>
                    <a:pt x="18" y="0"/>
                  </a:lnTo>
                  <a:lnTo>
                    <a:pt x="19" y="29"/>
                  </a:lnTo>
                  <a:lnTo>
                    <a:pt x="20" y="53"/>
                  </a:lnTo>
                  <a:lnTo>
                    <a:pt x="21" y="65"/>
                  </a:lnTo>
                  <a:lnTo>
                    <a:pt x="22" y="82"/>
                  </a:lnTo>
                  <a:lnTo>
                    <a:pt x="23" y="97"/>
                  </a:lnTo>
                  <a:lnTo>
                    <a:pt x="25" y="112"/>
                  </a:lnTo>
                  <a:lnTo>
                    <a:pt x="26" y="127"/>
                  </a:lnTo>
                  <a:lnTo>
                    <a:pt x="27" y="141"/>
                  </a:lnTo>
                  <a:lnTo>
                    <a:pt x="28" y="154"/>
                  </a:lnTo>
                  <a:lnTo>
                    <a:pt x="29" y="161"/>
                  </a:lnTo>
                  <a:lnTo>
                    <a:pt x="30" y="170"/>
                  </a:lnTo>
                  <a:lnTo>
                    <a:pt x="31" y="180"/>
                  </a:lnTo>
                  <a:lnTo>
                    <a:pt x="32" y="171"/>
                  </a:lnTo>
                  <a:lnTo>
                    <a:pt x="33" y="29"/>
                  </a:lnTo>
                  <a:lnTo>
                    <a:pt x="34" y="46"/>
                  </a:lnTo>
                  <a:lnTo>
                    <a:pt x="35" y="61"/>
                  </a:lnTo>
                  <a:lnTo>
                    <a:pt x="36" y="82"/>
                  </a:lnTo>
                  <a:lnTo>
                    <a:pt x="37" y="107"/>
                  </a:lnTo>
                  <a:lnTo>
                    <a:pt x="38" y="128"/>
                  </a:lnTo>
                  <a:lnTo>
                    <a:pt x="39" y="144"/>
                  </a:lnTo>
                  <a:lnTo>
                    <a:pt x="40" y="159"/>
                  </a:lnTo>
                  <a:lnTo>
                    <a:pt x="42" y="173"/>
                  </a:lnTo>
                  <a:lnTo>
                    <a:pt x="43" y="156"/>
                  </a:lnTo>
                  <a:lnTo>
                    <a:pt x="44" y="100"/>
                  </a:lnTo>
                  <a:lnTo>
                    <a:pt x="45" y="122"/>
                  </a:lnTo>
                  <a:lnTo>
                    <a:pt x="46" y="139"/>
                  </a:lnTo>
                  <a:lnTo>
                    <a:pt x="47" y="110"/>
                  </a:lnTo>
                  <a:lnTo>
                    <a:pt x="48" y="14"/>
                  </a:lnTo>
                  <a:lnTo>
                    <a:pt x="49" y="36"/>
                  </a:lnTo>
                  <a:lnTo>
                    <a:pt x="50" y="36"/>
                  </a:lnTo>
                  <a:lnTo>
                    <a:pt x="51" y="20"/>
                  </a:lnTo>
                  <a:lnTo>
                    <a:pt x="52" y="32"/>
                  </a:lnTo>
                  <a:lnTo>
                    <a:pt x="53" y="32"/>
                  </a:lnTo>
                  <a:lnTo>
                    <a:pt x="54" y="34"/>
                  </a:lnTo>
                  <a:lnTo>
                    <a:pt x="55" y="42"/>
                  </a:lnTo>
                  <a:lnTo>
                    <a:pt x="56" y="54"/>
                  </a:lnTo>
                  <a:lnTo>
                    <a:pt x="57" y="66"/>
                  </a:lnTo>
                  <a:lnTo>
                    <a:pt x="58" y="73"/>
                  </a:lnTo>
                  <a:lnTo>
                    <a:pt x="60" y="75"/>
                  </a:lnTo>
                  <a:lnTo>
                    <a:pt x="61" y="50"/>
                  </a:lnTo>
                  <a:lnTo>
                    <a:pt x="62" y="60"/>
                  </a:lnTo>
                  <a:lnTo>
                    <a:pt x="63" y="74"/>
                  </a:lnTo>
                  <a:lnTo>
                    <a:pt x="64" y="93"/>
                  </a:lnTo>
                  <a:lnTo>
                    <a:pt x="65" y="118"/>
                  </a:lnTo>
                  <a:lnTo>
                    <a:pt x="66" y="136"/>
                  </a:lnTo>
                  <a:lnTo>
                    <a:pt x="67" y="140"/>
                  </a:lnTo>
                  <a:lnTo>
                    <a:pt x="68" y="132"/>
                  </a:lnTo>
                  <a:lnTo>
                    <a:pt x="69" y="138"/>
                  </a:lnTo>
                  <a:lnTo>
                    <a:pt x="70" y="143"/>
                  </a:lnTo>
                  <a:lnTo>
                    <a:pt x="71" y="91"/>
                  </a:lnTo>
                  <a:lnTo>
                    <a:pt x="72" y="86"/>
                  </a:lnTo>
                  <a:lnTo>
                    <a:pt x="73" y="107"/>
                  </a:lnTo>
                  <a:lnTo>
                    <a:pt x="74" y="128"/>
                  </a:lnTo>
                  <a:lnTo>
                    <a:pt x="75" y="131"/>
                  </a:lnTo>
                  <a:lnTo>
                    <a:pt x="77" y="143"/>
                  </a:lnTo>
                  <a:lnTo>
                    <a:pt x="78" y="159"/>
                  </a:lnTo>
                  <a:lnTo>
                    <a:pt x="79" y="174"/>
                  </a:lnTo>
                  <a:lnTo>
                    <a:pt x="80" y="186"/>
                  </a:lnTo>
                  <a:lnTo>
                    <a:pt x="81" y="193"/>
                  </a:lnTo>
                  <a:lnTo>
                    <a:pt x="82" y="202"/>
                  </a:lnTo>
                  <a:lnTo>
                    <a:pt x="83" y="213"/>
                  </a:lnTo>
                  <a:lnTo>
                    <a:pt x="84" y="224"/>
                  </a:lnTo>
                  <a:lnTo>
                    <a:pt x="85" y="241"/>
                  </a:lnTo>
                  <a:lnTo>
                    <a:pt x="86" y="258"/>
                  </a:lnTo>
                  <a:lnTo>
                    <a:pt x="87" y="264"/>
                  </a:lnTo>
                  <a:lnTo>
                    <a:pt x="88" y="267"/>
                  </a:lnTo>
                  <a:lnTo>
                    <a:pt x="89" y="127"/>
                  </a:lnTo>
                  <a:lnTo>
                    <a:pt x="90" y="88"/>
                  </a:lnTo>
                  <a:lnTo>
                    <a:pt x="91" y="74"/>
                  </a:lnTo>
                  <a:lnTo>
                    <a:pt x="92" y="94"/>
                  </a:lnTo>
                  <a:lnTo>
                    <a:pt x="94" y="105"/>
                  </a:lnTo>
                  <a:lnTo>
                    <a:pt x="95" y="114"/>
                  </a:lnTo>
                  <a:lnTo>
                    <a:pt x="96" y="130"/>
                  </a:lnTo>
                  <a:lnTo>
                    <a:pt x="97" y="152"/>
                  </a:lnTo>
                  <a:lnTo>
                    <a:pt x="98" y="168"/>
                  </a:lnTo>
                  <a:lnTo>
                    <a:pt x="99" y="180"/>
                  </a:lnTo>
                  <a:lnTo>
                    <a:pt x="100" y="187"/>
                  </a:lnTo>
                  <a:lnTo>
                    <a:pt x="101" y="196"/>
                  </a:lnTo>
                  <a:lnTo>
                    <a:pt x="102" y="201"/>
                  </a:lnTo>
                  <a:lnTo>
                    <a:pt x="103" y="201"/>
                  </a:lnTo>
                  <a:lnTo>
                    <a:pt x="104" y="209"/>
                  </a:lnTo>
                  <a:lnTo>
                    <a:pt x="105" y="219"/>
                  </a:lnTo>
                  <a:lnTo>
                    <a:pt x="106" y="228"/>
                  </a:lnTo>
                  <a:lnTo>
                    <a:pt x="107" y="224"/>
                  </a:lnTo>
                  <a:lnTo>
                    <a:pt x="108" y="221"/>
                  </a:lnTo>
                  <a:lnTo>
                    <a:pt x="109" y="220"/>
                  </a:lnTo>
                  <a:lnTo>
                    <a:pt x="110" y="221"/>
                  </a:lnTo>
                  <a:lnTo>
                    <a:pt x="112" y="228"/>
                  </a:lnTo>
                  <a:lnTo>
                    <a:pt x="113" y="240"/>
                  </a:lnTo>
                  <a:lnTo>
                    <a:pt x="114" y="259"/>
                  </a:lnTo>
                  <a:lnTo>
                    <a:pt x="115" y="270"/>
                  </a:lnTo>
                  <a:lnTo>
                    <a:pt x="116" y="278"/>
                  </a:lnTo>
                  <a:lnTo>
                    <a:pt x="117" y="282"/>
                  </a:lnTo>
                  <a:lnTo>
                    <a:pt x="118" y="286"/>
                  </a:lnTo>
                  <a:lnTo>
                    <a:pt x="119" y="284"/>
                  </a:lnTo>
                  <a:lnTo>
                    <a:pt x="120" y="288"/>
                  </a:lnTo>
                  <a:lnTo>
                    <a:pt x="121" y="289"/>
                  </a:lnTo>
                  <a:lnTo>
                    <a:pt x="122" y="289"/>
                  </a:lnTo>
                  <a:lnTo>
                    <a:pt x="123" y="290"/>
                  </a:lnTo>
                  <a:lnTo>
                    <a:pt x="124" y="294"/>
                  </a:lnTo>
                  <a:lnTo>
                    <a:pt x="125" y="298"/>
                  </a:lnTo>
                  <a:lnTo>
                    <a:pt x="126" y="299"/>
                  </a:lnTo>
                  <a:lnTo>
                    <a:pt x="127" y="302"/>
                  </a:lnTo>
                  <a:lnTo>
                    <a:pt x="129" y="304"/>
                  </a:lnTo>
                  <a:lnTo>
                    <a:pt x="130" y="304"/>
                  </a:lnTo>
                  <a:lnTo>
                    <a:pt x="131" y="306"/>
                  </a:lnTo>
                  <a:lnTo>
                    <a:pt x="132" y="307"/>
                  </a:lnTo>
                  <a:lnTo>
                    <a:pt x="133" y="308"/>
                  </a:lnTo>
                  <a:lnTo>
                    <a:pt x="134" y="308"/>
                  </a:lnTo>
                  <a:lnTo>
                    <a:pt x="135" y="308"/>
                  </a:lnTo>
                  <a:lnTo>
                    <a:pt x="136" y="308"/>
                  </a:lnTo>
                  <a:lnTo>
                    <a:pt x="137" y="308"/>
                  </a:lnTo>
                  <a:lnTo>
                    <a:pt x="138" y="309"/>
                  </a:lnTo>
                  <a:lnTo>
                    <a:pt x="139" y="309"/>
                  </a:lnTo>
                  <a:lnTo>
                    <a:pt x="140" y="309"/>
                  </a:lnTo>
                  <a:lnTo>
                    <a:pt x="141" y="309"/>
                  </a:lnTo>
                  <a:lnTo>
                    <a:pt x="142" y="309"/>
                  </a:lnTo>
                  <a:lnTo>
                    <a:pt x="143" y="309"/>
                  </a:lnTo>
                  <a:lnTo>
                    <a:pt x="144" y="309"/>
                  </a:lnTo>
                  <a:lnTo>
                    <a:pt x="145" y="309"/>
                  </a:lnTo>
                  <a:lnTo>
                    <a:pt x="147" y="310"/>
                  </a:lnTo>
                  <a:lnTo>
                    <a:pt x="148" y="310"/>
                  </a:lnTo>
                  <a:lnTo>
                    <a:pt x="149" y="310"/>
                  </a:lnTo>
                  <a:lnTo>
                    <a:pt x="150" y="309"/>
                  </a:lnTo>
                  <a:lnTo>
                    <a:pt x="151" y="224"/>
                  </a:lnTo>
                  <a:lnTo>
                    <a:pt x="152" y="150"/>
                  </a:lnTo>
                  <a:lnTo>
                    <a:pt x="153" y="180"/>
                  </a:lnTo>
                  <a:lnTo>
                    <a:pt x="154" y="205"/>
                  </a:lnTo>
                  <a:lnTo>
                    <a:pt x="155" y="228"/>
                  </a:lnTo>
                  <a:lnTo>
                    <a:pt x="156" y="239"/>
                  </a:lnTo>
                  <a:lnTo>
                    <a:pt x="157" y="250"/>
                  </a:lnTo>
                  <a:lnTo>
                    <a:pt x="158" y="264"/>
                  </a:lnTo>
                  <a:lnTo>
                    <a:pt x="159" y="278"/>
                  </a:lnTo>
                  <a:lnTo>
                    <a:pt x="160" y="284"/>
                  </a:lnTo>
                  <a:lnTo>
                    <a:pt x="161" y="288"/>
                  </a:lnTo>
                  <a:lnTo>
                    <a:pt x="162" y="291"/>
                  </a:lnTo>
                  <a:lnTo>
                    <a:pt x="164" y="293"/>
                  </a:lnTo>
                  <a:lnTo>
                    <a:pt x="165" y="295"/>
                  </a:lnTo>
                  <a:lnTo>
                    <a:pt x="166" y="298"/>
                  </a:lnTo>
                  <a:lnTo>
                    <a:pt x="167" y="300"/>
                  </a:lnTo>
                  <a:lnTo>
                    <a:pt x="168" y="302"/>
                  </a:lnTo>
                  <a:lnTo>
                    <a:pt x="169" y="302"/>
                  </a:lnTo>
                  <a:lnTo>
                    <a:pt x="170" y="304"/>
                  </a:lnTo>
                  <a:lnTo>
                    <a:pt x="171" y="304"/>
                  </a:lnTo>
                  <a:lnTo>
                    <a:pt x="172" y="305"/>
                  </a:lnTo>
                  <a:lnTo>
                    <a:pt x="173" y="305"/>
                  </a:lnTo>
                  <a:lnTo>
                    <a:pt x="174" y="305"/>
                  </a:lnTo>
                  <a:lnTo>
                    <a:pt x="175" y="306"/>
                  </a:lnTo>
                  <a:lnTo>
                    <a:pt x="176" y="307"/>
                  </a:lnTo>
                  <a:lnTo>
                    <a:pt x="177" y="307"/>
                  </a:lnTo>
                  <a:lnTo>
                    <a:pt x="178" y="307"/>
                  </a:lnTo>
                  <a:lnTo>
                    <a:pt x="179" y="308"/>
                  </a:lnTo>
                  <a:lnTo>
                    <a:pt x="181" y="307"/>
                  </a:lnTo>
                  <a:lnTo>
                    <a:pt x="182" y="307"/>
                  </a:lnTo>
                  <a:lnTo>
                    <a:pt x="183" y="308"/>
                  </a:lnTo>
                  <a:lnTo>
                    <a:pt x="184" y="308"/>
                  </a:lnTo>
                  <a:lnTo>
                    <a:pt x="185" y="308"/>
                  </a:lnTo>
                  <a:lnTo>
                    <a:pt x="186" y="308"/>
                  </a:lnTo>
                  <a:lnTo>
                    <a:pt x="187" y="308"/>
                  </a:lnTo>
                  <a:lnTo>
                    <a:pt x="188" y="308"/>
                  </a:lnTo>
                  <a:lnTo>
                    <a:pt x="189" y="308"/>
                  </a:lnTo>
                  <a:lnTo>
                    <a:pt x="190" y="308"/>
                  </a:lnTo>
                  <a:lnTo>
                    <a:pt x="191" y="308"/>
                  </a:lnTo>
                  <a:lnTo>
                    <a:pt x="192" y="308"/>
                  </a:lnTo>
                  <a:lnTo>
                    <a:pt x="193" y="309"/>
                  </a:lnTo>
                  <a:lnTo>
                    <a:pt x="194" y="310"/>
                  </a:lnTo>
                  <a:lnTo>
                    <a:pt x="195" y="310"/>
                  </a:lnTo>
                  <a:lnTo>
                    <a:pt x="196" y="311"/>
                  </a:lnTo>
                  <a:lnTo>
                    <a:pt x="197" y="311"/>
                  </a:lnTo>
                  <a:lnTo>
                    <a:pt x="199" y="311"/>
                  </a:lnTo>
                  <a:lnTo>
                    <a:pt x="200" y="311"/>
                  </a:lnTo>
                  <a:lnTo>
                    <a:pt x="201" y="311"/>
                  </a:lnTo>
                  <a:lnTo>
                    <a:pt x="202" y="311"/>
                  </a:lnTo>
                  <a:lnTo>
                    <a:pt x="203" y="311"/>
                  </a:lnTo>
                  <a:lnTo>
                    <a:pt x="204" y="311"/>
                  </a:lnTo>
                  <a:lnTo>
                    <a:pt x="205" y="311"/>
                  </a:lnTo>
                  <a:lnTo>
                    <a:pt x="206" y="311"/>
                  </a:lnTo>
                  <a:lnTo>
                    <a:pt x="207" y="313"/>
                  </a:lnTo>
                  <a:lnTo>
                    <a:pt x="208" y="314"/>
                  </a:lnTo>
                  <a:lnTo>
                    <a:pt x="209" y="314"/>
                  </a:lnTo>
                  <a:lnTo>
                    <a:pt x="210" y="314"/>
                  </a:lnTo>
                  <a:lnTo>
                    <a:pt x="211" y="314"/>
                  </a:lnTo>
                  <a:lnTo>
                    <a:pt x="212" y="314"/>
                  </a:lnTo>
                  <a:lnTo>
                    <a:pt x="213" y="314"/>
                  </a:lnTo>
                  <a:lnTo>
                    <a:pt x="214" y="314"/>
                  </a:lnTo>
                  <a:lnTo>
                    <a:pt x="216" y="314"/>
                  </a:lnTo>
                  <a:lnTo>
                    <a:pt x="217" y="314"/>
                  </a:lnTo>
                  <a:lnTo>
                    <a:pt x="218" y="314"/>
                  </a:lnTo>
                  <a:lnTo>
                    <a:pt x="219" y="314"/>
                  </a:lnTo>
                  <a:lnTo>
                    <a:pt x="220" y="314"/>
                  </a:lnTo>
                  <a:lnTo>
                    <a:pt x="221" y="314"/>
                  </a:lnTo>
                  <a:lnTo>
                    <a:pt x="222" y="314"/>
                  </a:lnTo>
                  <a:lnTo>
                    <a:pt x="223" y="314"/>
                  </a:lnTo>
                  <a:lnTo>
                    <a:pt x="224" y="314"/>
                  </a:lnTo>
                  <a:lnTo>
                    <a:pt x="225" y="314"/>
                  </a:lnTo>
                  <a:lnTo>
                    <a:pt x="226" y="314"/>
                  </a:lnTo>
                  <a:lnTo>
                    <a:pt x="227" y="314"/>
                  </a:lnTo>
                  <a:lnTo>
                    <a:pt x="228" y="314"/>
                  </a:lnTo>
                  <a:lnTo>
                    <a:pt x="229" y="314"/>
                  </a:lnTo>
                  <a:lnTo>
                    <a:pt x="230" y="314"/>
                  </a:lnTo>
                  <a:lnTo>
                    <a:pt x="231" y="314"/>
                  </a:lnTo>
                  <a:lnTo>
                    <a:pt x="233" y="314"/>
                  </a:lnTo>
                  <a:lnTo>
                    <a:pt x="234" y="314"/>
                  </a:lnTo>
                  <a:lnTo>
                    <a:pt x="235" y="314"/>
                  </a:lnTo>
                  <a:lnTo>
                    <a:pt x="236" y="314"/>
                  </a:lnTo>
                  <a:lnTo>
                    <a:pt x="237" y="314"/>
                  </a:lnTo>
                  <a:lnTo>
                    <a:pt x="238" y="314"/>
                  </a:lnTo>
                  <a:lnTo>
                    <a:pt x="239" y="314"/>
                  </a:lnTo>
                  <a:lnTo>
                    <a:pt x="240" y="314"/>
                  </a:lnTo>
                  <a:lnTo>
                    <a:pt x="241" y="314"/>
                  </a:lnTo>
                  <a:lnTo>
                    <a:pt x="242" y="314"/>
                  </a:lnTo>
                  <a:lnTo>
                    <a:pt x="243" y="314"/>
                  </a:lnTo>
                  <a:lnTo>
                    <a:pt x="244" y="314"/>
                  </a:lnTo>
                  <a:lnTo>
                    <a:pt x="245" y="314"/>
                  </a:lnTo>
                  <a:lnTo>
                    <a:pt x="246" y="314"/>
                  </a:lnTo>
                  <a:lnTo>
                    <a:pt x="247" y="314"/>
                  </a:lnTo>
                  <a:lnTo>
                    <a:pt x="248" y="314"/>
                  </a:lnTo>
                  <a:lnTo>
                    <a:pt x="249" y="314"/>
                  </a:lnTo>
                  <a:lnTo>
                    <a:pt x="251" y="314"/>
                  </a:lnTo>
                  <a:lnTo>
                    <a:pt x="252" y="314"/>
                  </a:lnTo>
                  <a:lnTo>
                    <a:pt x="253" y="314"/>
                  </a:lnTo>
                  <a:lnTo>
                    <a:pt x="254" y="314"/>
                  </a:lnTo>
                  <a:lnTo>
                    <a:pt x="255" y="314"/>
                  </a:lnTo>
                  <a:lnTo>
                    <a:pt x="256" y="314"/>
                  </a:lnTo>
                  <a:lnTo>
                    <a:pt x="257" y="314"/>
                  </a:lnTo>
                  <a:lnTo>
                    <a:pt x="258" y="314"/>
                  </a:lnTo>
                  <a:lnTo>
                    <a:pt x="259" y="314"/>
                  </a:lnTo>
                  <a:lnTo>
                    <a:pt x="260" y="314"/>
                  </a:lnTo>
                  <a:lnTo>
                    <a:pt x="261" y="314"/>
                  </a:lnTo>
                  <a:lnTo>
                    <a:pt x="262" y="314"/>
                  </a:lnTo>
                  <a:lnTo>
                    <a:pt x="263" y="315"/>
                  </a:lnTo>
                  <a:lnTo>
                    <a:pt x="264" y="315"/>
                  </a:lnTo>
                  <a:lnTo>
                    <a:pt x="265" y="315"/>
                  </a:lnTo>
                  <a:lnTo>
                    <a:pt x="266" y="314"/>
                  </a:lnTo>
                  <a:lnTo>
                    <a:pt x="268" y="314"/>
                  </a:lnTo>
                  <a:lnTo>
                    <a:pt x="269" y="314"/>
                  </a:lnTo>
                  <a:lnTo>
                    <a:pt x="270" y="314"/>
                  </a:lnTo>
                  <a:lnTo>
                    <a:pt x="271" y="314"/>
                  </a:lnTo>
                  <a:lnTo>
                    <a:pt x="272" y="314"/>
                  </a:lnTo>
                  <a:lnTo>
                    <a:pt x="273" y="314"/>
                  </a:lnTo>
                  <a:lnTo>
                    <a:pt x="274" y="314"/>
                  </a:lnTo>
                  <a:lnTo>
                    <a:pt x="275" y="314"/>
                  </a:lnTo>
                  <a:lnTo>
                    <a:pt x="276" y="314"/>
                  </a:lnTo>
                  <a:lnTo>
                    <a:pt x="277" y="314"/>
                  </a:lnTo>
                  <a:lnTo>
                    <a:pt x="278" y="314"/>
                  </a:lnTo>
                  <a:lnTo>
                    <a:pt x="279" y="314"/>
                  </a:lnTo>
                  <a:lnTo>
                    <a:pt x="280" y="314"/>
                  </a:lnTo>
                  <a:lnTo>
                    <a:pt x="281" y="314"/>
                  </a:lnTo>
                  <a:lnTo>
                    <a:pt x="282" y="314"/>
                  </a:lnTo>
                  <a:lnTo>
                    <a:pt x="283" y="314"/>
                  </a:lnTo>
                  <a:lnTo>
                    <a:pt x="284" y="314"/>
                  </a:lnTo>
                  <a:lnTo>
                    <a:pt x="286" y="314"/>
                  </a:lnTo>
                  <a:lnTo>
                    <a:pt x="287" y="314"/>
                  </a:lnTo>
                  <a:lnTo>
                    <a:pt x="288" y="313"/>
                  </a:lnTo>
                  <a:lnTo>
                    <a:pt x="289" y="312"/>
                  </a:lnTo>
                  <a:lnTo>
                    <a:pt x="290" y="312"/>
                  </a:lnTo>
                  <a:lnTo>
                    <a:pt x="291" y="311"/>
                  </a:lnTo>
                  <a:lnTo>
                    <a:pt x="292" y="311"/>
                  </a:lnTo>
                  <a:lnTo>
                    <a:pt x="293" y="312"/>
                  </a:lnTo>
                  <a:lnTo>
                    <a:pt x="294" y="312"/>
                  </a:lnTo>
                  <a:lnTo>
                    <a:pt x="295" y="312"/>
                  </a:lnTo>
                  <a:lnTo>
                    <a:pt x="296" y="311"/>
                  </a:lnTo>
                  <a:lnTo>
                    <a:pt x="297" y="311"/>
                  </a:lnTo>
                  <a:lnTo>
                    <a:pt x="298" y="311"/>
                  </a:lnTo>
                  <a:lnTo>
                    <a:pt x="299" y="311"/>
                  </a:lnTo>
                  <a:lnTo>
                    <a:pt x="300" y="311"/>
                  </a:lnTo>
                </a:path>
              </a:pathLst>
            </a:custGeom>
            <a:noFill/>
            <a:ln w="14351">
              <a:solidFill>
                <a:srgbClr val="FF9900"/>
              </a:solidFill>
              <a:prstDash val="solid"/>
              <a:round/>
              <a:headEnd/>
              <a:tailEnd/>
            </a:ln>
          </p:spPr>
          <p:txBody>
            <a:bodyPr/>
            <a:lstStyle/>
            <a:p>
              <a:endParaRPr lang="he-IL"/>
            </a:p>
          </p:txBody>
        </p:sp>
        <p:sp>
          <p:nvSpPr>
            <p:cNvPr id="237612" name="Freeform 44"/>
            <p:cNvSpPr>
              <a:spLocks/>
            </p:cNvSpPr>
            <p:nvPr/>
          </p:nvSpPr>
          <p:spPr bwMode="auto">
            <a:xfrm>
              <a:off x="1040" y="554"/>
              <a:ext cx="2017" cy="1481"/>
            </a:xfrm>
            <a:custGeom>
              <a:avLst/>
              <a:gdLst/>
              <a:ahLst/>
              <a:cxnLst>
                <a:cxn ang="0">
                  <a:pos x="5" y="174"/>
                </a:cxn>
                <a:cxn ang="0">
                  <a:pos x="11" y="25"/>
                </a:cxn>
                <a:cxn ang="0">
                  <a:pos x="18" y="18"/>
                </a:cxn>
                <a:cxn ang="0">
                  <a:pos x="24" y="80"/>
                </a:cxn>
                <a:cxn ang="0">
                  <a:pos x="30" y="50"/>
                </a:cxn>
                <a:cxn ang="0">
                  <a:pos x="37" y="24"/>
                </a:cxn>
                <a:cxn ang="0">
                  <a:pos x="43" y="73"/>
                </a:cxn>
                <a:cxn ang="0">
                  <a:pos x="49" y="4"/>
                </a:cxn>
                <a:cxn ang="0">
                  <a:pos x="56" y="85"/>
                </a:cxn>
                <a:cxn ang="0">
                  <a:pos x="62" y="163"/>
                </a:cxn>
                <a:cxn ang="0">
                  <a:pos x="68" y="219"/>
                </a:cxn>
                <a:cxn ang="0">
                  <a:pos x="75" y="147"/>
                </a:cxn>
                <a:cxn ang="0">
                  <a:pos x="81" y="199"/>
                </a:cxn>
                <a:cxn ang="0">
                  <a:pos x="88" y="247"/>
                </a:cxn>
                <a:cxn ang="0">
                  <a:pos x="94" y="252"/>
                </a:cxn>
                <a:cxn ang="0">
                  <a:pos x="100" y="32"/>
                </a:cxn>
                <a:cxn ang="0">
                  <a:pos x="107" y="121"/>
                </a:cxn>
                <a:cxn ang="0">
                  <a:pos x="113" y="170"/>
                </a:cxn>
                <a:cxn ang="0">
                  <a:pos x="119" y="218"/>
                </a:cxn>
                <a:cxn ang="0">
                  <a:pos x="126" y="247"/>
                </a:cxn>
                <a:cxn ang="0">
                  <a:pos x="132" y="270"/>
                </a:cxn>
                <a:cxn ang="0">
                  <a:pos x="139" y="286"/>
                </a:cxn>
                <a:cxn ang="0">
                  <a:pos x="145" y="289"/>
                </a:cxn>
                <a:cxn ang="0">
                  <a:pos x="151" y="290"/>
                </a:cxn>
                <a:cxn ang="0">
                  <a:pos x="158" y="292"/>
                </a:cxn>
                <a:cxn ang="0">
                  <a:pos x="164" y="292"/>
                </a:cxn>
                <a:cxn ang="0">
                  <a:pos x="170" y="294"/>
                </a:cxn>
                <a:cxn ang="0">
                  <a:pos x="177" y="294"/>
                </a:cxn>
                <a:cxn ang="0">
                  <a:pos x="183" y="294"/>
                </a:cxn>
                <a:cxn ang="0">
                  <a:pos x="189" y="294"/>
                </a:cxn>
                <a:cxn ang="0">
                  <a:pos x="196" y="294"/>
                </a:cxn>
                <a:cxn ang="0">
                  <a:pos x="202" y="295"/>
                </a:cxn>
                <a:cxn ang="0">
                  <a:pos x="209" y="294"/>
                </a:cxn>
                <a:cxn ang="0">
                  <a:pos x="215" y="295"/>
                </a:cxn>
                <a:cxn ang="0">
                  <a:pos x="221" y="295"/>
                </a:cxn>
                <a:cxn ang="0">
                  <a:pos x="228" y="295"/>
                </a:cxn>
                <a:cxn ang="0">
                  <a:pos x="234" y="295"/>
                </a:cxn>
                <a:cxn ang="0">
                  <a:pos x="240" y="296"/>
                </a:cxn>
                <a:cxn ang="0">
                  <a:pos x="247" y="295"/>
                </a:cxn>
                <a:cxn ang="0">
                  <a:pos x="253" y="296"/>
                </a:cxn>
                <a:cxn ang="0">
                  <a:pos x="259" y="296"/>
                </a:cxn>
                <a:cxn ang="0">
                  <a:pos x="266" y="296"/>
                </a:cxn>
                <a:cxn ang="0">
                  <a:pos x="272" y="296"/>
                </a:cxn>
                <a:cxn ang="0">
                  <a:pos x="279" y="296"/>
                </a:cxn>
                <a:cxn ang="0">
                  <a:pos x="285" y="296"/>
                </a:cxn>
                <a:cxn ang="0">
                  <a:pos x="291" y="297"/>
                </a:cxn>
                <a:cxn ang="0">
                  <a:pos x="298" y="296"/>
                </a:cxn>
                <a:cxn ang="0">
                  <a:pos x="304" y="296"/>
                </a:cxn>
                <a:cxn ang="0">
                  <a:pos x="310" y="293"/>
                </a:cxn>
                <a:cxn ang="0">
                  <a:pos x="317" y="279"/>
                </a:cxn>
                <a:cxn ang="0">
                  <a:pos x="323" y="157"/>
                </a:cxn>
                <a:cxn ang="0">
                  <a:pos x="330" y="132"/>
                </a:cxn>
                <a:cxn ang="0">
                  <a:pos x="336" y="172"/>
                </a:cxn>
                <a:cxn ang="0">
                  <a:pos x="342" y="141"/>
                </a:cxn>
                <a:cxn ang="0">
                  <a:pos x="349" y="199"/>
                </a:cxn>
                <a:cxn ang="0">
                  <a:pos x="355" y="244"/>
                </a:cxn>
                <a:cxn ang="0">
                  <a:pos x="361" y="263"/>
                </a:cxn>
                <a:cxn ang="0">
                  <a:pos x="368" y="270"/>
                </a:cxn>
              </a:cxnLst>
              <a:rect l="0" t="0" r="r" b="b"/>
              <a:pathLst>
                <a:path w="371" h="297">
                  <a:moveTo>
                    <a:pt x="0" y="151"/>
                  </a:moveTo>
                  <a:lnTo>
                    <a:pt x="1" y="160"/>
                  </a:lnTo>
                  <a:lnTo>
                    <a:pt x="2" y="170"/>
                  </a:lnTo>
                  <a:lnTo>
                    <a:pt x="3" y="176"/>
                  </a:lnTo>
                  <a:lnTo>
                    <a:pt x="4" y="173"/>
                  </a:lnTo>
                  <a:lnTo>
                    <a:pt x="5" y="174"/>
                  </a:lnTo>
                  <a:lnTo>
                    <a:pt x="6" y="177"/>
                  </a:lnTo>
                  <a:lnTo>
                    <a:pt x="7" y="106"/>
                  </a:lnTo>
                  <a:lnTo>
                    <a:pt x="8" y="58"/>
                  </a:lnTo>
                  <a:lnTo>
                    <a:pt x="9" y="78"/>
                  </a:lnTo>
                  <a:lnTo>
                    <a:pt x="10" y="39"/>
                  </a:lnTo>
                  <a:lnTo>
                    <a:pt x="11" y="25"/>
                  </a:lnTo>
                  <a:lnTo>
                    <a:pt x="12" y="35"/>
                  </a:lnTo>
                  <a:lnTo>
                    <a:pt x="13" y="44"/>
                  </a:lnTo>
                  <a:lnTo>
                    <a:pt x="14" y="31"/>
                  </a:lnTo>
                  <a:lnTo>
                    <a:pt x="15" y="48"/>
                  </a:lnTo>
                  <a:lnTo>
                    <a:pt x="17" y="46"/>
                  </a:lnTo>
                  <a:lnTo>
                    <a:pt x="18" y="18"/>
                  </a:lnTo>
                  <a:lnTo>
                    <a:pt x="19" y="38"/>
                  </a:lnTo>
                  <a:lnTo>
                    <a:pt x="20" y="50"/>
                  </a:lnTo>
                  <a:lnTo>
                    <a:pt x="21" y="43"/>
                  </a:lnTo>
                  <a:lnTo>
                    <a:pt x="22" y="55"/>
                  </a:lnTo>
                  <a:lnTo>
                    <a:pt x="23" y="70"/>
                  </a:lnTo>
                  <a:lnTo>
                    <a:pt x="24" y="80"/>
                  </a:lnTo>
                  <a:lnTo>
                    <a:pt x="25" y="92"/>
                  </a:lnTo>
                  <a:lnTo>
                    <a:pt x="26" y="98"/>
                  </a:lnTo>
                  <a:lnTo>
                    <a:pt x="27" y="25"/>
                  </a:lnTo>
                  <a:lnTo>
                    <a:pt x="28" y="29"/>
                  </a:lnTo>
                  <a:lnTo>
                    <a:pt x="29" y="36"/>
                  </a:lnTo>
                  <a:lnTo>
                    <a:pt x="30" y="50"/>
                  </a:lnTo>
                  <a:lnTo>
                    <a:pt x="31" y="65"/>
                  </a:lnTo>
                  <a:lnTo>
                    <a:pt x="32" y="79"/>
                  </a:lnTo>
                  <a:lnTo>
                    <a:pt x="33" y="86"/>
                  </a:lnTo>
                  <a:lnTo>
                    <a:pt x="35" y="12"/>
                  </a:lnTo>
                  <a:lnTo>
                    <a:pt x="36" y="17"/>
                  </a:lnTo>
                  <a:lnTo>
                    <a:pt x="37" y="24"/>
                  </a:lnTo>
                  <a:lnTo>
                    <a:pt x="38" y="35"/>
                  </a:lnTo>
                  <a:lnTo>
                    <a:pt x="39" y="45"/>
                  </a:lnTo>
                  <a:lnTo>
                    <a:pt x="40" y="60"/>
                  </a:lnTo>
                  <a:lnTo>
                    <a:pt x="41" y="72"/>
                  </a:lnTo>
                  <a:lnTo>
                    <a:pt x="42" y="68"/>
                  </a:lnTo>
                  <a:lnTo>
                    <a:pt x="43" y="73"/>
                  </a:lnTo>
                  <a:lnTo>
                    <a:pt x="44" y="78"/>
                  </a:lnTo>
                  <a:lnTo>
                    <a:pt x="45" y="88"/>
                  </a:lnTo>
                  <a:lnTo>
                    <a:pt x="46" y="66"/>
                  </a:lnTo>
                  <a:lnTo>
                    <a:pt x="47" y="0"/>
                  </a:lnTo>
                  <a:lnTo>
                    <a:pt x="48" y="0"/>
                  </a:lnTo>
                  <a:lnTo>
                    <a:pt x="49" y="4"/>
                  </a:lnTo>
                  <a:lnTo>
                    <a:pt x="50" y="19"/>
                  </a:lnTo>
                  <a:lnTo>
                    <a:pt x="52" y="35"/>
                  </a:lnTo>
                  <a:lnTo>
                    <a:pt x="53" y="47"/>
                  </a:lnTo>
                  <a:lnTo>
                    <a:pt x="54" y="61"/>
                  </a:lnTo>
                  <a:lnTo>
                    <a:pt x="55" y="72"/>
                  </a:lnTo>
                  <a:lnTo>
                    <a:pt x="56" y="85"/>
                  </a:lnTo>
                  <a:lnTo>
                    <a:pt x="57" y="106"/>
                  </a:lnTo>
                  <a:lnTo>
                    <a:pt x="58" y="126"/>
                  </a:lnTo>
                  <a:lnTo>
                    <a:pt x="59" y="132"/>
                  </a:lnTo>
                  <a:lnTo>
                    <a:pt x="60" y="137"/>
                  </a:lnTo>
                  <a:lnTo>
                    <a:pt x="61" y="149"/>
                  </a:lnTo>
                  <a:lnTo>
                    <a:pt x="62" y="163"/>
                  </a:lnTo>
                  <a:lnTo>
                    <a:pt x="63" y="176"/>
                  </a:lnTo>
                  <a:lnTo>
                    <a:pt x="64" y="187"/>
                  </a:lnTo>
                  <a:lnTo>
                    <a:pt x="65" y="195"/>
                  </a:lnTo>
                  <a:lnTo>
                    <a:pt x="66" y="205"/>
                  </a:lnTo>
                  <a:lnTo>
                    <a:pt x="67" y="212"/>
                  </a:lnTo>
                  <a:lnTo>
                    <a:pt x="68" y="219"/>
                  </a:lnTo>
                  <a:lnTo>
                    <a:pt x="70" y="226"/>
                  </a:lnTo>
                  <a:lnTo>
                    <a:pt x="71" y="228"/>
                  </a:lnTo>
                  <a:lnTo>
                    <a:pt x="72" y="149"/>
                  </a:lnTo>
                  <a:lnTo>
                    <a:pt x="73" y="113"/>
                  </a:lnTo>
                  <a:lnTo>
                    <a:pt x="74" y="131"/>
                  </a:lnTo>
                  <a:lnTo>
                    <a:pt x="75" y="147"/>
                  </a:lnTo>
                  <a:lnTo>
                    <a:pt x="76" y="161"/>
                  </a:lnTo>
                  <a:lnTo>
                    <a:pt x="77" y="174"/>
                  </a:lnTo>
                  <a:lnTo>
                    <a:pt x="78" y="180"/>
                  </a:lnTo>
                  <a:lnTo>
                    <a:pt x="79" y="190"/>
                  </a:lnTo>
                  <a:lnTo>
                    <a:pt x="80" y="194"/>
                  </a:lnTo>
                  <a:lnTo>
                    <a:pt x="81" y="199"/>
                  </a:lnTo>
                  <a:lnTo>
                    <a:pt x="82" y="208"/>
                  </a:lnTo>
                  <a:lnTo>
                    <a:pt x="83" y="217"/>
                  </a:lnTo>
                  <a:lnTo>
                    <a:pt x="84" y="224"/>
                  </a:lnTo>
                  <a:lnTo>
                    <a:pt x="85" y="232"/>
                  </a:lnTo>
                  <a:lnTo>
                    <a:pt x="87" y="239"/>
                  </a:lnTo>
                  <a:lnTo>
                    <a:pt x="88" y="247"/>
                  </a:lnTo>
                  <a:lnTo>
                    <a:pt x="89" y="249"/>
                  </a:lnTo>
                  <a:lnTo>
                    <a:pt x="90" y="251"/>
                  </a:lnTo>
                  <a:lnTo>
                    <a:pt x="91" y="252"/>
                  </a:lnTo>
                  <a:lnTo>
                    <a:pt x="92" y="252"/>
                  </a:lnTo>
                  <a:lnTo>
                    <a:pt x="93" y="250"/>
                  </a:lnTo>
                  <a:lnTo>
                    <a:pt x="94" y="252"/>
                  </a:lnTo>
                  <a:lnTo>
                    <a:pt x="95" y="256"/>
                  </a:lnTo>
                  <a:lnTo>
                    <a:pt x="96" y="46"/>
                  </a:lnTo>
                  <a:lnTo>
                    <a:pt x="97" y="46"/>
                  </a:lnTo>
                  <a:lnTo>
                    <a:pt x="98" y="63"/>
                  </a:lnTo>
                  <a:lnTo>
                    <a:pt x="99" y="38"/>
                  </a:lnTo>
                  <a:lnTo>
                    <a:pt x="100" y="32"/>
                  </a:lnTo>
                  <a:lnTo>
                    <a:pt x="101" y="46"/>
                  </a:lnTo>
                  <a:lnTo>
                    <a:pt x="102" y="62"/>
                  </a:lnTo>
                  <a:lnTo>
                    <a:pt x="104" y="86"/>
                  </a:lnTo>
                  <a:lnTo>
                    <a:pt x="105" y="100"/>
                  </a:lnTo>
                  <a:lnTo>
                    <a:pt x="106" y="112"/>
                  </a:lnTo>
                  <a:lnTo>
                    <a:pt x="107" y="121"/>
                  </a:lnTo>
                  <a:lnTo>
                    <a:pt x="108" y="132"/>
                  </a:lnTo>
                  <a:lnTo>
                    <a:pt x="109" y="170"/>
                  </a:lnTo>
                  <a:lnTo>
                    <a:pt x="110" y="192"/>
                  </a:lnTo>
                  <a:lnTo>
                    <a:pt x="111" y="190"/>
                  </a:lnTo>
                  <a:lnTo>
                    <a:pt x="112" y="172"/>
                  </a:lnTo>
                  <a:lnTo>
                    <a:pt x="113" y="170"/>
                  </a:lnTo>
                  <a:lnTo>
                    <a:pt x="114" y="175"/>
                  </a:lnTo>
                  <a:lnTo>
                    <a:pt x="115" y="182"/>
                  </a:lnTo>
                  <a:lnTo>
                    <a:pt x="116" y="192"/>
                  </a:lnTo>
                  <a:lnTo>
                    <a:pt x="117" y="201"/>
                  </a:lnTo>
                  <a:lnTo>
                    <a:pt x="118" y="211"/>
                  </a:lnTo>
                  <a:lnTo>
                    <a:pt x="119" y="218"/>
                  </a:lnTo>
                  <a:lnTo>
                    <a:pt x="120" y="219"/>
                  </a:lnTo>
                  <a:lnTo>
                    <a:pt x="122" y="221"/>
                  </a:lnTo>
                  <a:lnTo>
                    <a:pt x="123" y="225"/>
                  </a:lnTo>
                  <a:lnTo>
                    <a:pt x="124" y="231"/>
                  </a:lnTo>
                  <a:lnTo>
                    <a:pt x="125" y="237"/>
                  </a:lnTo>
                  <a:lnTo>
                    <a:pt x="126" y="247"/>
                  </a:lnTo>
                  <a:lnTo>
                    <a:pt x="127" y="253"/>
                  </a:lnTo>
                  <a:lnTo>
                    <a:pt x="128" y="256"/>
                  </a:lnTo>
                  <a:lnTo>
                    <a:pt x="129" y="261"/>
                  </a:lnTo>
                  <a:lnTo>
                    <a:pt x="130" y="265"/>
                  </a:lnTo>
                  <a:lnTo>
                    <a:pt x="131" y="268"/>
                  </a:lnTo>
                  <a:lnTo>
                    <a:pt x="132" y="270"/>
                  </a:lnTo>
                  <a:lnTo>
                    <a:pt x="133" y="273"/>
                  </a:lnTo>
                  <a:lnTo>
                    <a:pt x="134" y="276"/>
                  </a:lnTo>
                  <a:lnTo>
                    <a:pt x="135" y="278"/>
                  </a:lnTo>
                  <a:lnTo>
                    <a:pt x="136" y="284"/>
                  </a:lnTo>
                  <a:lnTo>
                    <a:pt x="137" y="285"/>
                  </a:lnTo>
                  <a:lnTo>
                    <a:pt x="139" y="286"/>
                  </a:lnTo>
                  <a:lnTo>
                    <a:pt x="140" y="286"/>
                  </a:lnTo>
                  <a:lnTo>
                    <a:pt x="141" y="287"/>
                  </a:lnTo>
                  <a:lnTo>
                    <a:pt x="142" y="288"/>
                  </a:lnTo>
                  <a:lnTo>
                    <a:pt x="143" y="289"/>
                  </a:lnTo>
                  <a:lnTo>
                    <a:pt x="144" y="289"/>
                  </a:lnTo>
                  <a:lnTo>
                    <a:pt x="145" y="289"/>
                  </a:lnTo>
                  <a:lnTo>
                    <a:pt x="146" y="290"/>
                  </a:lnTo>
                  <a:lnTo>
                    <a:pt x="147" y="290"/>
                  </a:lnTo>
                  <a:lnTo>
                    <a:pt x="148" y="289"/>
                  </a:lnTo>
                  <a:lnTo>
                    <a:pt x="149" y="290"/>
                  </a:lnTo>
                  <a:lnTo>
                    <a:pt x="150" y="290"/>
                  </a:lnTo>
                  <a:lnTo>
                    <a:pt x="151" y="290"/>
                  </a:lnTo>
                  <a:lnTo>
                    <a:pt x="152" y="290"/>
                  </a:lnTo>
                  <a:lnTo>
                    <a:pt x="153" y="291"/>
                  </a:lnTo>
                  <a:lnTo>
                    <a:pt x="154" y="291"/>
                  </a:lnTo>
                  <a:lnTo>
                    <a:pt x="156" y="292"/>
                  </a:lnTo>
                  <a:lnTo>
                    <a:pt x="157" y="292"/>
                  </a:lnTo>
                  <a:lnTo>
                    <a:pt x="158" y="292"/>
                  </a:lnTo>
                  <a:lnTo>
                    <a:pt x="159" y="292"/>
                  </a:lnTo>
                  <a:lnTo>
                    <a:pt x="160" y="292"/>
                  </a:lnTo>
                  <a:lnTo>
                    <a:pt x="161" y="292"/>
                  </a:lnTo>
                  <a:lnTo>
                    <a:pt x="162" y="292"/>
                  </a:lnTo>
                  <a:lnTo>
                    <a:pt x="163" y="292"/>
                  </a:lnTo>
                  <a:lnTo>
                    <a:pt x="164" y="292"/>
                  </a:lnTo>
                  <a:lnTo>
                    <a:pt x="165" y="292"/>
                  </a:lnTo>
                  <a:lnTo>
                    <a:pt x="166" y="293"/>
                  </a:lnTo>
                  <a:lnTo>
                    <a:pt x="167" y="293"/>
                  </a:lnTo>
                  <a:lnTo>
                    <a:pt x="168" y="293"/>
                  </a:lnTo>
                  <a:lnTo>
                    <a:pt x="169" y="294"/>
                  </a:lnTo>
                  <a:lnTo>
                    <a:pt x="170" y="294"/>
                  </a:lnTo>
                  <a:lnTo>
                    <a:pt x="171" y="294"/>
                  </a:lnTo>
                  <a:lnTo>
                    <a:pt x="172" y="294"/>
                  </a:lnTo>
                  <a:lnTo>
                    <a:pt x="174" y="294"/>
                  </a:lnTo>
                  <a:lnTo>
                    <a:pt x="175" y="294"/>
                  </a:lnTo>
                  <a:lnTo>
                    <a:pt x="176" y="294"/>
                  </a:lnTo>
                  <a:lnTo>
                    <a:pt x="177" y="294"/>
                  </a:lnTo>
                  <a:lnTo>
                    <a:pt x="178" y="294"/>
                  </a:lnTo>
                  <a:lnTo>
                    <a:pt x="179" y="294"/>
                  </a:lnTo>
                  <a:lnTo>
                    <a:pt x="180" y="294"/>
                  </a:lnTo>
                  <a:lnTo>
                    <a:pt x="181" y="294"/>
                  </a:lnTo>
                  <a:lnTo>
                    <a:pt x="182" y="294"/>
                  </a:lnTo>
                  <a:lnTo>
                    <a:pt x="183" y="294"/>
                  </a:lnTo>
                  <a:lnTo>
                    <a:pt x="184" y="294"/>
                  </a:lnTo>
                  <a:lnTo>
                    <a:pt x="185" y="294"/>
                  </a:lnTo>
                  <a:lnTo>
                    <a:pt x="186" y="294"/>
                  </a:lnTo>
                  <a:lnTo>
                    <a:pt x="187" y="294"/>
                  </a:lnTo>
                  <a:lnTo>
                    <a:pt x="188" y="294"/>
                  </a:lnTo>
                  <a:lnTo>
                    <a:pt x="189" y="294"/>
                  </a:lnTo>
                  <a:lnTo>
                    <a:pt x="191" y="294"/>
                  </a:lnTo>
                  <a:lnTo>
                    <a:pt x="192" y="294"/>
                  </a:lnTo>
                  <a:lnTo>
                    <a:pt x="193" y="294"/>
                  </a:lnTo>
                  <a:lnTo>
                    <a:pt x="194" y="294"/>
                  </a:lnTo>
                  <a:lnTo>
                    <a:pt x="195" y="294"/>
                  </a:lnTo>
                  <a:lnTo>
                    <a:pt x="196" y="294"/>
                  </a:lnTo>
                  <a:lnTo>
                    <a:pt x="197" y="295"/>
                  </a:lnTo>
                  <a:lnTo>
                    <a:pt x="198" y="294"/>
                  </a:lnTo>
                  <a:lnTo>
                    <a:pt x="199" y="294"/>
                  </a:lnTo>
                  <a:lnTo>
                    <a:pt x="200" y="294"/>
                  </a:lnTo>
                  <a:lnTo>
                    <a:pt x="201" y="295"/>
                  </a:lnTo>
                  <a:lnTo>
                    <a:pt x="202" y="295"/>
                  </a:lnTo>
                  <a:lnTo>
                    <a:pt x="203" y="295"/>
                  </a:lnTo>
                  <a:lnTo>
                    <a:pt x="204" y="295"/>
                  </a:lnTo>
                  <a:lnTo>
                    <a:pt x="205" y="295"/>
                  </a:lnTo>
                  <a:lnTo>
                    <a:pt x="206" y="294"/>
                  </a:lnTo>
                  <a:lnTo>
                    <a:pt x="207" y="294"/>
                  </a:lnTo>
                  <a:lnTo>
                    <a:pt x="209" y="294"/>
                  </a:lnTo>
                  <a:lnTo>
                    <a:pt x="210" y="294"/>
                  </a:lnTo>
                  <a:lnTo>
                    <a:pt x="211" y="295"/>
                  </a:lnTo>
                  <a:lnTo>
                    <a:pt x="212" y="295"/>
                  </a:lnTo>
                  <a:lnTo>
                    <a:pt x="213" y="294"/>
                  </a:lnTo>
                  <a:lnTo>
                    <a:pt x="214" y="295"/>
                  </a:lnTo>
                  <a:lnTo>
                    <a:pt x="215" y="295"/>
                  </a:lnTo>
                  <a:lnTo>
                    <a:pt x="216" y="294"/>
                  </a:lnTo>
                  <a:lnTo>
                    <a:pt x="217" y="295"/>
                  </a:lnTo>
                  <a:lnTo>
                    <a:pt x="218" y="295"/>
                  </a:lnTo>
                  <a:lnTo>
                    <a:pt x="219" y="295"/>
                  </a:lnTo>
                  <a:lnTo>
                    <a:pt x="220" y="295"/>
                  </a:lnTo>
                  <a:lnTo>
                    <a:pt x="221" y="295"/>
                  </a:lnTo>
                  <a:lnTo>
                    <a:pt x="222" y="295"/>
                  </a:lnTo>
                  <a:lnTo>
                    <a:pt x="223" y="295"/>
                  </a:lnTo>
                  <a:lnTo>
                    <a:pt x="224" y="295"/>
                  </a:lnTo>
                  <a:lnTo>
                    <a:pt x="226" y="295"/>
                  </a:lnTo>
                  <a:lnTo>
                    <a:pt x="227" y="295"/>
                  </a:lnTo>
                  <a:lnTo>
                    <a:pt x="228" y="295"/>
                  </a:lnTo>
                  <a:lnTo>
                    <a:pt x="229" y="295"/>
                  </a:lnTo>
                  <a:lnTo>
                    <a:pt x="230" y="295"/>
                  </a:lnTo>
                  <a:lnTo>
                    <a:pt x="231" y="295"/>
                  </a:lnTo>
                  <a:lnTo>
                    <a:pt x="232" y="295"/>
                  </a:lnTo>
                  <a:lnTo>
                    <a:pt x="233" y="295"/>
                  </a:lnTo>
                  <a:lnTo>
                    <a:pt x="234" y="295"/>
                  </a:lnTo>
                  <a:lnTo>
                    <a:pt x="235" y="295"/>
                  </a:lnTo>
                  <a:lnTo>
                    <a:pt x="236" y="295"/>
                  </a:lnTo>
                  <a:lnTo>
                    <a:pt x="237" y="295"/>
                  </a:lnTo>
                  <a:lnTo>
                    <a:pt x="238" y="295"/>
                  </a:lnTo>
                  <a:lnTo>
                    <a:pt x="239" y="295"/>
                  </a:lnTo>
                  <a:lnTo>
                    <a:pt x="240" y="296"/>
                  </a:lnTo>
                  <a:lnTo>
                    <a:pt x="241" y="295"/>
                  </a:lnTo>
                  <a:lnTo>
                    <a:pt x="243" y="295"/>
                  </a:lnTo>
                  <a:lnTo>
                    <a:pt x="244" y="295"/>
                  </a:lnTo>
                  <a:lnTo>
                    <a:pt x="245" y="295"/>
                  </a:lnTo>
                  <a:lnTo>
                    <a:pt x="246" y="295"/>
                  </a:lnTo>
                  <a:lnTo>
                    <a:pt x="247" y="295"/>
                  </a:lnTo>
                  <a:lnTo>
                    <a:pt x="248" y="295"/>
                  </a:lnTo>
                  <a:lnTo>
                    <a:pt x="249" y="296"/>
                  </a:lnTo>
                  <a:lnTo>
                    <a:pt x="250" y="296"/>
                  </a:lnTo>
                  <a:lnTo>
                    <a:pt x="251" y="296"/>
                  </a:lnTo>
                  <a:lnTo>
                    <a:pt x="252" y="296"/>
                  </a:lnTo>
                  <a:lnTo>
                    <a:pt x="253" y="296"/>
                  </a:lnTo>
                  <a:lnTo>
                    <a:pt x="254" y="296"/>
                  </a:lnTo>
                  <a:lnTo>
                    <a:pt x="255" y="296"/>
                  </a:lnTo>
                  <a:lnTo>
                    <a:pt x="256" y="295"/>
                  </a:lnTo>
                  <a:lnTo>
                    <a:pt x="257" y="295"/>
                  </a:lnTo>
                  <a:lnTo>
                    <a:pt x="258" y="295"/>
                  </a:lnTo>
                  <a:lnTo>
                    <a:pt x="259" y="296"/>
                  </a:lnTo>
                  <a:lnTo>
                    <a:pt x="261" y="296"/>
                  </a:lnTo>
                  <a:lnTo>
                    <a:pt x="262" y="296"/>
                  </a:lnTo>
                  <a:lnTo>
                    <a:pt x="263" y="296"/>
                  </a:lnTo>
                  <a:lnTo>
                    <a:pt x="264" y="296"/>
                  </a:lnTo>
                  <a:lnTo>
                    <a:pt x="265" y="296"/>
                  </a:lnTo>
                  <a:lnTo>
                    <a:pt x="266" y="296"/>
                  </a:lnTo>
                  <a:lnTo>
                    <a:pt x="267" y="295"/>
                  </a:lnTo>
                  <a:lnTo>
                    <a:pt x="268" y="295"/>
                  </a:lnTo>
                  <a:lnTo>
                    <a:pt x="269" y="295"/>
                  </a:lnTo>
                  <a:lnTo>
                    <a:pt x="270" y="295"/>
                  </a:lnTo>
                  <a:lnTo>
                    <a:pt x="271" y="295"/>
                  </a:lnTo>
                  <a:lnTo>
                    <a:pt x="272" y="296"/>
                  </a:lnTo>
                  <a:lnTo>
                    <a:pt x="273" y="296"/>
                  </a:lnTo>
                  <a:lnTo>
                    <a:pt x="274" y="296"/>
                  </a:lnTo>
                  <a:lnTo>
                    <a:pt x="275" y="296"/>
                  </a:lnTo>
                  <a:lnTo>
                    <a:pt x="276" y="297"/>
                  </a:lnTo>
                  <a:lnTo>
                    <a:pt x="278" y="297"/>
                  </a:lnTo>
                  <a:lnTo>
                    <a:pt x="279" y="296"/>
                  </a:lnTo>
                  <a:lnTo>
                    <a:pt x="280" y="296"/>
                  </a:lnTo>
                  <a:lnTo>
                    <a:pt x="281" y="296"/>
                  </a:lnTo>
                  <a:lnTo>
                    <a:pt x="282" y="296"/>
                  </a:lnTo>
                  <a:lnTo>
                    <a:pt x="283" y="296"/>
                  </a:lnTo>
                  <a:lnTo>
                    <a:pt x="284" y="296"/>
                  </a:lnTo>
                  <a:lnTo>
                    <a:pt x="285" y="296"/>
                  </a:lnTo>
                  <a:lnTo>
                    <a:pt x="286" y="296"/>
                  </a:lnTo>
                  <a:lnTo>
                    <a:pt x="287" y="297"/>
                  </a:lnTo>
                  <a:lnTo>
                    <a:pt x="288" y="297"/>
                  </a:lnTo>
                  <a:lnTo>
                    <a:pt x="289" y="297"/>
                  </a:lnTo>
                  <a:lnTo>
                    <a:pt x="290" y="296"/>
                  </a:lnTo>
                  <a:lnTo>
                    <a:pt x="291" y="297"/>
                  </a:lnTo>
                  <a:lnTo>
                    <a:pt x="292" y="296"/>
                  </a:lnTo>
                  <a:lnTo>
                    <a:pt x="293" y="297"/>
                  </a:lnTo>
                  <a:lnTo>
                    <a:pt x="294" y="297"/>
                  </a:lnTo>
                  <a:lnTo>
                    <a:pt x="296" y="296"/>
                  </a:lnTo>
                  <a:lnTo>
                    <a:pt x="297" y="296"/>
                  </a:lnTo>
                  <a:lnTo>
                    <a:pt x="298" y="296"/>
                  </a:lnTo>
                  <a:lnTo>
                    <a:pt x="299" y="296"/>
                  </a:lnTo>
                  <a:lnTo>
                    <a:pt x="300" y="297"/>
                  </a:lnTo>
                  <a:lnTo>
                    <a:pt x="301" y="297"/>
                  </a:lnTo>
                  <a:lnTo>
                    <a:pt x="302" y="297"/>
                  </a:lnTo>
                  <a:lnTo>
                    <a:pt x="303" y="297"/>
                  </a:lnTo>
                  <a:lnTo>
                    <a:pt x="304" y="296"/>
                  </a:lnTo>
                  <a:lnTo>
                    <a:pt x="305" y="293"/>
                  </a:lnTo>
                  <a:lnTo>
                    <a:pt x="306" y="291"/>
                  </a:lnTo>
                  <a:lnTo>
                    <a:pt x="307" y="291"/>
                  </a:lnTo>
                  <a:lnTo>
                    <a:pt x="308" y="292"/>
                  </a:lnTo>
                  <a:lnTo>
                    <a:pt x="309" y="293"/>
                  </a:lnTo>
                  <a:lnTo>
                    <a:pt x="310" y="293"/>
                  </a:lnTo>
                  <a:lnTo>
                    <a:pt x="311" y="294"/>
                  </a:lnTo>
                  <a:lnTo>
                    <a:pt x="313" y="294"/>
                  </a:lnTo>
                  <a:lnTo>
                    <a:pt x="314" y="294"/>
                  </a:lnTo>
                  <a:lnTo>
                    <a:pt x="315" y="294"/>
                  </a:lnTo>
                  <a:lnTo>
                    <a:pt x="316" y="295"/>
                  </a:lnTo>
                  <a:lnTo>
                    <a:pt x="317" y="279"/>
                  </a:lnTo>
                  <a:lnTo>
                    <a:pt x="318" y="173"/>
                  </a:lnTo>
                  <a:lnTo>
                    <a:pt x="319" y="108"/>
                  </a:lnTo>
                  <a:lnTo>
                    <a:pt x="320" y="112"/>
                  </a:lnTo>
                  <a:lnTo>
                    <a:pt x="321" y="132"/>
                  </a:lnTo>
                  <a:lnTo>
                    <a:pt x="322" y="146"/>
                  </a:lnTo>
                  <a:lnTo>
                    <a:pt x="323" y="157"/>
                  </a:lnTo>
                  <a:lnTo>
                    <a:pt x="324" y="162"/>
                  </a:lnTo>
                  <a:lnTo>
                    <a:pt x="325" y="169"/>
                  </a:lnTo>
                  <a:lnTo>
                    <a:pt x="326" y="60"/>
                  </a:lnTo>
                  <a:lnTo>
                    <a:pt x="327" y="76"/>
                  </a:lnTo>
                  <a:lnTo>
                    <a:pt x="328" y="109"/>
                  </a:lnTo>
                  <a:lnTo>
                    <a:pt x="330" y="132"/>
                  </a:lnTo>
                  <a:lnTo>
                    <a:pt x="331" y="145"/>
                  </a:lnTo>
                  <a:lnTo>
                    <a:pt x="332" y="154"/>
                  </a:lnTo>
                  <a:lnTo>
                    <a:pt x="333" y="162"/>
                  </a:lnTo>
                  <a:lnTo>
                    <a:pt x="334" y="168"/>
                  </a:lnTo>
                  <a:lnTo>
                    <a:pt x="335" y="174"/>
                  </a:lnTo>
                  <a:lnTo>
                    <a:pt x="336" y="172"/>
                  </a:lnTo>
                  <a:lnTo>
                    <a:pt x="337" y="97"/>
                  </a:lnTo>
                  <a:lnTo>
                    <a:pt x="338" y="74"/>
                  </a:lnTo>
                  <a:lnTo>
                    <a:pt x="339" y="101"/>
                  </a:lnTo>
                  <a:lnTo>
                    <a:pt x="340" y="121"/>
                  </a:lnTo>
                  <a:lnTo>
                    <a:pt x="341" y="131"/>
                  </a:lnTo>
                  <a:lnTo>
                    <a:pt x="342" y="141"/>
                  </a:lnTo>
                  <a:lnTo>
                    <a:pt x="343" y="154"/>
                  </a:lnTo>
                  <a:lnTo>
                    <a:pt x="344" y="162"/>
                  </a:lnTo>
                  <a:lnTo>
                    <a:pt x="345" y="170"/>
                  </a:lnTo>
                  <a:lnTo>
                    <a:pt x="346" y="180"/>
                  </a:lnTo>
                  <a:lnTo>
                    <a:pt x="348" y="189"/>
                  </a:lnTo>
                  <a:lnTo>
                    <a:pt x="349" y="199"/>
                  </a:lnTo>
                  <a:lnTo>
                    <a:pt x="350" y="208"/>
                  </a:lnTo>
                  <a:lnTo>
                    <a:pt x="351" y="216"/>
                  </a:lnTo>
                  <a:lnTo>
                    <a:pt x="352" y="224"/>
                  </a:lnTo>
                  <a:lnTo>
                    <a:pt x="353" y="231"/>
                  </a:lnTo>
                  <a:lnTo>
                    <a:pt x="354" y="238"/>
                  </a:lnTo>
                  <a:lnTo>
                    <a:pt x="355" y="244"/>
                  </a:lnTo>
                  <a:lnTo>
                    <a:pt x="356" y="248"/>
                  </a:lnTo>
                  <a:lnTo>
                    <a:pt x="357" y="253"/>
                  </a:lnTo>
                  <a:lnTo>
                    <a:pt x="358" y="257"/>
                  </a:lnTo>
                  <a:lnTo>
                    <a:pt x="359" y="260"/>
                  </a:lnTo>
                  <a:lnTo>
                    <a:pt x="360" y="262"/>
                  </a:lnTo>
                  <a:lnTo>
                    <a:pt x="361" y="263"/>
                  </a:lnTo>
                  <a:lnTo>
                    <a:pt x="362" y="264"/>
                  </a:lnTo>
                  <a:lnTo>
                    <a:pt x="363" y="267"/>
                  </a:lnTo>
                  <a:lnTo>
                    <a:pt x="365" y="269"/>
                  </a:lnTo>
                  <a:lnTo>
                    <a:pt x="366" y="270"/>
                  </a:lnTo>
                  <a:lnTo>
                    <a:pt x="367" y="269"/>
                  </a:lnTo>
                  <a:lnTo>
                    <a:pt x="368" y="270"/>
                  </a:lnTo>
                  <a:lnTo>
                    <a:pt x="369" y="271"/>
                  </a:lnTo>
                  <a:lnTo>
                    <a:pt x="370" y="273"/>
                  </a:lnTo>
                  <a:lnTo>
                    <a:pt x="371" y="275"/>
                  </a:lnTo>
                </a:path>
              </a:pathLst>
            </a:custGeom>
            <a:noFill/>
            <a:ln w="14351">
              <a:solidFill>
                <a:srgbClr val="339966"/>
              </a:solidFill>
              <a:prstDash val="solid"/>
              <a:round/>
              <a:headEnd/>
              <a:tailEnd/>
            </a:ln>
          </p:spPr>
          <p:txBody>
            <a:bodyPr/>
            <a:lstStyle/>
            <a:p>
              <a:endParaRPr lang="he-IL"/>
            </a:p>
          </p:txBody>
        </p:sp>
        <p:sp>
          <p:nvSpPr>
            <p:cNvPr id="237613" name="Freeform 45"/>
            <p:cNvSpPr>
              <a:spLocks/>
            </p:cNvSpPr>
            <p:nvPr/>
          </p:nvSpPr>
          <p:spPr bwMode="auto">
            <a:xfrm>
              <a:off x="3079" y="666"/>
              <a:ext cx="1632" cy="1369"/>
            </a:xfrm>
            <a:custGeom>
              <a:avLst/>
              <a:gdLst/>
              <a:ahLst/>
              <a:cxnLst>
                <a:cxn ang="0">
                  <a:pos x="4" y="223"/>
                </a:cxn>
                <a:cxn ang="0">
                  <a:pos x="10" y="79"/>
                </a:cxn>
                <a:cxn ang="0">
                  <a:pos x="15" y="102"/>
                </a:cxn>
                <a:cxn ang="0">
                  <a:pos x="20" y="50"/>
                </a:cxn>
                <a:cxn ang="0">
                  <a:pos x="26" y="121"/>
                </a:cxn>
                <a:cxn ang="0">
                  <a:pos x="31" y="161"/>
                </a:cxn>
                <a:cxn ang="0">
                  <a:pos x="36" y="84"/>
                </a:cxn>
                <a:cxn ang="0">
                  <a:pos x="42" y="154"/>
                </a:cxn>
                <a:cxn ang="0">
                  <a:pos x="47" y="49"/>
                </a:cxn>
                <a:cxn ang="0">
                  <a:pos x="52" y="22"/>
                </a:cxn>
                <a:cxn ang="0">
                  <a:pos x="57" y="79"/>
                </a:cxn>
                <a:cxn ang="0">
                  <a:pos x="63" y="45"/>
                </a:cxn>
                <a:cxn ang="0">
                  <a:pos x="68" y="137"/>
                </a:cxn>
                <a:cxn ang="0">
                  <a:pos x="73" y="55"/>
                </a:cxn>
                <a:cxn ang="0">
                  <a:pos x="79" y="140"/>
                </a:cxn>
                <a:cxn ang="0">
                  <a:pos x="84" y="211"/>
                </a:cxn>
                <a:cxn ang="0">
                  <a:pos x="89" y="38"/>
                </a:cxn>
                <a:cxn ang="0">
                  <a:pos x="95" y="52"/>
                </a:cxn>
                <a:cxn ang="0">
                  <a:pos x="100" y="132"/>
                </a:cxn>
                <a:cxn ang="0">
                  <a:pos x="105" y="174"/>
                </a:cxn>
                <a:cxn ang="0">
                  <a:pos x="110" y="153"/>
                </a:cxn>
                <a:cxn ang="0">
                  <a:pos x="116" y="226"/>
                </a:cxn>
                <a:cxn ang="0">
                  <a:pos x="121" y="220"/>
                </a:cxn>
                <a:cxn ang="0">
                  <a:pos x="126" y="243"/>
                </a:cxn>
                <a:cxn ang="0">
                  <a:pos x="132" y="260"/>
                </a:cxn>
                <a:cxn ang="0">
                  <a:pos x="137" y="267"/>
                </a:cxn>
                <a:cxn ang="0">
                  <a:pos x="142" y="269"/>
                </a:cxn>
                <a:cxn ang="0">
                  <a:pos x="148" y="271"/>
                </a:cxn>
                <a:cxn ang="0">
                  <a:pos x="153" y="96"/>
                </a:cxn>
                <a:cxn ang="0">
                  <a:pos x="158" y="192"/>
                </a:cxn>
                <a:cxn ang="0">
                  <a:pos x="164" y="255"/>
                </a:cxn>
                <a:cxn ang="0">
                  <a:pos x="169" y="267"/>
                </a:cxn>
                <a:cxn ang="0">
                  <a:pos x="174" y="270"/>
                </a:cxn>
                <a:cxn ang="0">
                  <a:pos x="179" y="271"/>
                </a:cxn>
                <a:cxn ang="0">
                  <a:pos x="185" y="272"/>
                </a:cxn>
                <a:cxn ang="0">
                  <a:pos x="190" y="273"/>
                </a:cxn>
                <a:cxn ang="0">
                  <a:pos x="195" y="273"/>
                </a:cxn>
                <a:cxn ang="0">
                  <a:pos x="201" y="274"/>
                </a:cxn>
                <a:cxn ang="0">
                  <a:pos x="206" y="274"/>
                </a:cxn>
                <a:cxn ang="0">
                  <a:pos x="211" y="274"/>
                </a:cxn>
                <a:cxn ang="0">
                  <a:pos x="217" y="275"/>
                </a:cxn>
                <a:cxn ang="0">
                  <a:pos x="222" y="274"/>
                </a:cxn>
                <a:cxn ang="0">
                  <a:pos x="227" y="275"/>
                </a:cxn>
                <a:cxn ang="0">
                  <a:pos x="233" y="275"/>
                </a:cxn>
                <a:cxn ang="0">
                  <a:pos x="238" y="274"/>
                </a:cxn>
                <a:cxn ang="0">
                  <a:pos x="243" y="274"/>
                </a:cxn>
                <a:cxn ang="0">
                  <a:pos x="248" y="274"/>
                </a:cxn>
                <a:cxn ang="0">
                  <a:pos x="254" y="274"/>
                </a:cxn>
                <a:cxn ang="0">
                  <a:pos x="259" y="275"/>
                </a:cxn>
                <a:cxn ang="0">
                  <a:pos x="264" y="275"/>
                </a:cxn>
                <a:cxn ang="0">
                  <a:pos x="270" y="274"/>
                </a:cxn>
                <a:cxn ang="0">
                  <a:pos x="275" y="274"/>
                </a:cxn>
                <a:cxn ang="0">
                  <a:pos x="280" y="274"/>
                </a:cxn>
                <a:cxn ang="0">
                  <a:pos x="286" y="274"/>
                </a:cxn>
                <a:cxn ang="0">
                  <a:pos x="291" y="274"/>
                </a:cxn>
                <a:cxn ang="0">
                  <a:pos x="296" y="274"/>
                </a:cxn>
              </a:cxnLst>
              <a:rect l="0" t="0" r="r" b="b"/>
              <a:pathLst>
                <a:path w="300" h="275">
                  <a:moveTo>
                    <a:pt x="0" y="256"/>
                  </a:moveTo>
                  <a:lnTo>
                    <a:pt x="1" y="256"/>
                  </a:lnTo>
                  <a:lnTo>
                    <a:pt x="2" y="237"/>
                  </a:lnTo>
                  <a:lnTo>
                    <a:pt x="3" y="218"/>
                  </a:lnTo>
                  <a:lnTo>
                    <a:pt x="4" y="223"/>
                  </a:lnTo>
                  <a:lnTo>
                    <a:pt x="5" y="181"/>
                  </a:lnTo>
                  <a:lnTo>
                    <a:pt x="7" y="23"/>
                  </a:lnTo>
                  <a:lnTo>
                    <a:pt x="8" y="46"/>
                  </a:lnTo>
                  <a:lnTo>
                    <a:pt x="9" y="65"/>
                  </a:lnTo>
                  <a:lnTo>
                    <a:pt x="10" y="79"/>
                  </a:lnTo>
                  <a:lnTo>
                    <a:pt x="11" y="59"/>
                  </a:lnTo>
                  <a:lnTo>
                    <a:pt x="12" y="50"/>
                  </a:lnTo>
                  <a:lnTo>
                    <a:pt x="13" y="70"/>
                  </a:lnTo>
                  <a:lnTo>
                    <a:pt x="14" y="84"/>
                  </a:lnTo>
                  <a:lnTo>
                    <a:pt x="15" y="102"/>
                  </a:lnTo>
                  <a:lnTo>
                    <a:pt x="16" y="78"/>
                  </a:lnTo>
                  <a:lnTo>
                    <a:pt x="17" y="10"/>
                  </a:lnTo>
                  <a:lnTo>
                    <a:pt x="18" y="7"/>
                  </a:lnTo>
                  <a:lnTo>
                    <a:pt x="19" y="26"/>
                  </a:lnTo>
                  <a:lnTo>
                    <a:pt x="20" y="50"/>
                  </a:lnTo>
                  <a:lnTo>
                    <a:pt x="21" y="73"/>
                  </a:lnTo>
                  <a:lnTo>
                    <a:pt x="22" y="93"/>
                  </a:lnTo>
                  <a:lnTo>
                    <a:pt x="23" y="102"/>
                  </a:lnTo>
                  <a:lnTo>
                    <a:pt x="25" y="111"/>
                  </a:lnTo>
                  <a:lnTo>
                    <a:pt x="26" y="121"/>
                  </a:lnTo>
                  <a:lnTo>
                    <a:pt x="27" y="130"/>
                  </a:lnTo>
                  <a:lnTo>
                    <a:pt x="28" y="139"/>
                  </a:lnTo>
                  <a:lnTo>
                    <a:pt x="29" y="146"/>
                  </a:lnTo>
                  <a:lnTo>
                    <a:pt x="30" y="154"/>
                  </a:lnTo>
                  <a:lnTo>
                    <a:pt x="31" y="161"/>
                  </a:lnTo>
                  <a:lnTo>
                    <a:pt x="32" y="147"/>
                  </a:lnTo>
                  <a:lnTo>
                    <a:pt x="33" y="12"/>
                  </a:lnTo>
                  <a:lnTo>
                    <a:pt x="34" y="32"/>
                  </a:lnTo>
                  <a:lnTo>
                    <a:pt x="35" y="57"/>
                  </a:lnTo>
                  <a:lnTo>
                    <a:pt x="36" y="84"/>
                  </a:lnTo>
                  <a:lnTo>
                    <a:pt x="37" y="105"/>
                  </a:lnTo>
                  <a:lnTo>
                    <a:pt x="38" y="123"/>
                  </a:lnTo>
                  <a:lnTo>
                    <a:pt x="39" y="139"/>
                  </a:lnTo>
                  <a:lnTo>
                    <a:pt x="40" y="147"/>
                  </a:lnTo>
                  <a:lnTo>
                    <a:pt x="42" y="154"/>
                  </a:lnTo>
                  <a:lnTo>
                    <a:pt x="43" y="131"/>
                  </a:lnTo>
                  <a:lnTo>
                    <a:pt x="44" y="47"/>
                  </a:lnTo>
                  <a:lnTo>
                    <a:pt x="45" y="62"/>
                  </a:lnTo>
                  <a:lnTo>
                    <a:pt x="46" y="80"/>
                  </a:lnTo>
                  <a:lnTo>
                    <a:pt x="47" y="49"/>
                  </a:lnTo>
                  <a:lnTo>
                    <a:pt x="48" y="0"/>
                  </a:lnTo>
                  <a:lnTo>
                    <a:pt x="49" y="22"/>
                  </a:lnTo>
                  <a:lnTo>
                    <a:pt x="50" y="9"/>
                  </a:lnTo>
                  <a:lnTo>
                    <a:pt x="51" y="3"/>
                  </a:lnTo>
                  <a:lnTo>
                    <a:pt x="52" y="22"/>
                  </a:lnTo>
                  <a:lnTo>
                    <a:pt x="53" y="38"/>
                  </a:lnTo>
                  <a:lnTo>
                    <a:pt x="54" y="32"/>
                  </a:lnTo>
                  <a:lnTo>
                    <a:pt x="55" y="45"/>
                  </a:lnTo>
                  <a:lnTo>
                    <a:pt x="56" y="62"/>
                  </a:lnTo>
                  <a:lnTo>
                    <a:pt x="57" y="79"/>
                  </a:lnTo>
                  <a:lnTo>
                    <a:pt x="58" y="84"/>
                  </a:lnTo>
                  <a:lnTo>
                    <a:pt x="60" y="76"/>
                  </a:lnTo>
                  <a:lnTo>
                    <a:pt x="61" y="11"/>
                  </a:lnTo>
                  <a:lnTo>
                    <a:pt x="62" y="26"/>
                  </a:lnTo>
                  <a:lnTo>
                    <a:pt x="63" y="45"/>
                  </a:lnTo>
                  <a:lnTo>
                    <a:pt x="64" y="61"/>
                  </a:lnTo>
                  <a:lnTo>
                    <a:pt x="65" y="80"/>
                  </a:lnTo>
                  <a:lnTo>
                    <a:pt x="66" y="101"/>
                  </a:lnTo>
                  <a:lnTo>
                    <a:pt x="67" y="122"/>
                  </a:lnTo>
                  <a:lnTo>
                    <a:pt x="68" y="137"/>
                  </a:lnTo>
                  <a:lnTo>
                    <a:pt x="69" y="142"/>
                  </a:lnTo>
                  <a:lnTo>
                    <a:pt x="70" y="144"/>
                  </a:lnTo>
                  <a:lnTo>
                    <a:pt x="71" y="38"/>
                  </a:lnTo>
                  <a:lnTo>
                    <a:pt x="72" y="29"/>
                  </a:lnTo>
                  <a:lnTo>
                    <a:pt x="73" y="55"/>
                  </a:lnTo>
                  <a:lnTo>
                    <a:pt x="74" y="80"/>
                  </a:lnTo>
                  <a:lnTo>
                    <a:pt x="75" y="82"/>
                  </a:lnTo>
                  <a:lnTo>
                    <a:pt x="77" y="101"/>
                  </a:lnTo>
                  <a:lnTo>
                    <a:pt x="78" y="123"/>
                  </a:lnTo>
                  <a:lnTo>
                    <a:pt x="79" y="140"/>
                  </a:lnTo>
                  <a:lnTo>
                    <a:pt x="80" y="156"/>
                  </a:lnTo>
                  <a:lnTo>
                    <a:pt x="81" y="172"/>
                  </a:lnTo>
                  <a:lnTo>
                    <a:pt x="82" y="187"/>
                  </a:lnTo>
                  <a:lnTo>
                    <a:pt x="83" y="201"/>
                  </a:lnTo>
                  <a:lnTo>
                    <a:pt x="84" y="211"/>
                  </a:lnTo>
                  <a:lnTo>
                    <a:pt x="85" y="225"/>
                  </a:lnTo>
                  <a:lnTo>
                    <a:pt x="86" y="236"/>
                  </a:lnTo>
                  <a:lnTo>
                    <a:pt x="87" y="240"/>
                  </a:lnTo>
                  <a:lnTo>
                    <a:pt x="88" y="190"/>
                  </a:lnTo>
                  <a:lnTo>
                    <a:pt x="89" y="38"/>
                  </a:lnTo>
                  <a:lnTo>
                    <a:pt x="90" y="37"/>
                  </a:lnTo>
                  <a:lnTo>
                    <a:pt x="91" y="20"/>
                  </a:lnTo>
                  <a:lnTo>
                    <a:pt x="92" y="46"/>
                  </a:lnTo>
                  <a:lnTo>
                    <a:pt x="94" y="40"/>
                  </a:lnTo>
                  <a:lnTo>
                    <a:pt x="95" y="52"/>
                  </a:lnTo>
                  <a:lnTo>
                    <a:pt x="96" y="60"/>
                  </a:lnTo>
                  <a:lnTo>
                    <a:pt x="97" y="87"/>
                  </a:lnTo>
                  <a:lnTo>
                    <a:pt x="98" y="113"/>
                  </a:lnTo>
                  <a:lnTo>
                    <a:pt x="99" y="126"/>
                  </a:lnTo>
                  <a:lnTo>
                    <a:pt x="100" y="132"/>
                  </a:lnTo>
                  <a:lnTo>
                    <a:pt x="101" y="143"/>
                  </a:lnTo>
                  <a:lnTo>
                    <a:pt x="102" y="145"/>
                  </a:lnTo>
                  <a:lnTo>
                    <a:pt x="103" y="147"/>
                  </a:lnTo>
                  <a:lnTo>
                    <a:pt x="104" y="158"/>
                  </a:lnTo>
                  <a:lnTo>
                    <a:pt x="105" y="174"/>
                  </a:lnTo>
                  <a:lnTo>
                    <a:pt x="106" y="175"/>
                  </a:lnTo>
                  <a:lnTo>
                    <a:pt x="107" y="114"/>
                  </a:lnTo>
                  <a:lnTo>
                    <a:pt x="108" y="113"/>
                  </a:lnTo>
                  <a:lnTo>
                    <a:pt x="109" y="132"/>
                  </a:lnTo>
                  <a:lnTo>
                    <a:pt x="110" y="153"/>
                  </a:lnTo>
                  <a:lnTo>
                    <a:pt x="112" y="174"/>
                  </a:lnTo>
                  <a:lnTo>
                    <a:pt x="113" y="191"/>
                  </a:lnTo>
                  <a:lnTo>
                    <a:pt x="114" y="208"/>
                  </a:lnTo>
                  <a:lnTo>
                    <a:pt x="115" y="219"/>
                  </a:lnTo>
                  <a:lnTo>
                    <a:pt x="116" y="226"/>
                  </a:lnTo>
                  <a:lnTo>
                    <a:pt x="117" y="231"/>
                  </a:lnTo>
                  <a:lnTo>
                    <a:pt x="118" y="231"/>
                  </a:lnTo>
                  <a:lnTo>
                    <a:pt x="119" y="228"/>
                  </a:lnTo>
                  <a:lnTo>
                    <a:pt x="120" y="231"/>
                  </a:lnTo>
                  <a:lnTo>
                    <a:pt x="121" y="220"/>
                  </a:lnTo>
                  <a:lnTo>
                    <a:pt x="122" y="223"/>
                  </a:lnTo>
                  <a:lnTo>
                    <a:pt x="123" y="227"/>
                  </a:lnTo>
                  <a:lnTo>
                    <a:pt x="124" y="233"/>
                  </a:lnTo>
                  <a:lnTo>
                    <a:pt x="125" y="240"/>
                  </a:lnTo>
                  <a:lnTo>
                    <a:pt x="126" y="243"/>
                  </a:lnTo>
                  <a:lnTo>
                    <a:pt x="127" y="247"/>
                  </a:lnTo>
                  <a:lnTo>
                    <a:pt x="129" y="251"/>
                  </a:lnTo>
                  <a:lnTo>
                    <a:pt x="130" y="253"/>
                  </a:lnTo>
                  <a:lnTo>
                    <a:pt x="131" y="257"/>
                  </a:lnTo>
                  <a:lnTo>
                    <a:pt x="132" y="260"/>
                  </a:lnTo>
                  <a:lnTo>
                    <a:pt x="133" y="261"/>
                  </a:lnTo>
                  <a:lnTo>
                    <a:pt x="134" y="263"/>
                  </a:lnTo>
                  <a:lnTo>
                    <a:pt x="135" y="266"/>
                  </a:lnTo>
                  <a:lnTo>
                    <a:pt x="136" y="267"/>
                  </a:lnTo>
                  <a:lnTo>
                    <a:pt x="137" y="267"/>
                  </a:lnTo>
                  <a:lnTo>
                    <a:pt x="138" y="268"/>
                  </a:lnTo>
                  <a:lnTo>
                    <a:pt x="139" y="268"/>
                  </a:lnTo>
                  <a:lnTo>
                    <a:pt x="140" y="268"/>
                  </a:lnTo>
                  <a:lnTo>
                    <a:pt x="141" y="269"/>
                  </a:lnTo>
                  <a:lnTo>
                    <a:pt x="142" y="269"/>
                  </a:lnTo>
                  <a:lnTo>
                    <a:pt x="143" y="269"/>
                  </a:lnTo>
                  <a:lnTo>
                    <a:pt x="144" y="269"/>
                  </a:lnTo>
                  <a:lnTo>
                    <a:pt x="145" y="270"/>
                  </a:lnTo>
                  <a:lnTo>
                    <a:pt x="147" y="270"/>
                  </a:lnTo>
                  <a:lnTo>
                    <a:pt x="148" y="271"/>
                  </a:lnTo>
                  <a:lnTo>
                    <a:pt x="149" y="271"/>
                  </a:lnTo>
                  <a:lnTo>
                    <a:pt x="150" y="269"/>
                  </a:lnTo>
                  <a:lnTo>
                    <a:pt x="151" y="158"/>
                  </a:lnTo>
                  <a:lnTo>
                    <a:pt x="152" y="60"/>
                  </a:lnTo>
                  <a:lnTo>
                    <a:pt x="153" y="96"/>
                  </a:lnTo>
                  <a:lnTo>
                    <a:pt x="154" y="125"/>
                  </a:lnTo>
                  <a:lnTo>
                    <a:pt x="155" y="146"/>
                  </a:lnTo>
                  <a:lnTo>
                    <a:pt x="156" y="158"/>
                  </a:lnTo>
                  <a:lnTo>
                    <a:pt x="157" y="172"/>
                  </a:lnTo>
                  <a:lnTo>
                    <a:pt x="158" y="192"/>
                  </a:lnTo>
                  <a:lnTo>
                    <a:pt x="159" y="214"/>
                  </a:lnTo>
                  <a:lnTo>
                    <a:pt x="160" y="230"/>
                  </a:lnTo>
                  <a:lnTo>
                    <a:pt x="161" y="240"/>
                  </a:lnTo>
                  <a:lnTo>
                    <a:pt x="162" y="248"/>
                  </a:lnTo>
                  <a:lnTo>
                    <a:pt x="164" y="255"/>
                  </a:lnTo>
                  <a:lnTo>
                    <a:pt x="165" y="260"/>
                  </a:lnTo>
                  <a:lnTo>
                    <a:pt x="166" y="263"/>
                  </a:lnTo>
                  <a:lnTo>
                    <a:pt x="167" y="265"/>
                  </a:lnTo>
                  <a:lnTo>
                    <a:pt x="168" y="266"/>
                  </a:lnTo>
                  <a:lnTo>
                    <a:pt x="169" y="267"/>
                  </a:lnTo>
                  <a:lnTo>
                    <a:pt x="170" y="268"/>
                  </a:lnTo>
                  <a:lnTo>
                    <a:pt x="171" y="268"/>
                  </a:lnTo>
                  <a:lnTo>
                    <a:pt x="172" y="269"/>
                  </a:lnTo>
                  <a:lnTo>
                    <a:pt x="173" y="270"/>
                  </a:lnTo>
                  <a:lnTo>
                    <a:pt x="174" y="270"/>
                  </a:lnTo>
                  <a:lnTo>
                    <a:pt x="175" y="271"/>
                  </a:lnTo>
                  <a:lnTo>
                    <a:pt x="176" y="271"/>
                  </a:lnTo>
                  <a:lnTo>
                    <a:pt x="177" y="271"/>
                  </a:lnTo>
                  <a:lnTo>
                    <a:pt x="178" y="271"/>
                  </a:lnTo>
                  <a:lnTo>
                    <a:pt x="179" y="271"/>
                  </a:lnTo>
                  <a:lnTo>
                    <a:pt x="181" y="271"/>
                  </a:lnTo>
                  <a:lnTo>
                    <a:pt x="182" y="272"/>
                  </a:lnTo>
                  <a:lnTo>
                    <a:pt x="183" y="272"/>
                  </a:lnTo>
                  <a:lnTo>
                    <a:pt x="184" y="272"/>
                  </a:lnTo>
                  <a:lnTo>
                    <a:pt x="185" y="272"/>
                  </a:lnTo>
                  <a:lnTo>
                    <a:pt x="186" y="272"/>
                  </a:lnTo>
                  <a:lnTo>
                    <a:pt x="187" y="272"/>
                  </a:lnTo>
                  <a:lnTo>
                    <a:pt x="188" y="272"/>
                  </a:lnTo>
                  <a:lnTo>
                    <a:pt x="189" y="272"/>
                  </a:lnTo>
                  <a:lnTo>
                    <a:pt x="190" y="273"/>
                  </a:lnTo>
                  <a:lnTo>
                    <a:pt x="191" y="272"/>
                  </a:lnTo>
                  <a:lnTo>
                    <a:pt x="192" y="273"/>
                  </a:lnTo>
                  <a:lnTo>
                    <a:pt x="193" y="273"/>
                  </a:lnTo>
                  <a:lnTo>
                    <a:pt x="194" y="273"/>
                  </a:lnTo>
                  <a:lnTo>
                    <a:pt x="195" y="273"/>
                  </a:lnTo>
                  <a:lnTo>
                    <a:pt x="196" y="273"/>
                  </a:lnTo>
                  <a:lnTo>
                    <a:pt x="197" y="274"/>
                  </a:lnTo>
                  <a:lnTo>
                    <a:pt x="199" y="274"/>
                  </a:lnTo>
                  <a:lnTo>
                    <a:pt x="200" y="274"/>
                  </a:lnTo>
                  <a:lnTo>
                    <a:pt x="201" y="274"/>
                  </a:lnTo>
                  <a:lnTo>
                    <a:pt x="202" y="274"/>
                  </a:lnTo>
                  <a:lnTo>
                    <a:pt x="203" y="274"/>
                  </a:lnTo>
                  <a:lnTo>
                    <a:pt x="204" y="274"/>
                  </a:lnTo>
                  <a:lnTo>
                    <a:pt x="205" y="274"/>
                  </a:lnTo>
                  <a:lnTo>
                    <a:pt x="206" y="274"/>
                  </a:lnTo>
                  <a:lnTo>
                    <a:pt x="207" y="274"/>
                  </a:lnTo>
                  <a:lnTo>
                    <a:pt x="208" y="274"/>
                  </a:lnTo>
                  <a:lnTo>
                    <a:pt x="209" y="274"/>
                  </a:lnTo>
                  <a:lnTo>
                    <a:pt x="210" y="274"/>
                  </a:lnTo>
                  <a:lnTo>
                    <a:pt x="211" y="274"/>
                  </a:lnTo>
                  <a:lnTo>
                    <a:pt x="212" y="274"/>
                  </a:lnTo>
                  <a:lnTo>
                    <a:pt x="213" y="274"/>
                  </a:lnTo>
                  <a:lnTo>
                    <a:pt x="214" y="274"/>
                  </a:lnTo>
                  <a:lnTo>
                    <a:pt x="216" y="275"/>
                  </a:lnTo>
                  <a:lnTo>
                    <a:pt x="217" y="275"/>
                  </a:lnTo>
                  <a:lnTo>
                    <a:pt x="218" y="274"/>
                  </a:lnTo>
                  <a:lnTo>
                    <a:pt x="219" y="274"/>
                  </a:lnTo>
                  <a:lnTo>
                    <a:pt x="220" y="274"/>
                  </a:lnTo>
                  <a:lnTo>
                    <a:pt x="221" y="274"/>
                  </a:lnTo>
                  <a:lnTo>
                    <a:pt x="222" y="274"/>
                  </a:lnTo>
                  <a:lnTo>
                    <a:pt x="223" y="274"/>
                  </a:lnTo>
                  <a:lnTo>
                    <a:pt x="224" y="274"/>
                  </a:lnTo>
                  <a:lnTo>
                    <a:pt x="225" y="275"/>
                  </a:lnTo>
                  <a:lnTo>
                    <a:pt x="226" y="275"/>
                  </a:lnTo>
                  <a:lnTo>
                    <a:pt x="227" y="275"/>
                  </a:lnTo>
                  <a:lnTo>
                    <a:pt x="228" y="274"/>
                  </a:lnTo>
                  <a:lnTo>
                    <a:pt x="229" y="274"/>
                  </a:lnTo>
                  <a:lnTo>
                    <a:pt x="230" y="274"/>
                  </a:lnTo>
                  <a:lnTo>
                    <a:pt x="231" y="275"/>
                  </a:lnTo>
                  <a:lnTo>
                    <a:pt x="233" y="275"/>
                  </a:lnTo>
                  <a:lnTo>
                    <a:pt x="234" y="275"/>
                  </a:lnTo>
                  <a:lnTo>
                    <a:pt x="235" y="274"/>
                  </a:lnTo>
                  <a:lnTo>
                    <a:pt x="236" y="275"/>
                  </a:lnTo>
                  <a:lnTo>
                    <a:pt x="237" y="274"/>
                  </a:lnTo>
                  <a:lnTo>
                    <a:pt x="238" y="274"/>
                  </a:lnTo>
                  <a:lnTo>
                    <a:pt x="239" y="274"/>
                  </a:lnTo>
                  <a:lnTo>
                    <a:pt x="240" y="274"/>
                  </a:lnTo>
                  <a:lnTo>
                    <a:pt x="241" y="274"/>
                  </a:lnTo>
                  <a:lnTo>
                    <a:pt x="242" y="274"/>
                  </a:lnTo>
                  <a:lnTo>
                    <a:pt x="243" y="274"/>
                  </a:lnTo>
                  <a:lnTo>
                    <a:pt x="244" y="274"/>
                  </a:lnTo>
                  <a:lnTo>
                    <a:pt x="245" y="274"/>
                  </a:lnTo>
                  <a:lnTo>
                    <a:pt x="246" y="274"/>
                  </a:lnTo>
                  <a:lnTo>
                    <a:pt x="247" y="274"/>
                  </a:lnTo>
                  <a:lnTo>
                    <a:pt x="248" y="274"/>
                  </a:lnTo>
                  <a:lnTo>
                    <a:pt x="249" y="274"/>
                  </a:lnTo>
                  <a:lnTo>
                    <a:pt x="251" y="274"/>
                  </a:lnTo>
                  <a:lnTo>
                    <a:pt x="252" y="274"/>
                  </a:lnTo>
                  <a:lnTo>
                    <a:pt x="253" y="274"/>
                  </a:lnTo>
                  <a:lnTo>
                    <a:pt x="254" y="274"/>
                  </a:lnTo>
                  <a:lnTo>
                    <a:pt x="255" y="274"/>
                  </a:lnTo>
                  <a:lnTo>
                    <a:pt x="256" y="274"/>
                  </a:lnTo>
                  <a:lnTo>
                    <a:pt x="257" y="274"/>
                  </a:lnTo>
                  <a:lnTo>
                    <a:pt x="258" y="274"/>
                  </a:lnTo>
                  <a:lnTo>
                    <a:pt x="259" y="275"/>
                  </a:lnTo>
                  <a:lnTo>
                    <a:pt x="260" y="274"/>
                  </a:lnTo>
                  <a:lnTo>
                    <a:pt x="261" y="274"/>
                  </a:lnTo>
                  <a:lnTo>
                    <a:pt x="262" y="275"/>
                  </a:lnTo>
                  <a:lnTo>
                    <a:pt x="263" y="275"/>
                  </a:lnTo>
                  <a:lnTo>
                    <a:pt x="264" y="275"/>
                  </a:lnTo>
                  <a:lnTo>
                    <a:pt x="265" y="275"/>
                  </a:lnTo>
                  <a:lnTo>
                    <a:pt x="266" y="275"/>
                  </a:lnTo>
                  <a:lnTo>
                    <a:pt x="268" y="274"/>
                  </a:lnTo>
                  <a:lnTo>
                    <a:pt x="269" y="274"/>
                  </a:lnTo>
                  <a:lnTo>
                    <a:pt x="270" y="274"/>
                  </a:lnTo>
                  <a:lnTo>
                    <a:pt x="271" y="274"/>
                  </a:lnTo>
                  <a:lnTo>
                    <a:pt x="272" y="274"/>
                  </a:lnTo>
                  <a:lnTo>
                    <a:pt x="273" y="274"/>
                  </a:lnTo>
                  <a:lnTo>
                    <a:pt x="274" y="274"/>
                  </a:lnTo>
                  <a:lnTo>
                    <a:pt x="275" y="274"/>
                  </a:lnTo>
                  <a:lnTo>
                    <a:pt x="276" y="274"/>
                  </a:lnTo>
                  <a:lnTo>
                    <a:pt x="277" y="274"/>
                  </a:lnTo>
                  <a:lnTo>
                    <a:pt x="278" y="274"/>
                  </a:lnTo>
                  <a:lnTo>
                    <a:pt x="279" y="274"/>
                  </a:lnTo>
                  <a:lnTo>
                    <a:pt x="280" y="274"/>
                  </a:lnTo>
                  <a:lnTo>
                    <a:pt x="281" y="274"/>
                  </a:lnTo>
                  <a:lnTo>
                    <a:pt x="282" y="274"/>
                  </a:lnTo>
                  <a:lnTo>
                    <a:pt x="283" y="274"/>
                  </a:lnTo>
                  <a:lnTo>
                    <a:pt x="284" y="274"/>
                  </a:lnTo>
                  <a:lnTo>
                    <a:pt x="286" y="274"/>
                  </a:lnTo>
                  <a:lnTo>
                    <a:pt x="287" y="274"/>
                  </a:lnTo>
                  <a:lnTo>
                    <a:pt x="288" y="274"/>
                  </a:lnTo>
                  <a:lnTo>
                    <a:pt x="289" y="274"/>
                  </a:lnTo>
                  <a:lnTo>
                    <a:pt x="290" y="274"/>
                  </a:lnTo>
                  <a:lnTo>
                    <a:pt x="291" y="274"/>
                  </a:lnTo>
                  <a:lnTo>
                    <a:pt x="292" y="274"/>
                  </a:lnTo>
                  <a:lnTo>
                    <a:pt x="293" y="274"/>
                  </a:lnTo>
                  <a:lnTo>
                    <a:pt x="294" y="274"/>
                  </a:lnTo>
                  <a:lnTo>
                    <a:pt x="295" y="274"/>
                  </a:lnTo>
                  <a:lnTo>
                    <a:pt x="296" y="274"/>
                  </a:lnTo>
                  <a:lnTo>
                    <a:pt x="297" y="274"/>
                  </a:lnTo>
                  <a:lnTo>
                    <a:pt x="298" y="274"/>
                  </a:lnTo>
                  <a:lnTo>
                    <a:pt x="299" y="274"/>
                  </a:lnTo>
                  <a:lnTo>
                    <a:pt x="300" y="274"/>
                  </a:lnTo>
                </a:path>
              </a:pathLst>
            </a:custGeom>
            <a:noFill/>
            <a:ln w="14351">
              <a:solidFill>
                <a:srgbClr val="339966"/>
              </a:solidFill>
              <a:prstDash val="solid"/>
              <a:round/>
              <a:headEnd/>
              <a:tailEnd/>
            </a:ln>
          </p:spPr>
          <p:txBody>
            <a:bodyPr/>
            <a:lstStyle/>
            <a:p>
              <a:endParaRPr lang="he-IL"/>
            </a:p>
          </p:txBody>
        </p:sp>
        <p:sp>
          <p:nvSpPr>
            <p:cNvPr id="237614" name="Freeform 46"/>
            <p:cNvSpPr>
              <a:spLocks/>
            </p:cNvSpPr>
            <p:nvPr/>
          </p:nvSpPr>
          <p:spPr bwMode="auto">
            <a:xfrm>
              <a:off x="1040" y="596"/>
              <a:ext cx="2017" cy="1420"/>
            </a:xfrm>
            <a:custGeom>
              <a:avLst/>
              <a:gdLst/>
              <a:ahLst/>
              <a:cxnLst>
                <a:cxn ang="0">
                  <a:pos x="5" y="102"/>
                </a:cxn>
                <a:cxn ang="0">
                  <a:pos x="11" y="5"/>
                </a:cxn>
                <a:cxn ang="0">
                  <a:pos x="18" y="0"/>
                </a:cxn>
                <a:cxn ang="0">
                  <a:pos x="24" y="54"/>
                </a:cxn>
                <a:cxn ang="0">
                  <a:pos x="30" y="47"/>
                </a:cxn>
                <a:cxn ang="0">
                  <a:pos x="37" y="30"/>
                </a:cxn>
                <a:cxn ang="0">
                  <a:pos x="43" y="64"/>
                </a:cxn>
                <a:cxn ang="0">
                  <a:pos x="49" y="11"/>
                </a:cxn>
                <a:cxn ang="0">
                  <a:pos x="56" y="81"/>
                </a:cxn>
                <a:cxn ang="0">
                  <a:pos x="62" y="143"/>
                </a:cxn>
                <a:cxn ang="0">
                  <a:pos x="68" y="193"/>
                </a:cxn>
                <a:cxn ang="0">
                  <a:pos x="75" y="175"/>
                </a:cxn>
                <a:cxn ang="0">
                  <a:pos x="81" y="221"/>
                </a:cxn>
                <a:cxn ang="0">
                  <a:pos x="88" y="254"/>
                </a:cxn>
                <a:cxn ang="0">
                  <a:pos x="94" y="257"/>
                </a:cxn>
                <a:cxn ang="0">
                  <a:pos x="100" y="46"/>
                </a:cxn>
                <a:cxn ang="0">
                  <a:pos x="107" y="110"/>
                </a:cxn>
                <a:cxn ang="0">
                  <a:pos x="113" y="136"/>
                </a:cxn>
                <a:cxn ang="0">
                  <a:pos x="119" y="216"/>
                </a:cxn>
                <a:cxn ang="0">
                  <a:pos x="126" y="249"/>
                </a:cxn>
                <a:cxn ang="0">
                  <a:pos x="132" y="265"/>
                </a:cxn>
                <a:cxn ang="0">
                  <a:pos x="139" y="273"/>
                </a:cxn>
                <a:cxn ang="0">
                  <a:pos x="145" y="276"/>
                </a:cxn>
                <a:cxn ang="0">
                  <a:pos x="151" y="277"/>
                </a:cxn>
                <a:cxn ang="0">
                  <a:pos x="158" y="283"/>
                </a:cxn>
                <a:cxn ang="0">
                  <a:pos x="164" y="283"/>
                </a:cxn>
                <a:cxn ang="0">
                  <a:pos x="170" y="284"/>
                </a:cxn>
                <a:cxn ang="0">
                  <a:pos x="177" y="284"/>
                </a:cxn>
                <a:cxn ang="0">
                  <a:pos x="183" y="284"/>
                </a:cxn>
                <a:cxn ang="0">
                  <a:pos x="189" y="284"/>
                </a:cxn>
                <a:cxn ang="0">
                  <a:pos x="196" y="284"/>
                </a:cxn>
                <a:cxn ang="0">
                  <a:pos x="202" y="284"/>
                </a:cxn>
                <a:cxn ang="0">
                  <a:pos x="209" y="284"/>
                </a:cxn>
                <a:cxn ang="0">
                  <a:pos x="215" y="284"/>
                </a:cxn>
                <a:cxn ang="0">
                  <a:pos x="221" y="284"/>
                </a:cxn>
                <a:cxn ang="0">
                  <a:pos x="228" y="284"/>
                </a:cxn>
                <a:cxn ang="0">
                  <a:pos x="234" y="284"/>
                </a:cxn>
                <a:cxn ang="0">
                  <a:pos x="240" y="284"/>
                </a:cxn>
                <a:cxn ang="0">
                  <a:pos x="247" y="283"/>
                </a:cxn>
                <a:cxn ang="0">
                  <a:pos x="253" y="284"/>
                </a:cxn>
                <a:cxn ang="0">
                  <a:pos x="259" y="284"/>
                </a:cxn>
                <a:cxn ang="0">
                  <a:pos x="266" y="284"/>
                </a:cxn>
                <a:cxn ang="0">
                  <a:pos x="272" y="284"/>
                </a:cxn>
                <a:cxn ang="0">
                  <a:pos x="279" y="285"/>
                </a:cxn>
                <a:cxn ang="0">
                  <a:pos x="285" y="284"/>
                </a:cxn>
                <a:cxn ang="0">
                  <a:pos x="291" y="285"/>
                </a:cxn>
                <a:cxn ang="0">
                  <a:pos x="298" y="284"/>
                </a:cxn>
                <a:cxn ang="0">
                  <a:pos x="304" y="284"/>
                </a:cxn>
                <a:cxn ang="0">
                  <a:pos x="310" y="282"/>
                </a:cxn>
                <a:cxn ang="0">
                  <a:pos x="317" y="276"/>
                </a:cxn>
                <a:cxn ang="0">
                  <a:pos x="323" y="111"/>
                </a:cxn>
                <a:cxn ang="0">
                  <a:pos x="330" y="60"/>
                </a:cxn>
                <a:cxn ang="0">
                  <a:pos x="336" y="86"/>
                </a:cxn>
                <a:cxn ang="0">
                  <a:pos x="342" y="74"/>
                </a:cxn>
                <a:cxn ang="0">
                  <a:pos x="349" y="118"/>
                </a:cxn>
                <a:cxn ang="0">
                  <a:pos x="355" y="156"/>
                </a:cxn>
                <a:cxn ang="0">
                  <a:pos x="361" y="189"/>
                </a:cxn>
                <a:cxn ang="0">
                  <a:pos x="368" y="211"/>
                </a:cxn>
              </a:cxnLst>
              <a:rect l="0" t="0" r="r" b="b"/>
              <a:pathLst>
                <a:path w="371" h="285">
                  <a:moveTo>
                    <a:pt x="0" y="70"/>
                  </a:moveTo>
                  <a:lnTo>
                    <a:pt x="1" y="81"/>
                  </a:lnTo>
                  <a:lnTo>
                    <a:pt x="2" y="96"/>
                  </a:lnTo>
                  <a:lnTo>
                    <a:pt x="3" y="105"/>
                  </a:lnTo>
                  <a:lnTo>
                    <a:pt x="4" y="98"/>
                  </a:lnTo>
                  <a:lnTo>
                    <a:pt x="5" y="102"/>
                  </a:lnTo>
                  <a:lnTo>
                    <a:pt x="6" y="103"/>
                  </a:lnTo>
                  <a:lnTo>
                    <a:pt x="7" y="52"/>
                  </a:lnTo>
                  <a:lnTo>
                    <a:pt x="8" y="38"/>
                  </a:lnTo>
                  <a:lnTo>
                    <a:pt x="9" y="50"/>
                  </a:lnTo>
                  <a:lnTo>
                    <a:pt x="10" y="15"/>
                  </a:lnTo>
                  <a:lnTo>
                    <a:pt x="11" y="5"/>
                  </a:lnTo>
                  <a:lnTo>
                    <a:pt x="12" y="16"/>
                  </a:lnTo>
                  <a:lnTo>
                    <a:pt x="13" y="25"/>
                  </a:lnTo>
                  <a:lnTo>
                    <a:pt x="14" y="13"/>
                  </a:lnTo>
                  <a:lnTo>
                    <a:pt x="15" y="30"/>
                  </a:lnTo>
                  <a:lnTo>
                    <a:pt x="17" y="28"/>
                  </a:lnTo>
                  <a:lnTo>
                    <a:pt x="18" y="0"/>
                  </a:lnTo>
                  <a:lnTo>
                    <a:pt x="19" y="22"/>
                  </a:lnTo>
                  <a:lnTo>
                    <a:pt x="20" y="32"/>
                  </a:lnTo>
                  <a:lnTo>
                    <a:pt x="21" y="30"/>
                  </a:lnTo>
                  <a:lnTo>
                    <a:pt x="22" y="40"/>
                  </a:lnTo>
                  <a:lnTo>
                    <a:pt x="23" y="48"/>
                  </a:lnTo>
                  <a:lnTo>
                    <a:pt x="24" y="54"/>
                  </a:lnTo>
                  <a:lnTo>
                    <a:pt x="25" y="65"/>
                  </a:lnTo>
                  <a:lnTo>
                    <a:pt x="26" y="77"/>
                  </a:lnTo>
                  <a:lnTo>
                    <a:pt x="27" y="22"/>
                  </a:lnTo>
                  <a:lnTo>
                    <a:pt x="28" y="26"/>
                  </a:lnTo>
                  <a:lnTo>
                    <a:pt x="29" y="35"/>
                  </a:lnTo>
                  <a:lnTo>
                    <a:pt x="30" y="47"/>
                  </a:lnTo>
                  <a:lnTo>
                    <a:pt x="31" y="57"/>
                  </a:lnTo>
                  <a:lnTo>
                    <a:pt x="32" y="66"/>
                  </a:lnTo>
                  <a:lnTo>
                    <a:pt x="33" y="69"/>
                  </a:lnTo>
                  <a:lnTo>
                    <a:pt x="35" y="6"/>
                  </a:lnTo>
                  <a:lnTo>
                    <a:pt x="36" y="17"/>
                  </a:lnTo>
                  <a:lnTo>
                    <a:pt x="37" y="30"/>
                  </a:lnTo>
                  <a:lnTo>
                    <a:pt x="38" y="39"/>
                  </a:lnTo>
                  <a:lnTo>
                    <a:pt x="39" y="45"/>
                  </a:lnTo>
                  <a:lnTo>
                    <a:pt x="40" y="54"/>
                  </a:lnTo>
                  <a:lnTo>
                    <a:pt x="41" y="60"/>
                  </a:lnTo>
                  <a:lnTo>
                    <a:pt x="42" y="57"/>
                  </a:lnTo>
                  <a:lnTo>
                    <a:pt x="43" y="64"/>
                  </a:lnTo>
                  <a:lnTo>
                    <a:pt x="44" y="71"/>
                  </a:lnTo>
                  <a:lnTo>
                    <a:pt x="45" y="80"/>
                  </a:lnTo>
                  <a:lnTo>
                    <a:pt x="46" y="40"/>
                  </a:lnTo>
                  <a:lnTo>
                    <a:pt x="47" y="7"/>
                  </a:lnTo>
                  <a:lnTo>
                    <a:pt x="48" y="4"/>
                  </a:lnTo>
                  <a:lnTo>
                    <a:pt x="49" y="11"/>
                  </a:lnTo>
                  <a:lnTo>
                    <a:pt x="50" y="29"/>
                  </a:lnTo>
                  <a:lnTo>
                    <a:pt x="52" y="42"/>
                  </a:lnTo>
                  <a:lnTo>
                    <a:pt x="53" y="51"/>
                  </a:lnTo>
                  <a:lnTo>
                    <a:pt x="54" y="60"/>
                  </a:lnTo>
                  <a:lnTo>
                    <a:pt x="55" y="69"/>
                  </a:lnTo>
                  <a:lnTo>
                    <a:pt x="56" y="81"/>
                  </a:lnTo>
                  <a:lnTo>
                    <a:pt x="57" y="100"/>
                  </a:lnTo>
                  <a:lnTo>
                    <a:pt x="58" y="114"/>
                  </a:lnTo>
                  <a:lnTo>
                    <a:pt x="59" y="117"/>
                  </a:lnTo>
                  <a:lnTo>
                    <a:pt x="60" y="124"/>
                  </a:lnTo>
                  <a:lnTo>
                    <a:pt x="61" y="145"/>
                  </a:lnTo>
                  <a:lnTo>
                    <a:pt x="62" y="143"/>
                  </a:lnTo>
                  <a:lnTo>
                    <a:pt x="63" y="98"/>
                  </a:lnTo>
                  <a:lnTo>
                    <a:pt x="64" y="129"/>
                  </a:lnTo>
                  <a:lnTo>
                    <a:pt x="65" y="152"/>
                  </a:lnTo>
                  <a:lnTo>
                    <a:pt x="66" y="170"/>
                  </a:lnTo>
                  <a:lnTo>
                    <a:pt x="67" y="181"/>
                  </a:lnTo>
                  <a:lnTo>
                    <a:pt x="68" y="193"/>
                  </a:lnTo>
                  <a:lnTo>
                    <a:pt x="70" y="203"/>
                  </a:lnTo>
                  <a:lnTo>
                    <a:pt x="71" y="206"/>
                  </a:lnTo>
                  <a:lnTo>
                    <a:pt x="72" y="118"/>
                  </a:lnTo>
                  <a:lnTo>
                    <a:pt x="73" y="114"/>
                  </a:lnTo>
                  <a:lnTo>
                    <a:pt x="74" y="150"/>
                  </a:lnTo>
                  <a:lnTo>
                    <a:pt x="75" y="175"/>
                  </a:lnTo>
                  <a:lnTo>
                    <a:pt x="76" y="192"/>
                  </a:lnTo>
                  <a:lnTo>
                    <a:pt x="77" y="204"/>
                  </a:lnTo>
                  <a:lnTo>
                    <a:pt x="78" y="210"/>
                  </a:lnTo>
                  <a:lnTo>
                    <a:pt x="79" y="218"/>
                  </a:lnTo>
                  <a:lnTo>
                    <a:pt x="80" y="219"/>
                  </a:lnTo>
                  <a:lnTo>
                    <a:pt x="81" y="221"/>
                  </a:lnTo>
                  <a:lnTo>
                    <a:pt x="82" y="228"/>
                  </a:lnTo>
                  <a:lnTo>
                    <a:pt x="83" y="233"/>
                  </a:lnTo>
                  <a:lnTo>
                    <a:pt x="84" y="238"/>
                  </a:lnTo>
                  <a:lnTo>
                    <a:pt x="85" y="244"/>
                  </a:lnTo>
                  <a:lnTo>
                    <a:pt x="87" y="248"/>
                  </a:lnTo>
                  <a:lnTo>
                    <a:pt x="88" y="254"/>
                  </a:lnTo>
                  <a:lnTo>
                    <a:pt x="89" y="255"/>
                  </a:lnTo>
                  <a:lnTo>
                    <a:pt x="90" y="257"/>
                  </a:lnTo>
                  <a:lnTo>
                    <a:pt x="91" y="258"/>
                  </a:lnTo>
                  <a:lnTo>
                    <a:pt x="92" y="259"/>
                  </a:lnTo>
                  <a:lnTo>
                    <a:pt x="93" y="256"/>
                  </a:lnTo>
                  <a:lnTo>
                    <a:pt x="94" y="257"/>
                  </a:lnTo>
                  <a:lnTo>
                    <a:pt x="95" y="260"/>
                  </a:lnTo>
                  <a:lnTo>
                    <a:pt x="96" y="49"/>
                  </a:lnTo>
                  <a:lnTo>
                    <a:pt x="97" y="58"/>
                  </a:lnTo>
                  <a:lnTo>
                    <a:pt x="98" y="70"/>
                  </a:lnTo>
                  <a:lnTo>
                    <a:pt x="99" y="44"/>
                  </a:lnTo>
                  <a:lnTo>
                    <a:pt x="100" y="46"/>
                  </a:lnTo>
                  <a:lnTo>
                    <a:pt x="101" y="59"/>
                  </a:lnTo>
                  <a:lnTo>
                    <a:pt x="102" y="72"/>
                  </a:lnTo>
                  <a:lnTo>
                    <a:pt x="104" y="85"/>
                  </a:lnTo>
                  <a:lnTo>
                    <a:pt x="105" y="94"/>
                  </a:lnTo>
                  <a:lnTo>
                    <a:pt x="106" y="102"/>
                  </a:lnTo>
                  <a:lnTo>
                    <a:pt x="107" y="110"/>
                  </a:lnTo>
                  <a:lnTo>
                    <a:pt x="108" y="120"/>
                  </a:lnTo>
                  <a:lnTo>
                    <a:pt x="109" y="137"/>
                  </a:lnTo>
                  <a:lnTo>
                    <a:pt x="110" y="158"/>
                  </a:lnTo>
                  <a:lnTo>
                    <a:pt x="111" y="151"/>
                  </a:lnTo>
                  <a:lnTo>
                    <a:pt x="112" y="128"/>
                  </a:lnTo>
                  <a:lnTo>
                    <a:pt x="113" y="136"/>
                  </a:lnTo>
                  <a:lnTo>
                    <a:pt x="114" y="148"/>
                  </a:lnTo>
                  <a:lnTo>
                    <a:pt x="115" y="164"/>
                  </a:lnTo>
                  <a:lnTo>
                    <a:pt x="116" y="180"/>
                  </a:lnTo>
                  <a:lnTo>
                    <a:pt x="117" y="193"/>
                  </a:lnTo>
                  <a:lnTo>
                    <a:pt x="118" y="207"/>
                  </a:lnTo>
                  <a:lnTo>
                    <a:pt x="119" y="216"/>
                  </a:lnTo>
                  <a:lnTo>
                    <a:pt x="120" y="218"/>
                  </a:lnTo>
                  <a:lnTo>
                    <a:pt x="122" y="221"/>
                  </a:lnTo>
                  <a:lnTo>
                    <a:pt x="123" y="227"/>
                  </a:lnTo>
                  <a:lnTo>
                    <a:pt x="124" y="235"/>
                  </a:lnTo>
                  <a:lnTo>
                    <a:pt x="125" y="240"/>
                  </a:lnTo>
                  <a:lnTo>
                    <a:pt x="126" y="249"/>
                  </a:lnTo>
                  <a:lnTo>
                    <a:pt x="127" y="255"/>
                  </a:lnTo>
                  <a:lnTo>
                    <a:pt x="128" y="256"/>
                  </a:lnTo>
                  <a:lnTo>
                    <a:pt x="129" y="260"/>
                  </a:lnTo>
                  <a:lnTo>
                    <a:pt x="130" y="262"/>
                  </a:lnTo>
                  <a:lnTo>
                    <a:pt x="131" y="264"/>
                  </a:lnTo>
                  <a:lnTo>
                    <a:pt x="132" y="265"/>
                  </a:lnTo>
                  <a:lnTo>
                    <a:pt x="133" y="267"/>
                  </a:lnTo>
                  <a:lnTo>
                    <a:pt x="134" y="270"/>
                  </a:lnTo>
                  <a:lnTo>
                    <a:pt x="135" y="271"/>
                  </a:lnTo>
                  <a:lnTo>
                    <a:pt x="136" y="272"/>
                  </a:lnTo>
                  <a:lnTo>
                    <a:pt x="137" y="272"/>
                  </a:lnTo>
                  <a:lnTo>
                    <a:pt x="139" y="273"/>
                  </a:lnTo>
                  <a:lnTo>
                    <a:pt x="140" y="274"/>
                  </a:lnTo>
                  <a:lnTo>
                    <a:pt x="141" y="274"/>
                  </a:lnTo>
                  <a:lnTo>
                    <a:pt x="142" y="275"/>
                  </a:lnTo>
                  <a:lnTo>
                    <a:pt x="143" y="275"/>
                  </a:lnTo>
                  <a:lnTo>
                    <a:pt x="144" y="276"/>
                  </a:lnTo>
                  <a:lnTo>
                    <a:pt x="145" y="276"/>
                  </a:lnTo>
                  <a:lnTo>
                    <a:pt x="146" y="276"/>
                  </a:lnTo>
                  <a:lnTo>
                    <a:pt x="147" y="277"/>
                  </a:lnTo>
                  <a:lnTo>
                    <a:pt x="148" y="276"/>
                  </a:lnTo>
                  <a:lnTo>
                    <a:pt x="149" y="276"/>
                  </a:lnTo>
                  <a:lnTo>
                    <a:pt x="150" y="276"/>
                  </a:lnTo>
                  <a:lnTo>
                    <a:pt x="151" y="277"/>
                  </a:lnTo>
                  <a:lnTo>
                    <a:pt x="152" y="277"/>
                  </a:lnTo>
                  <a:lnTo>
                    <a:pt x="153" y="277"/>
                  </a:lnTo>
                  <a:lnTo>
                    <a:pt x="154" y="278"/>
                  </a:lnTo>
                  <a:lnTo>
                    <a:pt x="156" y="280"/>
                  </a:lnTo>
                  <a:lnTo>
                    <a:pt x="157" y="283"/>
                  </a:lnTo>
                  <a:lnTo>
                    <a:pt x="158" y="283"/>
                  </a:lnTo>
                  <a:lnTo>
                    <a:pt x="159" y="283"/>
                  </a:lnTo>
                  <a:lnTo>
                    <a:pt x="160" y="283"/>
                  </a:lnTo>
                  <a:lnTo>
                    <a:pt x="161" y="283"/>
                  </a:lnTo>
                  <a:lnTo>
                    <a:pt x="162" y="283"/>
                  </a:lnTo>
                  <a:lnTo>
                    <a:pt x="163" y="283"/>
                  </a:lnTo>
                  <a:lnTo>
                    <a:pt x="164" y="283"/>
                  </a:lnTo>
                  <a:lnTo>
                    <a:pt x="165" y="283"/>
                  </a:lnTo>
                  <a:lnTo>
                    <a:pt x="166" y="284"/>
                  </a:lnTo>
                  <a:lnTo>
                    <a:pt x="167" y="284"/>
                  </a:lnTo>
                  <a:lnTo>
                    <a:pt x="168" y="284"/>
                  </a:lnTo>
                  <a:lnTo>
                    <a:pt x="169" y="284"/>
                  </a:lnTo>
                  <a:lnTo>
                    <a:pt x="170" y="284"/>
                  </a:lnTo>
                  <a:lnTo>
                    <a:pt x="171" y="284"/>
                  </a:lnTo>
                  <a:lnTo>
                    <a:pt x="172" y="284"/>
                  </a:lnTo>
                  <a:lnTo>
                    <a:pt x="174" y="284"/>
                  </a:lnTo>
                  <a:lnTo>
                    <a:pt x="175" y="284"/>
                  </a:lnTo>
                  <a:lnTo>
                    <a:pt x="176" y="284"/>
                  </a:lnTo>
                  <a:lnTo>
                    <a:pt x="177" y="284"/>
                  </a:lnTo>
                  <a:lnTo>
                    <a:pt x="178" y="284"/>
                  </a:lnTo>
                  <a:lnTo>
                    <a:pt x="179" y="284"/>
                  </a:lnTo>
                  <a:lnTo>
                    <a:pt x="180" y="284"/>
                  </a:lnTo>
                  <a:lnTo>
                    <a:pt x="181" y="284"/>
                  </a:lnTo>
                  <a:lnTo>
                    <a:pt x="182" y="284"/>
                  </a:lnTo>
                  <a:lnTo>
                    <a:pt x="183" y="284"/>
                  </a:lnTo>
                  <a:lnTo>
                    <a:pt x="184" y="284"/>
                  </a:lnTo>
                  <a:lnTo>
                    <a:pt x="185" y="284"/>
                  </a:lnTo>
                  <a:lnTo>
                    <a:pt x="186" y="284"/>
                  </a:lnTo>
                  <a:lnTo>
                    <a:pt x="187" y="284"/>
                  </a:lnTo>
                  <a:lnTo>
                    <a:pt x="188" y="284"/>
                  </a:lnTo>
                  <a:lnTo>
                    <a:pt x="189" y="284"/>
                  </a:lnTo>
                  <a:lnTo>
                    <a:pt x="191" y="284"/>
                  </a:lnTo>
                  <a:lnTo>
                    <a:pt x="192" y="284"/>
                  </a:lnTo>
                  <a:lnTo>
                    <a:pt x="193" y="284"/>
                  </a:lnTo>
                  <a:lnTo>
                    <a:pt x="194" y="284"/>
                  </a:lnTo>
                  <a:lnTo>
                    <a:pt x="195" y="284"/>
                  </a:lnTo>
                  <a:lnTo>
                    <a:pt x="196" y="284"/>
                  </a:lnTo>
                  <a:lnTo>
                    <a:pt x="197" y="284"/>
                  </a:lnTo>
                  <a:lnTo>
                    <a:pt x="198" y="284"/>
                  </a:lnTo>
                  <a:lnTo>
                    <a:pt x="199" y="284"/>
                  </a:lnTo>
                  <a:lnTo>
                    <a:pt x="200" y="284"/>
                  </a:lnTo>
                  <a:lnTo>
                    <a:pt x="201" y="284"/>
                  </a:lnTo>
                  <a:lnTo>
                    <a:pt x="202" y="284"/>
                  </a:lnTo>
                  <a:lnTo>
                    <a:pt x="203" y="284"/>
                  </a:lnTo>
                  <a:lnTo>
                    <a:pt x="204" y="284"/>
                  </a:lnTo>
                  <a:lnTo>
                    <a:pt x="205" y="284"/>
                  </a:lnTo>
                  <a:lnTo>
                    <a:pt x="206" y="284"/>
                  </a:lnTo>
                  <a:lnTo>
                    <a:pt x="207" y="284"/>
                  </a:lnTo>
                  <a:lnTo>
                    <a:pt x="209" y="284"/>
                  </a:lnTo>
                  <a:lnTo>
                    <a:pt x="210" y="284"/>
                  </a:lnTo>
                  <a:lnTo>
                    <a:pt x="211" y="284"/>
                  </a:lnTo>
                  <a:lnTo>
                    <a:pt x="212" y="284"/>
                  </a:lnTo>
                  <a:lnTo>
                    <a:pt x="213" y="284"/>
                  </a:lnTo>
                  <a:lnTo>
                    <a:pt x="214" y="284"/>
                  </a:lnTo>
                  <a:lnTo>
                    <a:pt x="215" y="284"/>
                  </a:lnTo>
                  <a:lnTo>
                    <a:pt x="216" y="284"/>
                  </a:lnTo>
                  <a:lnTo>
                    <a:pt x="217" y="284"/>
                  </a:lnTo>
                  <a:lnTo>
                    <a:pt x="218" y="284"/>
                  </a:lnTo>
                  <a:lnTo>
                    <a:pt x="219" y="284"/>
                  </a:lnTo>
                  <a:lnTo>
                    <a:pt x="220" y="284"/>
                  </a:lnTo>
                  <a:lnTo>
                    <a:pt x="221" y="284"/>
                  </a:lnTo>
                  <a:lnTo>
                    <a:pt x="222" y="284"/>
                  </a:lnTo>
                  <a:lnTo>
                    <a:pt x="223" y="284"/>
                  </a:lnTo>
                  <a:lnTo>
                    <a:pt x="224" y="284"/>
                  </a:lnTo>
                  <a:lnTo>
                    <a:pt x="226" y="284"/>
                  </a:lnTo>
                  <a:lnTo>
                    <a:pt x="227" y="284"/>
                  </a:lnTo>
                  <a:lnTo>
                    <a:pt x="228" y="284"/>
                  </a:lnTo>
                  <a:lnTo>
                    <a:pt x="229" y="284"/>
                  </a:lnTo>
                  <a:lnTo>
                    <a:pt x="230" y="284"/>
                  </a:lnTo>
                  <a:lnTo>
                    <a:pt x="231" y="284"/>
                  </a:lnTo>
                  <a:lnTo>
                    <a:pt x="232" y="284"/>
                  </a:lnTo>
                  <a:lnTo>
                    <a:pt x="233" y="284"/>
                  </a:lnTo>
                  <a:lnTo>
                    <a:pt x="234" y="284"/>
                  </a:lnTo>
                  <a:lnTo>
                    <a:pt x="235" y="284"/>
                  </a:lnTo>
                  <a:lnTo>
                    <a:pt x="236" y="284"/>
                  </a:lnTo>
                  <a:lnTo>
                    <a:pt x="237" y="284"/>
                  </a:lnTo>
                  <a:lnTo>
                    <a:pt x="238" y="284"/>
                  </a:lnTo>
                  <a:lnTo>
                    <a:pt x="239" y="284"/>
                  </a:lnTo>
                  <a:lnTo>
                    <a:pt x="240" y="284"/>
                  </a:lnTo>
                  <a:lnTo>
                    <a:pt x="241" y="284"/>
                  </a:lnTo>
                  <a:lnTo>
                    <a:pt x="243" y="284"/>
                  </a:lnTo>
                  <a:lnTo>
                    <a:pt x="244" y="284"/>
                  </a:lnTo>
                  <a:lnTo>
                    <a:pt x="245" y="284"/>
                  </a:lnTo>
                  <a:lnTo>
                    <a:pt x="246" y="283"/>
                  </a:lnTo>
                  <a:lnTo>
                    <a:pt x="247" y="283"/>
                  </a:lnTo>
                  <a:lnTo>
                    <a:pt x="248" y="284"/>
                  </a:lnTo>
                  <a:lnTo>
                    <a:pt x="249" y="284"/>
                  </a:lnTo>
                  <a:lnTo>
                    <a:pt x="250" y="284"/>
                  </a:lnTo>
                  <a:lnTo>
                    <a:pt x="251" y="284"/>
                  </a:lnTo>
                  <a:lnTo>
                    <a:pt x="252" y="284"/>
                  </a:lnTo>
                  <a:lnTo>
                    <a:pt x="253" y="284"/>
                  </a:lnTo>
                  <a:lnTo>
                    <a:pt x="254" y="284"/>
                  </a:lnTo>
                  <a:lnTo>
                    <a:pt x="255" y="284"/>
                  </a:lnTo>
                  <a:lnTo>
                    <a:pt x="256" y="284"/>
                  </a:lnTo>
                  <a:lnTo>
                    <a:pt x="257" y="284"/>
                  </a:lnTo>
                  <a:lnTo>
                    <a:pt x="258" y="284"/>
                  </a:lnTo>
                  <a:lnTo>
                    <a:pt x="259" y="284"/>
                  </a:lnTo>
                  <a:lnTo>
                    <a:pt x="261" y="284"/>
                  </a:lnTo>
                  <a:lnTo>
                    <a:pt x="262" y="284"/>
                  </a:lnTo>
                  <a:lnTo>
                    <a:pt x="263" y="284"/>
                  </a:lnTo>
                  <a:lnTo>
                    <a:pt x="264" y="284"/>
                  </a:lnTo>
                  <a:lnTo>
                    <a:pt x="265" y="284"/>
                  </a:lnTo>
                  <a:lnTo>
                    <a:pt x="266" y="284"/>
                  </a:lnTo>
                  <a:lnTo>
                    <a:pt x="267" y="284"/>
                  </a:lnTo>
                  <a:lnTo>
                    <a:pt x="268" y="284"/>
                  </a:lnTo>
                  <a:lnTo>
                    <a:pt x="269" y="284"/>
                  </a:lnTo>
                  <a:lnTo>
                    <a:pt x="270" y="284"/>
                  </a:lnTo>
                  <a:lnTo>
                    <a:pt x="271" y="284"/>
                  </a:lnTo>
                  <a:lnTo>
                    <a:pt x="272" y="284"/>
                  </a:lnTo>
                  <a:lnTo>
                    <a:pt x="273" y="284"/>
                  </a:lnTo>
                  <a:lnTo>
                    <a:pt x="274" y="284"/>
                  </a:lnTo>
                  <a:lnTo>
                    <a:pt x="275" y="284"/>
                  </a:lnTo>
                  <a:lnTo>
                    <a:pt x="276" y="285"/>
                  </a:lnTo>
                  <a:lnTo>
                    <a:pt x="278" y="285"/>
                  </a:lnTo>
                  <a:lnTo>
                    <a:pt x="279" y="285"/>
                  </a:lnTo>
                  <a:lnTo>
                    <a:pt x="280" y="284"/>
                  </a:lnTo>
                  <a:lnTo>
                    <a:pt x="281" y="284"/>
                  </a:lnTo>
                  <a:lnTo>
                    <a:pt x="282" y="284"/>
                  </a:lnTo>
                  <a:lnTo>
                    <a:pt x="283" y="285"/>
                  </a:lnTo>
                  <a:lnTo>
                    <a:pt x="284" y="284"/>
                  </a:lnTo>
                  <a:lnTo>
                    <a:pt x="285" y="284"/>
                  </a:lnTo>
                  <a:lnTo>
                    <a:pt x="286" y="284"/>
                  </a:lnTo>
                  <a:lnTo>
                    <a:pt x="287" y="285"/>
                  </a:lnTo>
                  <a:lnTo>
                    <a:pt x="288" y="285"/>
                  </a:lnTo>
                  <a:lnTo>
                    <a:pt x="289" y="285"/>
                  </a:lnTo>
                  <a:lnTo>
                    <a:pt x="290" y="284"/>
                  </a:lnTo>
                  <a:lnTo>
                    <a:pt x="291" y="285"/>
                  </a:lnTo>
                  <a:lnTo>
                    <a:pt x="292" y="284"/>
                  </a:lnTo>
                  <a:lnTo>
                    <a:pt x="293" y="284"/>
                  </a:lnTo>
                  <a:lnTo>
                    <a:pt x="294" y="285"/>
                  </a:lnTo>
                  <a:lnTo>
                    <a:pt x="296" y="284"/>
                  </a:lnTo>
                  <a:lnTo>
                    <a:pt x="297" y="284"/>
                  </a:lnTo>
                  <a:lnTo>
                    <a:pt x="298" y="284"/>
                  </a:lnTo>
                  <a:lnTo>
                    <a:pt x="299" y="284"/>
                  </a:lnTo>
                  <a:lnTo>
                    <a:pt x="300" y="285"/>
                  </a:lnTo>
                  <a:lnTo>
                    <a:pt x="301" y="285"/>
                  </a:lnTo>
                  <a:lnTo>
                    <a:pt x="302" y="285"/>
                  </a:lnTo>
                  <a:lnTo>
                    <a:pt x="303" y="285"/>
                  </a:lnTo>
                  <a:lnTo>
                    <a:pt x="304" y="284"/>
                  </a:lnTo>
                  <a:lnTo>
                    <a:pt x="305" y="282"/>
                  </a:lnTo>
                  <a:lnTo>
                    <a:pt x="306" y="278"/>
                  </a:lnTo>
                  <a:lnTo>
                    <a:pt x="307" y="277"/>
                  </a:lnTo>
                  <a:lnTo>
                    <a:pt x="308" y="280"/>
                  </a:lnTo>
                  <a:lnTo>
                    <a:pt x="309" y="280"/>
                  </a:lnTo>
                  <a:lnTo>
                    <a:pt x="310" y="282"/>
                  </a:lnTo>
                  <a:lnTo>
                    <a:pt x="311" y="282"/>
                  </a:lnTo>
                  <a:lnTo>
                    <a:pt x="313" y="283"/>
                  </a:lnTo>
                  <a:lnTo>
                    <a:pt x="314" y="283"/>
                  </a:lnTo>
                  <a:lnTo>
                    <a:pt x="315" y="283"/>
                  </a:lnTo>
                  <a:lnTo>
                    <a:pt x="316" y="283"/>
                  </a:lnTo>
                  <a:lnTo>
                    <a:pt x="317" y="276"/>
                  </a:lnTo>
                  <a:lnTo>
                    <a:pt x="318" y="159"/>
                  </a:lnTo>
                  <a:lnTo>
                    <a:pt x="319" y="72"/>
                  </a:lnTo>
                  <a:lnTo>
                    <a:pt x="320" y="76"/>
                  </a:lnTo>
                  <a:lnTo>
                    <a:pt x="321" y="93"/>
                  </a:lnTo>
                  <a:lnTo>
                    <a:pt x="322" y="102"/>
                  </a:lnTo>
                  <a:lnTo>
                    <a:pt x="323" y="111"/>
                  </a:lnTo>
                  <a:lnTo>
                    <a:pt x="324" y="113"/>
                  </a:lnTo>
                  <a:lnTo>
                    <a:pt x="325" y="126"/>
                  </a:lnTo>
                  <a:lnTo>
                    <a:pt x="326" y="47"/>
                  </a:lnTo>
                  <a:lnTo>
                    <a:pt x="327" y="62"/>
                  </a:lnTo>
                  <a:lnTo>
                    <a:pt x="328" y="63"/>
                  </a:lnTo>
                  <a:lnTo>
                    <a:pt x="330" y="60"/>
                  </a:lnTo>
                  <a:lnTo>
                    <a:pt x="331" y="67"/>
                  </a:lnTo>
                  <a:lnTo>
                    <a:pt x="332" y="77"/>
                  </a:lnTo>
                  <a:lnTo>
                    <a:pt x="333" y="83"/>
                  </a:lnTo>
                  <a:lnTo>
                    <a:pt x="334" y="87"/>
                  </a:lnTo>
                  <a:lnTo>
                    <a:pt x="335" y="91"/>
                  </a:lnTo>
                  <a:lnTo>
                    <a:pt x="336" y="86"/>
                  </a:lnTo>
                  <a:lnTo>
                    <a:pt x="337" y="33"/>
                  </a:lnTo>
                  <a:lnTo>
                    <a:pt x="338" y="34"/>
                  </a:lnTo>
                  <a:lnTo>
                    <a:pt x="339" y="51"/>
                  </a:lnTo>
                  <a:lnTo>
                    <a:pt x="340" y="62"/>
                  </a:lnTo>
                  <a:lnTo>
                    <a:pt x="341" y="68"/>
                  </a:lnTo>
                  <a:lnTo>
                    <a:pt x="342" y="74"/>
                  </a:lnTo>
                  <a:lnTo>
                    <a:pt x="343" y="81"/>
                  </a:lnTo>
                  <a:lnTo>
                    <a:pt x="344" y="87"/>
                  </a:lnTo>
                  <a:lnTo>
                    <a:pt x="345" y="91"/>
                  </a:lnTo>
                  <a:lnTo>
                    <a:pt x="346" y="97"/>
                  </a:lnTo>
                  <a:lnTo>
                    <a:pt x="348" y="108"/>
                  </a:lnTo>
                  <a:lnTo>
                    <a:pt x="349" y="118"/>
                  </a:lnTo>
                  <a:lnTo>
                    <a:pt x="350" y="123"/>
                  </a:lnTo>
                  <a:lnTo>
                    <a:pt x="351" y="130"/>
                  </a:lnTo>
                  <a:lnTo>
                    <a:pt x="352" y="136"/>
                  </a:lnTo>
                  <a:lnTo>
                    <a:pt x="353" y="143"/>
                  </a:lnTo>
                  <a:lnTo>
                    <a:pt x="354" y="149"/>
                  </a:lnTo>
                  <a:lnTo>
                    <a:pt x="355" y="156"/>
                  </a:lnTo>
                  <a:lnTo>
                    <a:pt x="356" y="162"/>
                  </a:lnTo>
                  <a:lnTo>
                    <a:pt x="357" y="168"/>
                  </a:lnTo>
                  <a:lnTo>
                    <a:pt x="358" y="174"/>
                  </a:lnTo>
                  <a:lnTo>
                    <a:pt x="359" y="179"/>
                  </a:lnTo>
                  <a:lnTo>
                    <a:pt x="360" y="185"/>
                  </a:lnTo>
                  <a:lnTo>
                    <a:pt x="361" y="189"/>
                  </a:lnTo>
                  <a:lnTo>
                    <a:pt x="362" y="193"/>
                  </a:lnTo>
                  <a:lnTo>
                    <a:pt x="363" y="199"/>
                  </a:lnTo>
                  <a:lnTo>
                    <a:pt x="365" y="204"/>
                  </a:lnTo>
                  <a:lnTo>
                    <a:pt x="366" y="207"/>
                  </a:lnTo>
                  <a:lnTo>
                    <a:pt x="367" y="208"/>
                  </a:lnTo>
                  <a:lnTo>
                    <a:pt x="368" y="211"/>
                  </a:lnTo>
                  <a:lnTo>
                    <a:pt x="369" y="215"/>
                  </a:lnTo>
                  <a:lnTo>
                    <a:pt x="370" y="219"/>
                  </a:lnTo>
                  <a:lnTo>
                    <a:pt x="371" y="224"/>
                  </a:lnTo>
                </a:path>
              </a:pathLst>
            </a:custGeom>
            <a:noFill/>
            <a:ln w="14351">
              <a:solidFill>
                <a:srgbClr val="3366FF"/>
              </a:solidFill>
              <a:prstDash val="solid"/>
              <a:round/>
              <a:headEnd/>
              <a:tailEnd/>
            </a:ln>
          </p:spPr>
          <p:txBody>
            <a:bodyPr/>
            <a:lstStyle/>
            <a:p>
              <a:endParaRPr lang="he-IL"/>
            </a:p>
          </p:txBody>
        </p:sp>
        <p:sp>
          <p:nvSpPr>
            <p:cNvPr id="237615" name="Freeform 47"/>
            <p:cNvSpPr>
              <a:spLocks/>
            </p:cNvSpPr>
            <p:nvPr/>
          </p:nvSpPr>
          <p:spPr bwMode="auto">
            <a:xfrm>
              <a:off x="3079" y="554"/>
              <a:ext cx="1632" cy="1431"/>
            </a:xfrm>
            <a:custGeom>
              <a:avLst/>
              <a:gdLst/>
              <a:ahLst/>
              <a:cxnLst>
                <a:cxn ang="0">
                  <a:pos x="4" y="193"/>
                </a:cxn>
                <a:cxn ang="0">
                  <a:pos x="10" y="61"/>
                </a:cxn>
                <a:cxn ang="0">
                  <a:pos x="15" y="79"/>
                </a:cxn>
                <a:cxn ang="0">
                  <a:pos x="20" y="56"/>
                </a:cxn>
                <a:cxn ang="0">
                  <a:pos x="26" y="78"/>
                </a:cxn>
                <a:cxn ang="0">
                  <a:pos x="31" y="104"/>
                </a:cxn>
                <a:cxn ang="0">
                  <a:pos x="36" y="58"/>
                </a:cxn>
                <a:cxn ang="0">
                  <a:pos x="42" y="78"/>
                </a:cxn>
                <a:cxn ang="0">
                  <a:pos x="47" y="22"/>
                </a:cxn>
                <a:cxn ang="0">
                  <a:pos x="52" y="9"/>
                </a:cxn>
                <a:cxn ang="0">
                  <a:pos x="57" y="40"/>
                </a:cxn>
                <a:cxn ang="0">
                  <a:pos x="63" y="28"/>
                </a:cxn>
                <a:cxn ang="0">
                  <a:pos x="68" y="81"/>
                </a:cxn>
                <a:cxn ang="0">
                  <a:pos x="73" y="74"/>
                </a:cxn>
                <a:cxn ang="0">
                  <a:pos x="79" y="107"/>
                </a:cxn>
                <a:cxn ang="0">
                  <a:pos x="84" y="111"/>
                </a:cxn>
                <a:cxn ang="0">
                  <a:pos x="89" y="57"/>
                </a:cxn>
                <a:cxn ang="0">
                  <a:pos x="95" y="93"/>
                </a:cxn>
                <a:cxn ang="0">
                  <a:pos x="100" y="127"/>
                </a:cxn>
                <a:cxn ang="0">
                  <a:pos x="105" y="110"/>
                </a:cxn>
                <a:cxn ang="0">
                  <a:pos x="110" y="104"/>
                </a:cxn>
                <a:cxn ang="0">
                  <a:pos x="116" y="149"/>
                </a:cxn>
                <a:cxn ang="0">
                  <a:pos x="121" y="147"/>
                </a:cxn>
                <a:cxn ang="0">
                  <a:pos x="126" y="137"/>
                </a:cxn>
                <a:cxn ang="0">
                  <a:pos x="132" y="171"/>
                </a:cxn>
                <a:cxn ang="0">
                  <a:pos x="137" y="222"/>
                </a:cxn>
                <a:cxn ang="0">
                  <a:pos x="142" y="254"/>
                </a:cxn>
                <a:cxn ang="0">
                  <a:pos x="148" y="271"/>
                </a:cxn>
                <a:cxn ang="0">
                  <a:pos x="153" y="136"/>
                </a:cxn>
                <a:cxn ang="0">
                  <a:pos x="158" y="198"/>
                </a:cxn>
                <a:cxn ang="0">
                  <a:pos x="164" y="247"/>
                </a:cxn>
                <a:cxn ang="0">
                  <a:pos x="169" y="267"/>
                </a:cxn>
                <a:cxn ang="0">
                  <a:pos x="174" y="275"/>
                </a:cxn>
                <a:cxn ang="0">
                  <a:pos x="179" y="277"/>
                </a:cxn>
                <a:cxn ang="0">
                  <a:pos x="185" y="282"/>
                </a:cxn>
                <a:cxn ang="0">
                  <a:pos x="190" y="283"/>
                </a:cxn>
                <a:cxn ang="0">
                  <a:pos x="195" y="284"/>
                </a:cxn>
                <a:cxn ang="0">
                  <a:pos x="201" y="286"/>
                </a:cxn>
                <a:cxn ang="0">
                  <a:pos x="206" y="285"/>
                </a:cxn>
                <a:cxn ang="0">
                  <a:pos x="211" y="285"/>
                </a:cxn>
                <a:cxn ang="0">
                  <a:pos x="217" y="286"/>
                </a:cxn>
                <a:cxn ang="0">
                  <a:pos x="222" y="284"/>
                </a:cxn>
                <a:cxn ang="0">
                  <a:pos x="227" y="286"/>
                </a:cxn>
                <a:cxn ang="0">
                  <a:pos x="233" y="287"/>
                </a:cxn>
                <a:cxn ang="0">
                  <a:pos x="238" y="284"/>
                </a:cxn>
                <a:cxn ang="0">
                  <a:pos x="243" y="285"/>
                </a:cxn>
                <a:cxn ang="0">
                  <a:pos x="248" y="285"/>
                </a:cxn>
                <a:cxn ang="0">
                  <a:pos x="254" y="285"/>
                </a:cxn>
                <a:cxn ang="0">
                  <a:pos x="259" y="286"/>
                </a:cxn>
                <a:cxn ang="0">
                  <a:pos x="264" y="287"/>
                </a:cxn>
                <a:cxn ang="0">
                  <a:pos x="270" y="285"/>
                </a:cxn>
                <a:cxn ang="0">
                  <a:pos x="275" y="285"/>
                </a:cxn>
                <a:cxn ang="0">
                  <a:pos x="280" y="285"/>
                </a:cxn>
                <a:cxn ang="0">
                  <a:pos x="286" y="285"/>
                </a:cxn>
                <a:cxn ang="0">
                  <a:pos x="291" y="285"/>
                </a:cxn>
                <a:cxn ang="0">
                  <a:pos x="296" y="285"/>
                </a:cxn>
              </a:cxnLst>
              <a:rect l="0" t="0" r="r" b="b"/>
              <a:pathLst>
                <a:path w="300" h="287">
                  <a:moveTo>
                    <a:pt x="0" y="245"/>
                  </a:moveTo>
                  <a:lnTo>
                    <a:pt x="1" y="247"/>
                  </a:lnTo>
                  <a:lnTo>
                    <a:pt x="2" y="221"/>
                  </a:lnTo>
                  <a:lnTo>
                    <a:pt x="3" y="187"/>
                  </a:lnTo>
                  <a:lnTo>
                    <a:pt x="4" y="193"/>
                  </a:lnTo>
                  <a:lnTo>
                    <a:pt x="5" y="157"/>
                  </a:lnTo>
                  <a:lnTo>
                    <a:pt x="7" y="28"/>
                  </a:lnTo>
                  <a:lnTo>
                    <a:pt x="8" y="61"/>
                  </a:lnTo>
                  <a:lnTo>
                    <a:pt x="9" y="58"/>
                  </a:lnTo>
                  <a:lnTo>
                    <a:pt x="10" y="61"/>
                  </a:lnTo>
                  <a:lnTo>
                    <a:pt x="11" y="55"/>
                  </a:lnTo>
                  <a:lnTo>
                    <a:pt x="12" y="59"/>
                  </a:lnTo>
                  <a:lnTo>
                    <a:pt x="13" y="67"/>
                  </a:lnTo>
                  <a:lnTo>
                    <a:pt x="14" y="73"/>
                  </a:lnTo>
                  <a:lnTo>
                    <a:pt x="15" y="79"/>
                  </a:lnTo>
                  <a:lnTo>
                    <a:pt x="16" y="64"/>
                  </a:lnTo>
                  <a:lnTo>
                    <a:pt x="17" y="24"/>
                  </a:lnTo>
                  <a:lnTo>
                    <a:pt x="18" y="18"/>
                  </a:lnTo>
                  <a:lnTo>
                    <a:pt x="19" y="38"/>
                  </a:lnTo>
                  <a:lnTo>
                    <a:pt x="20" y="56"/>
                  </a:lnTo>
                  <a:lnTo>
                    <a:pt x="21" y="66"/>
                  </a:lnTo>
                  <a:lnTo>
                    <a:pt x="22" y="74"/>
                  </a:lnTo>
                  <a:lnTo>
                    <a:pt x="23" y="79"/>
                  </a:lnTo>
                  <a:lnTo>
                    <a:pt x="25" y="78"/>
                  </a:lnTo>
                  <a:lnTo>
                    <a:pt x="26" y="78"/>
                  </a:lnTo>
                  <a:lnTo>
                    <a:pt x="27" y="83"/>
                  </a:lnTo>
                  <a:lnTo>
                    <a:pt x="28" y="88"/>
                  </a:lnTo>
                  <a:lnTo>
                    <a:pt x="29" y="92"/>
                  </a:lnTo>
                  <a:lnTo>
                    <a:pt x="30" y="101"/>
                  </a:lnTo>
                  <a:lnTo>
                    <a:pt x="31" y="104"/>
                  </a:lnTo>
                  <a:lnTo>
                    <a:pt x="32" y="93"/>
                  </a:lnTo>
                  <a:lnTo>
                    <a:pt x="33" y="14"/>
                  </a:lnTo>
                  <a:lnTo>
                    <a:pt x="34" y="36"/>
                  </a:lnTo>
                  <a:lnTo>
                    <a:pt x="35" y="50"/>
                  </a:lnTo>
                  <a:lnTo>
                    <a:pt x="36" y="58"/>
                  </a:lnTo>
                  <a:lnTo>
                    <a:pt x="37" y="56"/>
                  </a:lnTo>
                  <a:lnTo>
                    <a:pt x="38" y="63"/>
                  </a:lnTo>
                  <a:lnTo>
                    <a:pt x="39" y="69"/>
                  </a:lnTo>
                  <a:lnTo>
                    <a:pt x="40" y="75"/>
                  </a:lnTo>
                  <a:lnTo>
                    <a:pt x="42" y="78"/>
                  </a:lnTo>
                  <a:lnTo>
                    <a:pt x="43" y="54"/>
                  </a:lnTo>
                  <a:lnTo>
                    <a:pt x="44" y="20"/>
                  </a:lnTo>
                  <a:lnTo>
                    <a:pt x="45" y="33"/>
                  </a:lnTo>
                  <a:lnTo>
                    <a:pt x="46" y="43"/>
                  </a:lnTo>
                  <a:lnTo>
                    <a:pt x="47" y="22"/>
                  </a:lnTo>
                  <a:lnTo>
                    <a:pt x="48" y="0"/>
                  </a:lnTo>
                  <a:lnTo>
                    <a:pt x="49" y="14"/>
                  </a:lnTo>
                  <a:lnTo>
                    <a:pt x="50" y="5"/>
                  </a:lnTo>
                  <a:lnTo>
                    <a:pt x="51" y="2"/>
                  </a:lnTo>
                  <a:lnTo>
                    <a:pt x="52" y="9"/>
                  </a:lnTo>
                  <a:lnTo>
                    <a:pt x="53" y="14"/>
                  </a:lnTo>
                  <a:lnTo>
                    <a:pt x="54" y="13"/>
                  </a:lnTo>
                  <a:lnTo>
                    <a:pt x="55" y="25"/>
                  </a:lnTo>
                  <a:lnTo>
                    <a:pt x="56" y="34"/>
                  </a:lnTo>
                  <a:lnTo>
                    <a:pt x="57" y="40"/>
                  </a:lnTo>
                  <a:lnTo>
                    <a:pt x="58" y="43"/>
                  </a:lnTo>
                  <a:lnTo>
                    <a:pt x="60" y="38"/>
                  </a:lnTo>
                  <a:lnTo>
                    <a:pt x="61" y="9"/>
                  </a:lnTo>
                  <a:lnTo>
                    <a:pt x="62" y="20"/>
                  </a:lnTo>
                  <a:lnTo>
                    <a:pt x="63" y="28"/>
                  </a:lnTo>
                  <a:lnTo>
                    <a:pt x="64" y="34"/>
                  </a:lnTo>
                  <a:lnTo>
                    <a:pt x="65" y="43"/>
                  </a:lnTo>
                  <a:lnTo>
                    <a:pt x="66" y="53"/>
                  </a:lnTo>
                  <a:lnTo>
                    <a:pt x="67" y="65"/>
                  </a:lnTo>
                  <a:lnTo>
                    <a:pt x="68" y="81"/>
                  </a:lnTo>
                  <a:lnTo>
                    <a:pt x="69" y="92"/>
                  </a:lnTo>
                  <a:lnTo>
                    <a:pt x="70" y="96"/>
                  </a:lnTo>
                  <a:lnTo>
                    <a:pt x="71" y="60"/>
                  </a:lnTo>
                  <a:lnTo>
                    <a:pt x="72" y="56"/>
                  </a:lnTo>
                  <a:lnTo>
                    <a:pt x="73" y="74"/>
                  </a:lnTo>
                  <a:lnTo>
                    <a:pt x="74" y="85"/>
                  </a:lnTo>
                  <a:lnTo>
                    <a:pt x="75" y="86"/>
                  </a:lnTo>
                  <a:lnTo>
                    <a:pt x="77" y="92"/>
                  </a:lnTo>
                  <a:lnTo>
                    <a:pt x="78" y="100"/>
                  </a:lnTo>
                  <a:lnTo>
                    <a:pt x="79" y="107"/>
                  </a:lnTo>
                  <a:lnTo>
                    <a:pt x="80" y="114"/>
                  </a:lnTo>
                  <a:lnTo>
                    <a:pt x="81" y="110"/>
                  </a:lnTo>
                  <a:lnTo>
                    <a:pt x="82" y="93"/>
                  </a:lnTo>
                  <a:lnTo>
                    <a:pt x="83" y="104"/>
                  </a:lnTo>
                  <a:lnTo>
                    <a:pt x="84" y="111"/>
                  </a:lnTo>
                  <a:lnTo>
                    <a:pt x="85" y="114"/>
                  </a:lnTo>
                  <a:lnTo>
                    <a:pt x="86" y="105"/>
                  </a:lnTo>
                  <a:lnTo>
                    <a:pt x="87" y="113"/>
                  </a:lnTo>
                  <a:lnTo>
                    <a:pt x="88" y="96"/>
                  </a:lnTo>
                  <a:lnTo>
                    <a:pt x="89" y="57"/>
                  </a:lnTo>
                  <a:lnTo>
                    <a:pt x="90" y="67"/>
                  </a:lnTo>
                  <a:lnTo>
                    <a:pt x="91" y="59"/>
                  </a:lnTo>
                  <a:lnTo>
                    <a:pt x="92" y="78"/>
                  </a:lnTo>
                  <a:lnTo>
                    <a:pt x="94" y="86"/>
                  </a:lnTo>
                  <a:lnTo>
                    <a:pt x="95" y="93"/>
                  </a:lnTo>
                  <a:lnTo>
                    <a:pt x="96" y="96"/>
                  </a:lnTo>
                  <a:lnTo>
                    <a:pt x="97" y="105"/>
                  </a:lnTo>
                  <a:lnTo>
                    <a:pt x="98" y="116"/>
                  </a:lnTo>
                  <a:lnTo>
                    <a:pt x="99" y="123"/>
                  </a:lnTo>
                  <a:lnTo>
                    <a:pt x="100" y="127"/>
                  </a:lnTo>
                  <a:lnTo>
                    <a:pt x="101" y="118"/>
                  </a:lnTo>
                  <a:lnTo>
                    <a:pt x="102" y="75"/>
                  </a:lnTo>
                  <a:lnTo>
                    <a:pt x="103" y="89"/>
                  </a:lnTo>
                  <a:lnTo>
                    <a:pt x="104" y="100"/>
                  </a:lnTo>
                  <a:lnTo>
                    <a:pt x="105" y="110"/>
                  </a:lnTo>
                  <a:lnTo>
                    <a:pt x="106" y="118"/>
                  </a:lnTo>
                  <a:lnTo>
                    <a:pt x="107" y="98"/>
                  </a:lnTo>
                  <a:lnTo>
                    <a:pt x="108" y="97"/>
                  </a:lnTo>
                  <a:lnTo>
                    <a:pt x="109" y="107"/>
                  </a:lnTo>
                  <a:lnTo>
                    <a:pt x="110" y="104"/>
                  </a:lnTo>
                  <a:lnTo>
                    <a:pt x="112" y="92"/>
                  </a:lnTo>
                  <a:lnTo>
                    <a:pt x="113" y="111"/>
                  </a:lnTo>
                  <a:lnTo>
                    <a:pt x="114" y="126"/>
                  </a:lnTo>
                  <a:lnTo>
                    <a:pt x="115" y="139"/>
                  </a:lnTo>
                  <a:lnTo>
                    <a:pt x="116" y="149"/>
                  </a:lnTo>
                  <a:lnTo>
                    <a:pt x="117" y="157"/>
                  </a:lnTo>
                  <a:lnTo>
                    <a:pt x="118" y="162"/>
                  </a:lnTo>
                  <a:lnTo>
                    <a:pt x="119" y="163"/>
                  </a:lnTo>
                  <a:lnTo>
                    <a:pt x="120" y="150"/>
                  </a:lnTo>
                  <a:lnTo>
                    <a:pt x="121" y="147"/>
                  </a:lnTo>
                  <a:lnTo>
                    <a:pt x="122" y="130"/>
                  </a:lnTo>
                  <a:lnTo>
                    <a:pt x="123" y="116"/>
                  </a:lnTo>
                  <a:lnTo>
                    <a:pt x="124" y="126"/>
                  </a:lnTo>
                  <a:lnTo>
                    <a:pt x="125" y="135"/>
                  </a:lnTo>
                  <a:lnTo>
                    <a:pt x="126" y="137"/>
                  </a:lnTo>
                  <a:lnTo>
                    <a:pt x="127" y="122"/>
                  </a:lnTo>
                  <a:lnTo>
                    <a:pt x="129" y="130"/>
                  </a:lnTo>
                  <a:lnTo>
                    <a:pt x="130" y="141"/>
                  </a:lnTo>
                  <a:lnTo>
                    <a:pt x="131" y="157"/>
                  </a:lnTo>
                  <a:lnTo>
                    <a:pt x="132" y="171"/>
                  </a:lnTo>
                  <a:lnTo>
                    <a:pt x="133" y="184"/>
                  </a:lnTo>
                  <a:lnTo>
                    <a:pt x="134" y="196"/>
                  </a:lnTo>
                  <a:lnTo>
                    <a:pt x="135" y="204"/>
                  </a:lnTo>
                  <a:lnTo>
                    <a:pt x="136" y="214"/>
                  </a:lnTo>
                  <a:lnTo>
                    <a:pt x="137" y="222"/>
                  </a:lnTo>
                  <a:lnTo>
                    <a:pt x="138" y="228"/>
                  </a:lnTo>
                  <a:lnTo>
                    <a:pt x="139" y="233"/>
                  </a:lnTo>
                  <a:lnTo>
                    <a:pt x="140" y="239"/>
                  </a:lnTo>
                  <a:lnTo>
                    <a:pt x="141" y="248"/>
                  </a:lnTo>
                  <a:lnTo>
                    <a:pt x="142" y="254"/>
                  </a:lnTo>
                  <a:lnTo>
                    <a:pt x="143" y="257"/>
                  </a:lnTo>
                  <a:lnTo>
                    <a:pt x="144" y="261"/>
                  </a:lnTo>
                  <a:lnTo>
                    <a:pt x="145" y="264"/>
                  </a:lnTo>
                  <a:lnTo>
                    <a:pt x="147" y="267"/>
                  </a:lnTo>
                  <a:lnTo>
                    <a:pt x="148" y="271"/>
                  </a:lnTo>
                  <a:lnTo>
                    <a:pt x="149" y="274"/>
                  </a:lnTo>
                  <a:lnTo>
                    <a:pt x="150" y="273"/>
                  </a:lnTo>
                  <a:lnTo>
                    <a:pt x="151" y="204"/>
                  </a:lnTo>
                  <a:lnTo>
                    <a:pt x="152" y="120"/>
                  </a:lnTo>
                  <a:lnTo>
                    <a:pt x="153" y="136"/>
                  </a:lnTo>
                  <a:lnTo>
                    <a:pt x="154" y="150"/>
                  </a:lnTo>
                  <a:lnTo>
                    <a:pt x="155" y="164"/>
                  </a:lnTo>
                  <a:lnTo>
                    <a:pt x="156" y="173"/>
                  </a:lnTo>
                  <a:lnTo>
                    <a:pt x="157" y="184"/>
                  </a:lnTo>
                  <a:lnTo>
                    <a:pt x="158" y="198"/>
                  </a:lnTo>
                  <a:lnTo>
                    <a:pt x="159" y="215"/>
                  </a:lnTo>
                  <a:lnTo>
                    <a:pt x="160" y="227"/>
                  </a:lnTo>
                  <a:lnTo>
                    <a:pt x="161" y="235"/>
                  </a:lnTo>
                  <a:lnTo>
                    <a:pt x="162" y="241"/>
                  </a:lnTo>
                  <a:lnTo>
                    <a:pt x="164" y="247"/>
                  </a:lnTo>
                  <a:lnTo>
                    <a:pt x="165" y="254"/>
                  </a:lnTo>
                  <a:lnTo>
                    <a:pt x="166" y="258"/>
                  </a:lnTo>
                  <a:lnTo>
                    <a:pt x="167" y="262"/>
                  </a:lnTo>
                  <a:lnTo>
                    <a:pt x="168" y="265"/>
                  </a:lnTo>
                  <a:lnTo>
                    <a:pt x="169" y="267"/>
                  </a:lnTo>
                  <a:lnTo>
                    <a:pt x="170" y="270"/>
                  </a:lnTo>
                  <a:lnTo>
                    <a:pt x="171" y="270"/>
                  </a:lnTo>
                  <a:lnTo>
                    <a:pt x="172" y="272"/>
                  </a:lnTo>
                  <a:lnTo>
                    <a:pt x="173" y="273"/>
                  </a:lnTo>
                  <a:lnTo>
                    <a:pt x="174" y="275"/>
                  </a:lnTo>
                  <a:lnTo>
                    <a:pt x="175" y="275"/>
                  </a:lnTo>
                  <a:lnTo>
                    <a:pt x="176" y="276"/>
                  </a:lnTo>
                  <a:lnTo>
                    <a:pt x="177" y="277"/>
                  </a:lnTo>
                  <a:lnTo>
                    <a:pt x="178" y="277"/>
                  </a:lnTo>
                  <a:lnTo>
                    <a:pt x="179" y="277"/>
                  </a:lnTo>
                  <a:lnTo>
                    <a:pt x="181" y="277"/>
                  </a:lnTo>
                  <a:lnTo>
                    <a:pt x="182" y="278"/>
                  </a:lnTo>
                  <a:lnTo>
                    <a:pt x="183" y="280"/>
                  </a:lnTo>
                  <a:lnTo>
                    <a:pt x="184" y="281"/>
                  </a:lnTo>
                  <a:lnTo>
                    <a:pt x="185" y="282"/>
                  </a:lnTo>
                  <a:lnTo>
                    <a:pt x="186" y="282"/>
                  </a:lnTo>
                  <a:lnTo>
                    <a:pt x="187" y="282"/>
                  </a:lnTo>
                  <a:lnTo>
                    <a:pt x="188" y="283"/>
                  </a:lnTo>
                  <a:lnTo>
                    <a:pt x="189" y="283"/>
                  </a:lnTo>
                  <a:lnTo>
                    <a:pt x="190" y="283"/>
                  </a:lnTo>
                  <a:lnTo>
                    <a:pt x="191" y="282"/>
                  </a:lnTo>
                  <a:lnTo>
                    <a:pt x="192" y="283"/>
                  </a:lnTo>
                  <a:lnTo>
                    <a:pt x="193" y="284"/>
                  </a:lnTo>
                  <a:lnTo>
                    <a:pt x="194" y="284"/>
                  </a:lnTo>
                  <a:lnTo>
                    <a:pt x="195" y="284"/>
                  </a:lnTo>
                  <a:lnTo>
                    <a:pt x="196" y="285"/>
                  </a:lnTo>
                  <a:lnTo>
                    <a:pt x="197" y="286"/>
                  </a:lnTo>
                  <a:lnTo>
                    <a:pt x="199" y="286"/>
                  </a:lnTo>
                  <a:lnTo>
                    <a:pt x="200" y="286"/>
                  </a:lnTo>
                  <a:lnTo>
                    <a:pt x="201" y="286"/>
                  </a:lnTo>
                  <a:lnTo>
                    <a:pt x="202" y="286"/>
                  </a:lnTo>
                  <a:lnTo>
                    <a:pt x="203" y="285"/>
                  </a:lnTo>
                  <a:lnTo>
                    <a:pt x="204" y="285"/>
                  </a:lnTo>
                  <a:lnTo>
                    <a:pt x="205" y="284"/>
                  </a:lnTo>
                  <a:lnTo>
                    <a:pt x="206" y="285"/>
                  </a:lnTo>
                  <a:lnTo>
                    <a:pt x="207" y="285"/>
                  </a:lnTo>
                  <a:lnTo>
                    <a:pt x="208" y="286"/>
                  </a:lnTo>
                  <a:lnTo>
                    <a:pt x="209" y="286"/>
                  </a:lnTo>
                  <a:lnTo>
                    <a:pt x="210" y="285"/>
                  </a:lnTo>
                  <a:lnTo>
                    <a:pt x="211" y="285"/>
                  </a:lnTo>
                  <a:lnTo>
                    <a:pt x="212" y="284"/>
                  </a:lnTo>
                  <a:lnTo>
                    <a:pt x="213" y="285"/>
                  </a:lnTo>
                  <a:lnTo>
                    <a:pt x="214" y="286"/>
                  </a:lnTo>
                  <a:lnTo>
                    <a:pt x="216" y="287"/>
                  </a:lnTo>
                  <a:lnTo>
                    <a:pt x="217" y="286"/>
                  </a:lnTo>
                  <a:lnTo>
                    <a:pt x="218" y="285"/>
                  </a:lnTo>
                  <a:lnTo>
                    <a:pt x="219" y="285"/>
                  </a:lnTo>
                  <a:lnTo>
                    <a:pt x="220" y="284"/>
                  </a:lnTo>
                  <a:lnTo>
                    <a:pt x="221" y="284"/>
                  </a:lnTo>
                  <a:lnTo>
                    <a:pt x="222" y="284"/>
                  </a:lnTo>
                  <a:lnTo>
                    <a:pt x="223" y="285"/>
                  </a:lnTo>
                  <a:lnTo>
                    <a:pt x="224" y="285"/>
                  </a:lnTo>
                  <a:lnTo>
                    <a:pt x="225" y="286"/>
                  </a:lnTo>
                  <a:lnTo>
                    <a:pt x="226" y="286"/>
                  </a:lnTo>
                  <a:lnTo>
                    <a:pt x="227" y="286"/>
                  </a:lnTo>
                  <a:lnTo>
                    <a:pt x="228" y="284"/>
                  </a:lnTo>
                  <a:lnTo>
                    <a:pt x="229" y="284"/>
                  </a:lnTo>
                  <a:lnTo>
                    <a:pt x="230" y="285"/>
                  </a:lnTo>
                  <a:lnTo>
                    <a:pt x="231" y="286"/>
                  </a:lnTo>
                  <a:lnTo>
                    <a:pt x="233" y="287"/>
                  </a:lnTo>
                  <a:lnTo>
                    <a:pt x="234" y="286"/>
                  </a:lnTo>
                  <a:lnTo>
                    <a:pt x="235" y="285"/>
                  </a:lnTo>
                  <a:lnTo>
                    <a:pt x="236" y="286"/>
                  </a:lnTo>
                  <a:lnTo>
                    <a:pt x="237" y="285"/>
                  </a:lnTo>
                  <a:lnTo>
                    <a:pt x="238" y="284"/>
                  </a:lnTo>
                  <a:lnTo>
                    <a:pt x="239" y="285"/>
                  </a:lnTo>
                  <a:lnTo>
                    <a:pt x="240" y="284"/>
                  </a:lnTo>
                  <a:lnTo>
                    <a:pt x="241" y="285"/>
                  </a:lnTo>
                  <a:lnTo>
                    <a:pt x="242" y="285"/>
                  </a:lnTo>
                  <a:lnTo>
                    <a:pt x="243" y="285"/>
                  </a:lnTo>
                  <a:lnTo>
                    <a:pt x="244" y="285"/>
                  </a:lnTo>
                  <a:lnTo>
                    <a:pt x="245" y="285"/>
                  </a:lnTo>
                  <a:lnTo>
                    <a:pt x="246" y="285"/>
                  </a:lnTo>
                  <a:lnTo>
                    <a:pt x="247" y="285"/>
                  </a:lnTo>
                  <a:lnTo>
                    <a:pt x="248" y="285"/>
                  </a:lnTo>
                  <a:lnTo>
                    <a:pt x="249" y="285"/>
                  </a:lnTo>
                  <a:lnTo>
                    <a:pt x="251" y="285"/>
                  </a:lnTo>
                  <a:lnTo>
                    <a:pt x="252" y="285"/>
                  </a:lnTo>
                  <a:lnTo>
                    <a:pt x="253" y="285"/>
                  </a:lnTo>
                  <a:lnTo>
                    <a:pt x="254" y="285"/>
                  </a:lnTo>
                  <a:lnTo>
                    <a:pt x="255" y="285"/>
                  </a:lnTo>
                  <a:lnTo>
                    <a:pt x="256" y="284"/>
                  </a:lnTo>
                  <a:lnTo>
                    <a:pt x="257" y="285"/>
                  </a:lnTo>
                  <a:lnTo>
                    <a:pt x="258" y="286"/>
                  </a:lnTo>
                  <a:lnTo>
                    <a:pt x="259" y="286"/>
                  </a:lnTo>
                  <a:lnTo>
                    <a:pt x="260" y="286"/>
                  </a:lnTo>
                  <a:lnTo>
                    <a:pt x="261" y="286"/>
                  </a:lnTo>
                  <a:lnTo>
                    <a:pt x="262" y="286"/>
                  </a:lnTo>
                  <a:lnTo>
                    <a:pt x="263" y="287"/>
                  </a:lnTo>
                  <a:lnTo>
                    <a:pt x="264" y="287"/>
                  </a:lnTo>
                  <a:lnTo>
                    <a:pt x="265" y="287"/>
                  </a:lnTo>
                  <a:lnTo>
                    <a:pt x="266" y="286"/>
                  </a:lnTo>
                  <a:lnTo>
                    <a:pt x="268" y="286"/>
                  </a:lnTo>
                  <a:lnTo>
                    <a:pt x="269" y="285"/>
                  </a:lnTo>
                  <a:lnTo>
                    <a:pt x="270" y="285"/>
                  </a:lnTo>
                  <a:lnTo>
                    <a:pt x="271" y="285"/>
                  </a:lnTo>
                  <a:lnTo>
                    <a:pt x="272" y="285"/>
                  </a:lnTo>
                  <a:lnTo>
                    <a:pt x="273" y="285"/>
                  </a:lnTo>
                  <a:lnTo>
                    <a:pt x="274" y="284"/>
                  </a:lnTo>
                  <a:lnTo>
                    <a:pt x="275" y="285"/>
                  </a:lnTo>
                  <a:lnTo>
                    <a:pt x="276" y="284"/>
                  </a:lnTo>
                  <a:lnTo>
                    <a:pt x="277" y="284"/>
                  </a:lnTo>
                  <a:lnTo>
                    <a:pt x="278" y="284"/>
                  </a:lnTo>
                  <a:lnTo>
                    <a:pt x="279" y="285"/>
                  </a:lnTo>
                  <a:lnTo>
                    <a:pt x="280" y="285"/>
                  </a:lnTo>
                  <a:lnTo>
                    <a:pt x="281" y="285"/>
                  </a:lnTo>
                  <a:lnTo>
                    <a:pt x="282" y="285"/>
                  </a:lnTo>
                  <a:lnTo>
                    <a:pt x="283" y="285"/>
                  </a:lnTo>
                  <a:lnTo>
                    <a:pt x="284" y="285"/>
                  </a:lnTo>
                  <a:lnTo>
                    <a:pt x="286" y="285"/>
                  </a:lnTo>
                  <a:lnTo>
                    <a:pt x="287" y="286"/>
                  </a:lnTo>
                  <a:lnTo>
                    <a:pt x="288" y="285"/>
                  </a:lnTo>
                  <a:lnTo>
                    <a:pt x="289" y="285"/>
                  </a:lnTo>
                  <a:lnTo>
                    <a:pt x="290" y="285"/>
                  </a:lnTo>
                  <a:lnTo>
                    <a:pt x="291" y="285"/>
                  </a:lnTo>
                  <a:lnTo>
                    <a:pt x="292" y="285"/>
                  </a:lnTo>
                  <a:lnTo>
                    <a:pt x="293" y="286"/>
                  </a:lnTo>
                  <a:lnTo>
                    <a:pt x="294" y="286"/>
                  </a:lnTo>
                  <a:lnTo>
                    <a:pt x="295" y="285"/>
                  </a:lnTo>
                  <a:lnTo>
                    <a:pt x="296" y="285"/>
                  </a:lnTo>
                  <a:lnTo>
                    <a:pt x="297" y="285"/>
                  </a:lnTo>
                  <a:lnTo>
                    <a:pt x="298" y="284"/>
                  </a:lnTo>
                  <a:lnTo>
                    <a:pt x="299" y="284"/>
                  </a:lnTo>
                  <a:lnTo>
                    <a:pt x="300" y="284"/>
                  </a:lnTo>
                </a:path>
              </a:pathLst>
            </a:custGeom>
            <a:noFill/>
            <a:ln w="14351">
              <a:solidFill>
                <a:srgbClr val="3366FF"/>
              </a:solidFill>
              <a:prstDash val="solid"/>
              <a:round/>
              <a:headEnd/>
              <a:tailEnd/>
            </a:ln>
          </p:spPr>
          <p:txBody>
            <a:bodyPr/>
            <a:lstStyle/>
            <a:p>
              <a:endParaRPr lang="he-IL"/>
            </a:p>
          </p:txBody>
        </p:sp>
        <p:sp>
          <p:nvSpPr>
            <p:cNvPr id="237616" name="Rectangle 48"/>
            <p:cNvSpPr>
              <a:spLocks noChangeArrowheads="1"/>
            </p:cNvSpPr>
            <p:nvPr/>
          </p:nvSpPr>
          <p:spPr bwMode="auto">
            <a:xfrm>
              <a:off x="910" y="2094"/>
              <a:ext cx="51"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0</a:t>
              </a:r>
            </a:p>
          </p:txBody>
        </p:sp>
        <p:sp>
          <p:nvSpPr>
            <p:cNvPr id="237617" name="Rectangle 49"/>
            <p:cNvSpPr>
              <a:spLocks noChangeArrowheads="1"/>
            </p:cNvSpPr>
            <p:nvPr/>
          </p:nvSpPr>
          <p:spPr bwMode="auto">
            <a:xfrm>
              <a:off x="910" y="1911"/>
              <a:ext cx="51"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5</a:t>
              </a:r>
            </a:p>
          </p:txBody>
        </p:sp>
        <p:sp>
          <p:nvSpPr>
            <p:cNvPr id="237618" name="Rectangle 50"/>
            <p:cNvSpPr>
              <a:spLocks noChangeArrowheads="1"/>
            </p:cNvSpPr>
            <p:nvPr/>
          </p:nvSpPr>
          <p:spPr bwMode="auto">
            <a:xfrm>
              <a:off x="859" y="1720"/>
              <a:ext cx="102" cy="114"/>
            </a:xfrm>
            <a:prstGeom prst="rect">
              <a:avLst/>
            </a:prstGeom>
            <a:noFill/>
            <a:ln w="9525">
              <a:noFill/>
              <a:miter lim="800000"/>
              <a:headEnd/>
              <a:tailEnd/>
            </a:ln>
          </p:spPr>
          <p:txBody>
            <a:bodyPr wrap="none" lIns="0" tIns="0" rIns="0" bIns="0">
              <a:spAutoFit/>
            </a:bodyPr>
            <a:lstStyle/>
            <a:p>
              <a:pPr algn="r"/>
              <a:r>
                <a:rPr lang="en-US" sz="1100">
                  <a:solidFill>
                    <a:srgbClr val="000000"/>
                  </a:solidFill>
                </a:rPr>
                <a:t>10</a:t>
              </a:r>
            </a:p>
          </p:txBody>
        </p:sp>
        <p:sp>
          <p:nvSpPr>
            <p:cNvPr id="237619" name="Rectangle 51"/>
            <p:cNvSpPr>
              <a:spLocks noChangeArrowheads="1"/>
            </p:cNvSpPr>
            <p:nvPr/>
          </p:nvSpPr>
          <p:spPr bwMode="auto">
            <a:xfrm>
              <a:off x="859" y="1537"/>
              <a:ext cx="102" cy="114"/>
            </a:xfrm>
            <a:prstGeom prst="rect">
              <a:avLst/>
            </a:prstGeom>
            <a:noFill/>
            <a:ln w="9525">
              <a:noFill/>
              <a:miter lim="800000"/>
              <a:headEnd/>
              <a:tailEnd/>
            </a:ln>
          </p:spPr>
          <p:txBody>
            <a:bodyPr wrap="none" lIns="0" tIns="0" rIns="0" bIns="0">
              <a:spAutoFit/>
            </a:bodyPr>
            <a:lstStyle/>
            <a:p>
              <a:pPr algn="r"/>
              <a:r>
                <a:rPr lang="en-US" sz="1100">
                  <a:solidFill>
                    <a:srgbClr val="000000"/>
                  </a:solidFill>
                </a:rPr>
                <a:t>15</a:t>
              </a:r>
            </a:p>
          </p:txBody>
        </p:sp>
        <p:sp>
          <p:nvSpPr>
            <p:cNvPr id="237620" name="Rectangle 52"/>
            <p:cNvSpPr>
              <a:spLocks noChangeArrowheads="1"/>
            </p:cNvSpPr>
            <p:nvPr/>
          </p:nvSpPr>
          <p:spPr bwMode="auto">
            <a:xfrm>
              <a:off x="859" y="1345"/>
              <a:ext cx="102"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20</a:t>
              </a:r>
            </a:p>
          </p:txBody>
        </p:sp>
        <p:sp>
          <p:nvSpPr>
            <p:cNvPr id="237621" name="Rectangle 53"/>
            <p:cNvSpPr>
              <a:spLocks noChangeArrowheads="1"/>
            </p:cNvSpPr>
            <p:nvPr/>
          </p:nvSpPr>
          <p:spPr bwMode="auto">
            <a:xfrm>
              <a:off x="859" y="1162"/>
              <a:ext cx="102"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25</a:t>
              </a:r>
            </a:p>
          </p:txBody>
        </p:sp>
        <p:sp>
          <p:nvSpPr>
            <p:cNvPr id="237622" name="Rectangle 54"/>
            <p:cNvSpPr>
              <a:spLocks noChangeArrowheads="1"/>
            </p:cNvSpPr>
            <p:nvPr/>
          </p:nvSpPr>
          <p:spPr bwMode="auto">
            <a:xfrm>
              <a:off x="859" y="972"/>
              <a:ext cx="102" cy="114"/>
            </a:xfrm>
            <a:prstGeom prst="rect">
              <a:avLst/>
            </a:prstGeom>
            <a:noFill/>
            <a:ln w="9525">
              <a:noFill/>
              <a:miter lim="800000"/>
              <a:headEnd/>
              <a:tailEnd/>
            </a:ln>
          </p:spPr>
          <p:txBody>
            <a:bodyPr wrap="none" lIns="0" tIns="0" rIns="0" bIns="0">
              <a:spAutoFit/>
            </a:bodyPr>
            <a:lstStyle/>
            <a:p>
              <a:pPr algn="r"/>
              <a:r>
                <a:rPr lang="en-US" sz="1100">
                  <a:solidFill>
                    <a:srgbClr val="000000"/>
                  </a:solidFill>
                </a:rPr>
                <a:t>30</a:t>
              </a:r>
            </a:p>
          </p:txBody>
        </p:sp>
        <p:sp>
          <p:nvSpPr>
            <p:cNvPr id="237623" name="Rectangle 55"/>
            <p:cNvSpPr>
              <a:spLocks noChangeArrowheads="1"/>
            </p:cNvSpPr>
            <p:nvPr/>
          </p:nvSpPr>
          <p:spPr bwMode="auto">
            <a:xfrm>
              <a:off x="859" y="790"/>
              <a:ext cx="102"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35</a:t>
              </a:r>
            </a:p>
          </p:txBody>
        </p:sp>
        <p:sp>
          <p:nvSpPr>
            <p:cNvPr id="237624" name="Rectangle 56"/>
            <p:cNvSpPr>
              <a:spLocks noChangeArrowheads="1"/>
            </p:cNvSpPr>
            <p:nvPr/>
          </p:nvSpPr>
          <p:spPr bwMode="auto">
            <a:xfrm>
              <a:off x="859" y="600"/>
              <a:ext cx="102" cy="114"/>
            </a:xfrm>
            <a:prstGeom prst="rect">
              <a:avLst/>
            </a:prstGeom>
            <a:noFill/>
            <a:ln w="9525">
              <a:noFill/>
              <a:miter lim="800000"/>
              <a:headEnd/>
              <a:tailEnd/>
            </a:ln>
          </p:spPr>
          <p:txBody>
            <a:bodyPr wrap="none" lIns="0" tIns="0" rIns="0" bIns="0">
              <a:spAutoFit/>
            </a:bodyPr>
            <a:lstStyle/>
            <a:p>
              <a:pPr algn="r"/>
              <a:r>
                <a:rPr lang="en-US" sz="1100">
                  <a:solidFill>
                    <a:srgbClr val="000000"/>
                  </a:solidFill>
                </a:rPr>
                <a:t>40</a:t>
              </a:r>
            </a:p>
          </p:txBody>
        </p:sp>
        <p:sp>
          <p:nvSpPr>
            <p:cNvPr id="237625" name="Rectangle 57"/>
            <p:cNvSpPr>
              <a:spLocks noChangeArrowheads="1"/>
            </p:cNvSpPr>
            <p:nvPr/>
          </p:nvSpPr>
          <p:spPr bwMode="auto">
            <a:xfrm>
              <a:off x="859" y="415"/>
              <a:ext cx="102"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45</a:t>
              </a:r>
            </a:p>
          </p:txBody>
        </p:sp>
        <p:grpSp>
          <p:nvGrpSpPr>
            <p:cNvPr id="237626" name="Group 58"/>
            <p:cNvGrpSpPr>
              <a:grpSpLocks/>
            </p:cNvGrpSpPr>
            <p:nvPr/>
          </p:nvGrpSpPr>
          <p:grpSpPr bwMode="auto">
            <a:xfrm>
              <a:off x="1904" y="2425"/>
              <a:ext cx="544" cy="306"/>
              <a:chOff x="1904" y="2425"/>
              <a:chExt cx="544" cy="306"/>
            </a:xfrm>
          </p:grpSpPr>
          <p:sp>
            <p:nvSpPr>
              <p:cNvPr id="237627" name="Line 59"/>
              <p:cNvSpPr>
                <a:spLocks noChangeShapeType="1"/>
              </p:cNvSpPr>
              <p:nvPr/>
            </p:nvSpPr>
            <p:spPr bwMode="auto">
              <a:xfrm>
                <a:off x="1904" y="2482"/>
                <a:ext cx="147" cy="1"/>
              </a:xfrm>
              <a:prstGeom prst="line">
                <a:avLst/>
              </a:prstGeom>
              <a:noFill/>
              <a:ln w="17526">
                <a:solidFill>
                  <a:srgbClr val="3366FF"/>
                </a:solidFill>
                <a:round/>
                <a:headEnd/>
                <a:tailEnd/>
              </a:ln>
            </p:spPr>
            <p:txBody>
              <a:bodyPr/>
              <a:lstStyle/>
              <a:p>
                <a:endParaRPr lang="he-IL"/>
              </a:p>
            </p:txBody>
          </p:sp>
          <p:sp>
            <p:nvSpPr>
              <p:cNvPr id="237628" name="Rectangle 60"/>
              <p:cNvSpPr>
                <a:spLocks noChangeArrowheads="1"/>
              </p:cNvSpPr>
              <p:nvPr/>
            </p:nvSpPr>
            <p:spPr bwMode="auto">
              <a:xfrm>
                <a:off x="2091" y="2609"/>
                <a:ext cx="166" cy="122"/>
              </a:xfrm>
              <a:prstGeom prst="rect">
                <a:avLst/>
              </a:prstGeom>
              <a:noFill/>
              <a:ln w="9525">
                <a:noFill/>
                <a:miter lim="800000"/>
                <a:headEnd/>
                <a:tailEnd/>
              </a:ln>
            </p:spPr>
            <p:txBody>
              <a:bodyPr wrap="none" lIns="0" tIns="0" rIns="0" bIns="0">
                <a:spAutoFit/>
              </a:bodyPr>
              <a:lstStyle/>
              <a:p>
                <a:r>
                  <a:rPr lang="en-US" sz="1200" b="1">
                    <a:solidFill>
                      <a:srgbClr val="FF9900"/>
                    </a:solidFill>
                  </a:rPr>
                  <a:t>Dry</a:t>
                </a:r>
              </a:p>
            </p:txBody>
          </p:sp>
          <p:sp>
            <p:nvSpPr>
              <p:cNvPr id="237629" name="Line 61"/>
              <p:cNvSpPr>
                <a:spLocks noChangeShapeType="1"/>
              </p:cNvSpPr>
              <p:nvPr/>
            </p:nvSpPr>
            <p:spPr bwMode="auto">
              <a:xfrm>
                <a:off x="1904" y="2577"/>
                <a:ext cx="147" cy="1"/>
              </a:xfrm>
              <a:prstGeom prst="line">
                <a:avLst/>
              </a:prstGeom>
              <a:noFill/>
              <a:ln w="17526">
                <a:solidFill>
                  <a:srgbClr val="339966"/>
                </a:solidFill>
                <a:round/>
                <a:headEnd/>
                <a:tailEnd/>
              </a:ln>
            </p:spPr>
            <p:txBody>
              <a:bodyPr/>
              <a:lstStyle/>
              <a:p>
                <a:endParaRPr lang="he-IL"/>
              </a:p>
            </p:txBody>
          </p:sp>
          <p:sp>
            <p:nvSpPr>
              <p:cNvPr id="237630" name="Rectangle 62"/>
              <p:cNvSpPr>
                <a:spLocks noChangeArrowheads="1"/>
              </p:cNvSpPr>
              <p:nvPr/>
            </p:nvSpPr>
            <p:spPr bwMode="auto">
              <a:xfrm>
                <a:off x="2091" y="2520"/>
                <a:ext cx="357" cy="123"/>
              </a:xfrm>
              <a:prstGeom prst="rect">
                <a:avLst/>
              </a:prstGeom>
              <a:noFill/>
              <a:ln w="9525">
                <a:noFill/>
                <a:miter lim="800000"/>
                <a:headEnd/>
                <a:tailEnd/>
              </a:ln>
            </p:spPr>
            <p:txBody>
              <a:bodyPr wrap="none" lIns="0" tIns="0" rIns="0" bIns="0">
                <a:spAutoFit/>
              </a:bodyPr>
              <a:lstStyle/>
              <a:p>
                <a:r>
                  <a:rPr lang="en-US" sz="1200" b="1">
                    <a:solidFill>
                      <a:srgbClr val="009999"/>
                    </a:solidFill>
                  </a:rPr>
                  <a:t>Control</a:t>
                </a:r>
              </a:p>
            </p:txBody>
          </p:sp>
          <p:sp>
            <p:nvSpPr>
              <p:cNvPr id="237631" name="Line 63"/>
              <p:cNvSpPr>
                <a:spLocks noChangeShapeType="1"/>
              </p:cNvSpPr>
              <p:nvPr/>
            </p:nvSpPr>
            <p:spPr bwMode="auto">
              <a:xfrm>
                <a:off x="1904" y="2665"/>
                <a:ext cx="147" cy="2"/>
              </a:xfrm>
              <a:prstGeom prst="line">
                <a:avLst/>
              </a:prstGeom>
              <a:noFill/>
              <a:ln w="17526">
                <a:solidFill>
                  <a:srgbClr val="FF9900"/>
                </a:solidFill>
                <a:round/>
                <a:headEnd/>
                <a:tailEnd/>
              </a:ln>
            </p:spPr>
            <p:txBody>
              <a:bodyPr/>
              <a:lstStyle/>
              <a:p>
                <a:endParaRPr lang="he-IL"/>
              </a:p>
            </p:txBody>
          </p:sp>
          <p:sp>
            <p:nvSpPr>
              <p:cNvPr id="237632" name="Rectangle 64"/>
              <p:cNvSpPr>
                <a:spLocks noChangeArrowheads="1"/>
              </p:cNvSpPr>
              <p:nvPr/>
            </p:nvSpPr>
            <p:spPr bwMode="auto">
              <a:xfrm>
                <a:off x="2091" y="2425"/>
                <a:ext cx="183" cy="123"/>
              </a:xfrm>
              <a:prstGeom prst="rect">
                <a:avLst/>
              </a:prstGeom>
              <a:noFill/>
              <a:ln w="9525">
                <a:noFill/>
                <a:miter lim="800000"/>
                <a:headEnd/>
                <a:tailEnd/>
              </a:ln>
            </p:spPr>
            <p:txBody>
              <a:bodyPr wrap="none" lIns="0" tIns="0" rIns="0" bIns="0">
                <a:spAutoFit/>
              </a:bodyPr>
              <a:lstStyle/>
              <a:p>
                <a:r>
                  <a:rPr lang="en-US" sz="1200" b="1">
                    <a:solidFill>
                      <a:srgbClr val="0066FF"/>
                    </a:solidFill>
                  </a:rPr>
                  <a:t>Wet</a:t>
                </a:r>
              </a:p>
            </p:txBody>
          </p:sp>
        </p:grpSp>
        <p:sp>
          <p:nvSpPr>
            <p:cNvPr id="237633" name="Line 65"/>
            <p:cNvSpPr>
              <a:spLocks noChangeShapeType="1"/>
            </p:cNvSpPr>
            <p:nvPr/>
          </p:nvSpPr>
          <p:spPr bwMode="auto">
            <a:xfrm>
              <a:off x="1012" y="2149"/>
              <a:ext cx="26" cy="1"/>
            </a:xfrm>
            <a:prstGeom prst="line">
              <a:avLst/>
            </a:prstGeom>
            <a:noFill/>
            <a:ln w="15875">
              <a:solidFill>
                <a:srgbClr val="000000"/>
              </a:solidFill>
              <a:round/>
              <a:headEnd/>
              <a:tailEnd/>
            </a:ln>
          </p:spPr>
          <p:txBody>
            <a:bodyPr/>
            <a:lstStyle/>
            <a:p>
              <a:endParaRPr lang="he-IL"/>
            </a:p>
          </p:txBody>
        </p:sp>
        <p:sp>
          <p:nvSpPr>
            <p:cNvPr id="237634" name="Line 66"/>
            <p:cNvSpPr>
              <a:spLocks noChangeShapeType="1"/>
            </p:cNvSpPr>
            <p:nvPr/>
          </p:nvSpPr>
          <p:spPr bwMode="auto">
            <a:xfrm>
              <a:off x="4721" y="471"/>
              <a:ext cx="1" cy="1678"/>
            </a:xfrm>
            <a:prstGeom prst="line">
              <a:avLst/>
            </a:prstGeom>
            <a:noFill/>
            <a:ln w="15875">
              <a:solidFill>
                <a:srgbClr val="000000"/>
              </a:solidFill>
              <a:round/>
              <a:headEnd/>
              <a:tailEnd/>
            </a:ln>
          </p:spPr>
          <p:txBody>
            <a:bodyPr/>
            <a:lstStyle/>
            <a:p>
              <a:endParaRPr lang="he-IL"/>
            </a:p>
          </p:txBody>
        </p:sp>
        <p:sp>
          <p:nvSpPr>
            <p:cNvPr id="237635" name="Line 67"/>
            <p:cNvSpPr>
              <a:spLocks noChangeShapeType="1"/>
            </p:cNvSpPr>
            <p:nvPr/>
          </p:nvSpPr>
          <p:spPr bwMode="auto">
            <a:xfrm>
              <a:off x="4721" y="1963"/>
              <a:ext cx="26" cy="3"/>
            </a:xfrm>
            <a:prstGeom prst="line">
              <a:avLst/>
            </a:prstGeom>
            <a:noFill/>
            <a:ln w="15875">
              <a:solidFill>
                <a:srgbClr val="000000"/>
              </a:solidFill>
              <a:round/>
              <a:headEnd/>
              <a:tailEnd/>
            </a:ln>
          </p:spPr>
          <p:txBody>
            <a:bodyPr/>
            <a:lstStyle/>
            <a:p>
              <a:endParaRPr lang="he-IL"/>
            </a:p>
          </p:txBody>
        </p:sp>
        <p:sp>
          <p:nvSpPr>
            <p:cNvPr id="237636" name="Line 68"/>
            <p:cNvSpPr>
              <a:spLocks noChangeShapeType="1"/>
            </p:cNvSpPr>
            <p:nvPr/>
          </p:nvSpPr>
          <p:spPr bwMode="auto">
            <a:xfrm>
              <a:off x="4721" y="1774"/>
              <a:ext cx="26" cy="3"/>
            </a:xfrm>
            <a:prstGeom prst="line">
              <a:avLst/>
            </a:prstGeom>
            <a:noFill/>
            <a:ln w="15875">
              <a:solidFill>
                <a:srgbClr val="000000"/>
              </a:solidFill>
              <a:round/>
              <a:headEnd/>
              <a:tailEnd/>
            </a:ln>
          </p:spPr>
          <p:txBody>
            <a:bodyPr/>
            <a:lstStyle/>
            <a:p>
              <a:endParaRPr lang="he-IL"/>
            </a:p>
          </p:txBody>
        </p:sp>
        <p:sp>
          <p:nvSpPr>
            <p:cNvPr id="237637" name="Line 69"/>
            <p:cNvSpPr>
              <a:spLocks noChangeShapeType="1"/>
            </p:cNvSpPr>
            <p:nvPr/>
          </p:nvSpPr>
          <p:spPr bwMode="auto">
            <a:xfrm>
              <a:off x="4721" y="1591"/>
              <a:ext cx="26" cy="2"/>
            </a:xfrm>
            <a:prstGeom prst="line">
              <a:avLst/>
            </a:prstGeom>
            <a:noFill/>
            <a:ln w="15875">
              <a:solidFill>
                <a:srgbClr val="000000"/>
              </a:solidFill>
              <a:round/>
              <a:headEnd/>
              <a:tailEnd/>
            </a:ln>
          </p:spPr>
          <p:txBody>
            <a:bodyPr/>
            <a:lstStyle/>
            <a:p>
              <a:endParaRPr lang="he-IL"/>
            </a:p>
          </p:txBody>
        </p:sp>
        <p:sp>
          <p:nvSpPr>
            <p:cNvPr id="237638" name="Line 70"/>
            <p:cNvSpPr>
              <a:spLocks noChangeShapeType="1"/>
            </p:cNvSpPr>
            <p:nvPr/>
          </p:nvSpPr>
          <p:spPr bwMode="auto">
            <a:xfrm>
              <a:off x="4721" y="1402"/>
              <a:ext cx="26" cy="2"/>
            </a:xfrm>
            <a:prstGeom prst="line">
              <a:avLst/>
            </a:prstGeom>
            <a:noFill/>
            <a:ln w="15875">
              <a:solidFill>
                <a:srgbClr val="000000"/>
              </a:solidFill>
              <a:round/>
              <a:headEnd/>
              <a:tailEnd/>
            </a:ln>
          </p:spPr>
          <p:txBody>
            <a:bodyPr/>
            <a:lstStyle/>
            <a:p>
              <a:endParaRPr lang="he-IL"/>
            </a:p>
          </p:txBody>
        </p:sp>
        <p:sp>
          <p:nvSpPr>
            <p:cNvPr id="237639" name="Line 71"/>
            <p:cNvSpPr>
              <a:spLocks noChangeShapeType="1"/>
            </p:cNvSpPr>
            <p:nvPr/>
          </p:nvSpPr>
          <p:spPr bwMode="auto">
            <a:xfrm>
              <a:off x="4721" y="1218"/>
              <a:ext cx="26" cy="0"/>
            </a:xfrm>
            <a:prstGeom prst="line">
              <a:avLst/>
            </a:prstGeom>
            <a:noFill/>
            <a:ln w="15875">
              <a:solidFill>
                <a:srgbClr val="000000"/>
              </a:solidFill>
              <a:round/>
              <a:headEnd/>
              <a:tailEnd/>
            </a:ln>
          </p:spPr>
          <p:txBody>
            <a:bodyPr/>
            <a:lstStyle/>
            <a:p>
              <a:endParaRPr lang="he-IL"/>
            </a:p>
          </p:txBody>
        </p:sp>
        <p:sp>
          <p:nvSpPr>
            <p:cNvPr id="237640" name="Line 72"/>
            <p:cNvSpPr>
              <a:spLocks noChangeShapeType="1"/>
            </p:cNvSpPr>
            <p:nvPr/>
          </p:nvSpPr>
          <p:spPr bwMode="auto">
            <a:xfrm>
              <a:off x="4721" y="1028"/>
              <a:ext cx="26" cy="2"/>
            </a:xfrm>
            <a:prstGeom prst="line">
              <a:avLst/>
            </a:prstGeom>
            <a:noFill/>
            <a:ln w="15875">
              <a:solidFill>
                <a:srgbClr val="000000"/>
              </a:solidFill>
              <a:round/>
              <a:headEnd/>
              <a:tailEnd/>
            </a:ln>
          </p:spPr>
          <p:txBody>
            <a:bodyPr/>
            <a:lstStyle/>
            <a:p>
              <a:endParaRPr lang="he-IL"/>
            </a:p>
          </p:txBody>
        </p:sp>
        <p:sp>
          <p:nvSpPr>
            <p:cNvPr id="237641" name="Line 73"/>
            <p:cNvSpPr>
              <a:spLocks noChangeShapeType="1"/>
            </p:cNvSpPr>
            <p:nvPr/>
          </p:nvSpPr>
          <p:spPr bwMode="auto">
            <a:xfrm>
              <a:off x="4721" y="845"/>
              <a:ext cx="26" cy="0"/>
            </a:xfrm>
            <a:prstGeom prst="line">
              <a:avLst/>
            </a:prstGeom>
            <a:noFill/>
            <a:ln w="15875">
              <a:solidFill>
                <a:srgbClr val="000000"/>
              </a:solidFill>
              <a:round/>
              <a:headEnd/>
              <a:tailEnd/>
            </a:ln>
          </p:spPr>
          <p:txBody>
            <a:bodyPr/>
            <a:lstStyle/>
            <a:p>
              <a:endParaRPr lang="he-IL"/>
            </a:p>
          </p:txBody>
        </p:sp>
        <p:sp>
          <p:nvSpPr>
            <p:cNvPr id="237642" name="Line 74"/>
            <p:cNvSpPr>
              <a:spLocks noChangeShapeType="1"/>
            </p:cNvSpPr>
            <p:nvPr/>
          </p:nvSpPr>
          <p:spPr bwMode="auto">
            <a:xfrm>
              <a:off x="4721" y="656"/>
              <a:ext cx="26" cy="0"/>
            </a:xfrm>
            <a:prstGeom prst="line">
              <a:avLst/>
            </a:prstGeom>
            <a:noFill/>
            <a:ln w="15875">
              <a:solidFill>
                <a:srgbClr val="000000"/>
              </a:solidFill>
              <a:round/>
              <a:headEnd/>
              <a:tailEnd/>
            </a:ln>
          </p:spPr>
          <p:txBody>
            <a:bodyPr/>
            <a:lstStyle/>
            <a:p>
              <a:endParaRPr lang="he-IL"/>
            </a:p>
          </p:txBody>
        </p:sp>
        <p:sp>
          <p:nvSpPr>
            <p:cNvPr id="237643" name="Line 75"/>
            <p:cNvSpPr>
              <a:spLocks noChangeShapeType="1"/>
            </p:cNvSpPr>
            <p:nvPr/>
          </p:nvSpPr>
          <p:spPr bwMode="auto">
            <a:xfrm>
              <a:off x="1034" y="471"/>
              <a:ext cx="3688" cy="1"/>
            </a:xfrm>
            <a:prstGeom prst="line">
              <a:avLst/>
            </a:prstGeom>
            <a:noFill/>
            <a:ln w="15875">
              <a:solidFill>
                <a:srgbClr val="000000"/>
              </a:solidFill>
              <a:round/>
              <a:headEnd/>
              <a:tailEnd/>
            </a:ln>
          </p:spPr>
          <p:txBody>
            <a:bodyPr/>
            <a:lstStyle/>
            <a:p>
              <a:endParaRPr lang="he-IL"/>
            </a:p>
          </p:txBody>
        </p:sp>
        <p:sp>
          <p:nvSpPr>
            <p:cNvPr id="237644" name="Line 76"/>
            <p:cNvSpPr>
              <a:spLocks noChangeShapeType="1"/>
            </p:cNvSpPr>
            <p:nvPr/>
          </p:nvSpPr>
          <p:spPr bwMode="auto">
            <a:xfrm flipV="1">
              <a:off x="1213" y="471"/>
              <a:ext cx="2" cy="20"/>
            </a:xfrm>
            <a:prstGeom prst="line">
              <a:avLst/>
            </a:prstGeom>
            <a:noFill/>
            <a:ln w="15875">
              <a:solidFill>
                <a:srgbClr val="000000"/>
              </a:solidFill>
              <a:round/>
              <a:headEnd/>
              <a:tailEnd/>
            </a:ln>
          </p:spPr>
          <p:txBody>
            <a:bodyPr/>
            <a:lstStyle/>
            <a:p>
              <a:endParaRPr lang="he-IL"/>
            </a:p>
          </p:txBody>
        </p:sp>
        <p:sp>
          <p:nvSpPr>
            <p:cNvPr id="237645" name="Line 77"/>
            <p:cNvSpPr>
              <a:spLocks noChangeShapeType="1"/>
            </p:cNvSpPr>
            <p:nvPr/>
          </p:nvSpPr>
          <p:spPr bwMode="auto">
            <a:xfrm flipV="1">
              <a:off x="1376" y="471"/>
              <a:ext cx="1" cy="20"/>
            </a:xfrm>
            <a:prstGeom prst="line">
              <a:avLst/>
            </a:prstGeom>
            <a:noFill/>
            <a:ln w="15875">
              <a:solidFill>
                <a:srgbClr val="000000"/>
              </a:solidFill>
              <a:round/>
              <a:headEnd/>
              <a:tailEnd/>
            </a:ln>
          </p:spPr>
          <p:txBody>
            <a:bodyPr/>
            <a:lstStyle/>
            <a:p>
              <a:endParaRPr lang="he-IL"/>
            </a:p>
          </p:txBody>
        </p:sp>
        <p:sp>
          <p:nvSpPr>
            <p:cNvPr id="237646" name="Line 78"/>
            <p:cNvSpPr>
              <a:spLocks noChangeShapeType="1"/>
            </p:cNvSpPr>
            <p:nvPr/>
          </p:nvSpPr>
          <p:spPr bwMode="auto">
            <a:xfrm flipV="1">
              <a:off x="1728" y="471"/>
              <a:ext cx="1" cy="20"/>
            </a:xfrm>
            <a:prstGeom prst="line">
              <a:avLst/>
            </a:prstGeom>
            <a:noFill/>
            <a:ln w="15875">
              <a:solidFill>
                <a:srgbClr val="000000"/>
              </a:solidFill>
              <a:round/>
              <a:headEnd/>
              <a:tailEnd/>
            </a:ln>
          </p:spPr>
          <p:txBody>
            <a:bodyPr/>
            <a:lstStyle/>
            <a:p>
              <a:endParaRPr lang="he-IL"/>
            </a:p>
          </p:txBody>
        </p:sp>
        <p:sp>
          <p:nvSpPr>
            <p:cNvPr id="237647" name="Line 79"/>
            <p:cNvSpPr>
              <a:spLocks noChangeShapeType="1"/>
            </p:cNvSpPr>
            <p:nvPr/>
          </p:nvSpPr>
          <p:spPr bwMode="auto">
            <a:xfrm flipV="1">
              <a:off x="1907" y="471"/>
              <a:ext cx="2" cy="20"/>
            </a:xfrm>
            <a:prstGeom prst="line">
              <a:avLst/>
            </a:prstGeom>
            <a:noFill/>
            <a:ln w="15875">
              <a:solidFill>
                <a:srgbClr val="000000"/>
              </a:solidFill>
              <a:round/>
              <a:headEnd/>
              <a:tailEnd/>
            </a:ln>
          </p:spPr>
          <p:txBody>
            <a:bodyPr/>
            <a:lstStyle/>
            <a:p>
              <a:endParaRPr lang="he-IL"/>
            </a:p>
          </p:txBody>
        </p:sp>
        <p:sp>
          <p:nvSpPr>
            <p:cNvPr id="237648" name="Line 80"/>
            <p:cNvSpPr>
              <a:spLocks noChangeShapeType="1"/>
            </p:cNvSpPr>
            <p:nvPr/>
          </p:nvSpPr>
          <p:spPr bwMode="auto">
            <a:xfrm flipV="1">
              <a:off x="2260" y="471"/>
              <a:ext cx="1" cy="20"/>
            </a:xfrm>
            <a:prstGeom prst="line">
              <a:avLst/>
            </a:prstGeom>
            <a:noFill/>
            <a:ln w="15875">
              <a:solidFill>
                <a:srgbClr val="000000"/>
              </a:solidFill>
              <a:round/>
              <a:headEnd/>
              <a:tailEnd/>
            </a:ln>
          </p:spPr>
          <p:txBody>
            <a:bodyPr/>
            <a:lstStyle/>
            <a:p>
              <a:endParaRPr lang="he-IL"/>
            </a:p>
          </p:txBody>
        </p:sp>
        <p:sp>
          <p:nvSpPr>
            <p:cNvPr id="237649" name="Line 81"/>
            <p:cNvSpPr>
              <a:spLocks noChangeShapeType="1"/>
            </p:cNvSpPr>
            <p:nvPr/>
          </p:nvSpPr>
          <p:spPr bwMode="auto">
            <a:xfrm flipV="1">
              <a:off x="2439" y="471"/>
              <a:ext cx="1" cy="20"/>
            </a:xfrm>
            <a:prstGeom prst="line">
              <a:avLst/>
            </a:prstGeom>
            <a:noFill/>
            <a:ln w="15875">
              <a:solidFill>
                <a:srgbClr val="000000"/>
              </a:solidFill>
              <a:round/>
              <a:headEnd/>
              <a:tailEnd/>
            </a:ln>
          </p:spPr>
          <p:txBody>
            <a:bodyPr/>
            <a:lstStyle/>
            <a:p>
              <a:endParaRPr lang="he-IL"/>
            </a:p>
          </p:txBody>
        </p:sp>
        <p:sp>
          <p:nvSpPr>
            <p:cNvPr id="237650" name="Line 82"/>
            <p:cNvSpPr>
              <a:spLocks noChangeShapeType="1"/>
            </p:cNvSpPr>
            <p:nvPr/>
          </p:nvSpPr>
          <p:spPr bwMode="auto">
            <a:xfrm flipV="1">
              <a:off x="2791" y="471"/>
              <a:ext cx="2" cy="20"/>
            </a:xfrm>
            <a:prstGeom prst="line">
              <a:avLst/>
            </a:prstGeom>
            <a:noFill/>
            <a:ln w="15875">
              <a:solidFill>
                <a:srgbClr val="000000"/>
              </a:solidFill>
              <a:round/>
              <a:headEnd/>
              <a:tailEnd/>
            </a:ln>
          </p:spPr>
          <p:txBody>
            <a:bodyPr/>
            <a:lstStyle/>
            <a:p>
              <a:endParaRPr lang="he-IL"/>
            </a:p>
          </p:txBody>
        </p:sp>
        <p:sp>
          <p:nvSpPr>
            <p:cNvPr id="237651" name="Line 83"/>
            <p:cNvSpPr>
              <a:spLocks noChangeShapeType="1"/>
            </p:cNvSpPr>
            <p:nvPr/>
          </p:nvSpPr>
          <p:spPr bwMode="auto">
            <a:xfrm flipV="1">
              <a:off x="2960" y="471"/>
              <a:ext cx="1" cy="20"/>
            </a:xfrm>
            <a:prstGeom prst="line">
              <a:avLst/>
            </a:prstGeom>
            <a:noFill/>
            <a:ln w="15875">
              <a:solidFill>
                <a:srgbClr val="000000"/>
              </a:solidFill>
              <a:round/>
              <a:headEnd/>
              <a:tailEnd/>
            </a:ln>
          </p:spPr>
          <p:txBody>
            <a:bodyPr/>
            <a:lstStyle/>
            <a:p>
              <a:endParaRPr lang="he-IL"/>
            </a:p>
          </p:txBody>
        </p:sp>
        <p:sp>
          <p:nvSpPr>
            <p:cNvPr id="237652" name="Line 84"/>
            <p:cNvSpPr>
              <a:spLocks noChangeShapeType="1"/>
            </p:cNvSpPr>
            <p:nvPr/>
          </p:nvSpPr>
          <p:spPr bwMode="auto">
            <a:xfrm flipV="1">
              <a:off x="3317" y="471"/>
              <a:ext cx="1" cy="20"/>
            </a:xfrm>
            <a:prstGeom prst="line">
              <a:avLst/>
            </a:prstGeom>
            <a:noFill/>
            <a:ln w="15875">
              <a:solidFill>
                <a:srgbClr val="000000"/>
              </a:solidFill>
              <a:round/>
              <a:headEnd/>
              <a:tailEnd/>
            </a:ln>
          </p:spPr>
          <p:txBody>
            <a:bodyPr/>
            <a:lstStyle/>
            <a:p>
              <a:endParaRPr lang="he-IL"/>
            </a:p>
          </p:txBody>
        </p:sp>
        <p:sp>
          <p:nvSpPr>
            <p:cNvPr id="237653" name="Line 85"/>
            <p:cNvSpPr>
              <a:spLocks noChangeShapeType="1"/>
            </p:cNvSpPr>
            <p:nvPr/>
          </p:nvSpPr>
          <p:spPr bwMode="auto">
            <a:xfrm flipV="1">
              <a:off x="3481" y="471"/>
              <a:ext cx="1" cy="20"/>
            </a:xfrm>
            <a:prstGeom prst="line">
              <a:avLst/>
            </a:prstGeom>
            <a:noFill/>
            <a:ln w="15875">
              <a:solidFill>
                <a:srgbClr val="000000"/>
              </a:solidFill>
              <a:round/>
              <a:headEnd/>
              <a:tailEnd/>
            </a:ln>
          </p:spPr>
          <p:txBody>
            <a:bodyPr/>
            <a:lstStyle/>
            <a:p>
              <a:endParaRPr lang="he-IL"/>
            </a:p>
          </p:txBody>
        </p:sp>
        <p:sp>
          <p:nvSpPr>
            <p:cNvPr id="237654" name="Line 86"/>
            <p:cNvSpPr>
              <a:spLocks noChangeShapeType="1"/>
            </p:cNvSpPr>
            <p:nvPr/>
          </p:nvSpPr>
          <p:spPr bwMode="auto">
            <a:xfrm flipV="1">
              <a:off x="3833" y="471"/>
              <a:ext cx="1" cy="20"/>
            </a:xfrm>
            <a:prstGeom prst="line">
              <a:avLst/>
            </a:prstGeom>
            <a:noFill/>
            <a:ln w="15875">
              <a:solidFill>
                <a:srgbClr val="000000"/>
              </a:solidFill>
              <a:round/>
              <a:headEnd/>
              <a:tailEnd/>
            </a:ln>
          </p:spPr>
          <p:txBody>
            <a:bodyPr/>
            <a:lstStyle/>
            <a:p>
              <a:endParaRPr lang="he-IL"/>
            </a:p>
          </p:txBody>
        </p:sp>
        <p:sp>
          <p:nvSpPr>
            <p:cNvPr id="237655" name="Line 87"/>
            <p:cNvSpPr>
              <a:spLocks noChangeShapeType="1"/>
            </p:cNvSpPr>
            <p:nvPr/>
          </p:nvSpPr>
          <p:spPr bwMode="auto">
            <a:xfrm flipV="1">
              <a:off x="4011" y="471"/>
              <a:ext cx="1" cy="20"/>
            </a:xfrm>
            <a:prstGeom prst="line">
              <a:avLst/>
            </a:prstGeom>
            <a:noFill/>
            <a:ln w="15875">
              <a:solidFill>
                <a:srgbClr val="000000"/>
              </a:solidFill>
              <a:round/>
              <a:headEnd/>
              <a:tailEnd/>
            </a:ln>
          </p:spPr>
          <p:txBody>
            <a:bodyPr/>
            <a:lstStyle/>
            <a:p>
              <a:endParaRPr lang="he-IL"/>
            </a:p>
          </p:txBody>
        </p:sp>
        <p:sp>
          <p:nvSpPr>
            <p:cNvPr id="237656" name="Line 88"/>
            <p:cNvSpPr>
              <a:spLocks noChangeShapeType="1"/>
            </p:cNvSpPr>
            <p:nvPr/>
          </p:nvSpPr>
          <p:spPr bwMode="auto">
            <a:xfrm flipV="1">
              <a:off x="4365" y="471"/>
              <a:ext cx="1" cy="20"/>
            </a:xfrm>
            <a:prstGeom prst="line">
              <a:avLst/>
            </a:prstGeom>
            <a:noFill/>
            <a:ln w="15875">
              <a:solidFill>
                <a:srgbClr val="000000"/>
              </a:solidFill>
              <a:round/>
              <a:headEnd/>
              <a:tailEnd/>
            </a:ln>
          </p:spPr>
          <p:txBody>
            <a:bodyPr/>
            <a:lstStyle/>
            <a:p>
              <a:endParaRPr lang="he-IL"/>
            </a:p>
          </p:txBody>
        </p:sp>
        <p:sp>
          <p:nvSpPr>
            <p:cNvPr id="237657" name="Line 89"/>
            <p:cNvSpPr>
              <a:spLocks noChangeShapeType="1"/>
            </p:cNvSpPr>
            <p:nvPr/>
          </p:nvSpPr>
          <p:spPr bwMode="auto">
            <a:xfrm flipV="1">
              <a:off x="4543" y="471"/>
              <a:ext cx="1" cy="20"/>
            </a:xfrm>
            <a:prstGeom prst="line">
              <a:avLst/>
            </a:prstGeom>
            <a:noFill/>
            <a:ln w="15875">
              <a:solidFill>
                <a:srgbClr val="000000"/>
              </a:solidFill>
              <a:round/>
              <a:headEnd/>
              <a:tailEnd/>
            </a:ln>
          </p:spPr>
          <p:txBody>
            <a:bodyPr/>
            <a:lstStyle/>
            <a:p>
              <a:endParaRPr lang="he-IL"/>
            </a:p>
          </p:txBody>
        </p:sp>
        <p:sp>
          <p:nvSpPr>
            <p:cNvPr id="237658" name="Line 90"/>
            <p:cNvSpPr>
              <a:spLocks noChangeShapeType="1"/>
            </p:cNvSpPr>
            <p:nvPr/>
          </p:nvSpPr>
          <p:spPr bwMode="auto">
            <a:xfrm flipV="1">
              <a:off x="1555" y="471"/>
              <a:ext cx="1" cy="25"/>
            </a:xfrm>
            <a:prstGeom prst="line">
              <a:avLst/>
            </a:prstGeom>
            <a:noFill/>
            <a:ln w="15875">
              <a:solidFill>
                <a:srgbClr val="000000"/>
              </a:solidFill>
              <a:round/>
              <a:headEnd/>
              <a:tailEnd/>
            </a:ln>
          </p:spPr>
          <p:txBody>
            <a:bodyPr/>
            <a:lstStyle/>
            <a:p>
              <a:endParaRPr lang="he-IL"/>
            </a:p>
          </p:txBody>
        </p:sp>
        <p:sp>
          <p:nvSpPr>
            <p:cNvPr id="237659" name="Line 91"/>
            <p:cNvSpPr>
              <a:spLocks noChangeShapeType="1"/>
            </p:cNvSpPr>
            <p:nvPr/>
          </p:nvSpPr>
          <p:spPr bwMode="auto">
            <a:xfrm flipV="1">
              <a:off x="2081" y="471"/>
              <a:ext cx="1" cy="25"/>
            </a:xfrm>
            <a:prstGeom prst="line">
              <a:avLst/>
            </a:prstGeom>
            <a:noFill/>
            <a:ln w="15875">
              <a:solidFill>
                <a:srgbClr val="000000"/>
              </a:solidFill>
              <a:round/>
              <a:headEnd/>
              <a:tailEnd/>
            </a:ln>
          </p:spPr>
          <p:txBody>
            <a:bodyPr/>
            <a:lstStyle/>
            <a:p>
              <a:endParaRPr lang="he-IL"/>
            </a:p>
          </p:txBody>
        </p:sp>
        <p:sp>
          <p:nvSpPr>
            <p:cNvPr id="237660" name="Line 92"/>
            <p:cNvSpPr>
              <a:spLocks noChangeShapeType="1"/>
            </p:cNvSpPr>
            <p:nvPr/>
          </p:nvSpPr>
          <p:spPr bwMode="auto">
            <a:xfrm flipV="1">
              <a:off x="2612" y="471"/>
              <a:ext cx="1" cy="25"/>
            </a:xfrm>
            <a:prstGeom prst="line">
              <a:avLst/>
            </a:prstGeom>
            <a:noFill/>
            <a:ln w="15875">
              <a:solidFill>
                <a:srgbClr val="000000"/>
              </a:solidFill>
              <a:round/>
              <a:headEnd/>
              <a:tailEnd/>
            </a:ln>
          </p:spPr>
          <p:txBody>
            <a:bodyPr/>
            <a:lstStyle/>
            <a:p>
              <a:endParaRPr lang="he-IL"/>
            </a:p>
          </p:txBody>
        </p:sp>
        <p:sp>
          <p:nvSpPr>
            <p:cNvPr id="237661" name="Line 93"/>
            <p:cNvSpPr>
              <a:spLocks noChangeShapeType="1"/>
            </p:cNvSpPr>
            <p:nvPr/>
          </p:nvSpPr>
          <p:spPr bwMode="auto">
            <a:xfrm flipV="1">
              <a:off x="3138" y="471"/>
              <a:ext cx="1" cy="25"/>
            </a:xfrm>
            <a:prstGeom prst="line">
              <a:avLst/>
            </a:prstGeom>
            <a:noFill/>
            <a:ln w="15875">
              <a:solidFill>
                <a:srgbClr val="000000"/>
              </a:solidFill>
              <a:round/>
              <a:headEnd/>
              <a:tailEnd/>
            </a:ln>
          </p:spPr>
          <p:txBody>
            <a:bodyPr/>
            <a:lstStyle/>
            <a:p>
              <a:endParaRPr lang="he-IL"/>
            </a:p>
          </p:txBody>
        </p:sp>
        <p:sp>
          <p:nvSpPr>
            <p:cNvPr id="237662" name="Line 94"/>
            <p:cNvSpPr>
              <a:spLocks noChangeShapeType="1"/>
            </p:cNvSpPr>
            <p:nvPr/>
          </p:nvSpPr>
          <p:spPr bwMode="auto">
            <a:xfrm flipV="1">
              <a:off x="3659" y="471"/>
              <a:ext cx="1" cy="25"/>
            </a:xfrm>
            <a:prstGeom prst="line">
              <a:avLst/>
            </a:prstGeom>
            <a:noFill/>
            <a:ln w="15875">
              <a:solidFill>
                <a:srgbClr val="000000"/>
              </a:solidFill>
              <a:round/>
              <a:headEnd/>
              <a:tailEnd/>
            </a:ln>
          </p:spPr>
          <p:txBody>
            <a:bodyPr/>
            <a:lstStyle/>
            <a:p>
              <a:endParaRPr lang="he-IL"/>
            </a:p>
          </p:txBody>
        </p:sp>
        <p:sp>
          <p:nvSpPr>
            <p:cNvPr id="237663" name="Line 95"/>
            <p:cNvSpPr>
              <a:spLocks noChangeShapeType="1"/>
            </p:cNvSpPr>
            <p:nvPr/>
          </p:nvSpPr>
          <p:spPr bwMode="auto">
            <a:xfrm flipV="1">
              <a:off x="4185" y="471"/>
              <a:ext cx="2" cy="25"/>
            </a:xfrm>
            <a:prstGeom prst="line">
              <a:avLst/>
            </a:prstGeom>
            <a:noFill/>
            <a:ln w="15875">
              <a:solidFill>
                <a:srgbClr val="000000"/>
              </a:solidFill>
              <a:round/>
              <a:headEnd/>
              <a:tailEnd/>
            </a:ln>
          </p:spPr>
          <p:txBody>
            <a:bodyPr/>
            <a:lstStyle/>
            <a:p>
              <a:endParaRPr lang="he-IL"/>
            </a:p>
          </p:txBody>
        </p:sp>
        <p:sp>
          <p:nvSpPr>
            <p:cNvPr id="237664" name="Line 96"/>
            <p:cNvSpPr>
              <a:spLocks noChangeShapeType="1"/>
            </p:cNvSpPr>
            <p:nvPr/>
          </p:nvSpPr>
          <p:spPr bwMode="auto">
            <a:xfrm>
              <a:off x="4721" y="471"/>
              <a:ext cx="27" cy="1"/>
            </a:xfrm>
            <a:prstGeom prst="line">
              <a:avLst/>
            </a:prstGeom>
            <a:noFill/>
            <a:ln w="15875">
              <a:solidFill>
                <a:srgbClr val="000000"/>
              </a:solidFill>
              <a:round/>
              <a:headEnd/>
              <a:tailEnd/>
            </a:ln>
          </p:spPr>
          <p:txBody>
            <a:bodyPr/>
            <a:lstStyle/>
            <a:p>
              <a:endParaRPr lang="he-IL"/>
            </a:p>
          </p:txBody>
        </p:sp>
        <p:sp>
          <p:nvSpPr>
            <p:cNvPr id="237665" name="Rectangle 97"/>
            <p:cNvSpPr>
              <a:spLocks noChangeArrowheads="1"/>
            </p:cNvSpPr>
            <p:nvPr/>
          </p:nvSpPr>
          <p:spPr bwMode="auto">
            <a:xfrm>
              <a:off x="1050" y="2090"/>
              <a:ext cx="6" cy="56"/>
            </a:xfrm>
            <a:prstGeom prst="rect">
              <a:avLst/>
            </a:prstGeom>
            <a:solidFill>
              <a:srgbClr val="000000"/>
            </a:solidFill>
            <a:ln w="7938">
              <a:solidFill>
                <a:srgbClr val="000000"/>
              </a:solidFill>
              <a:miter lim="800000"/>
              <a:headEnd/>
              <a:tailEnd/>
            </a:ln>
          </p:spPr>
          <p:txBody>
            <a:bodyPr/>
            <a:lstStyle/>
            <a:p>
              <a:endParaRPr lang="he-IL"/>
            </a:p>
          </p:txBody>
        </p:sp>
        <p:sp>
          <p:nvSpPr>
            <p:cNvPr id="237666" name="Rectangle 98"/>
            <p:cNvSpPr>
              <a:spLocks noChangeArrowheads="1"/>
            </p:cNvSpPr>
            <p:nvPr/>
          </p:nvSpPr>
          <p:spPr bwMode="auto">
            <a:xfrm>
              <a:off x="1067" y="2098"/>
              <a:ext cx="5" cy="48"/>
            </a:xfrm>
            <a:prstGeom prst="rect">
              <a:avLst/>
            </a:prstGeom>
            <a:solidFill>
              <a:srgbClr val="000000"/>
            </a:solidFill>
            <a:ln w="7938">
              <a:solidFill>
                <a:srgbClr val="000000"/>
              </a:solidFill>
              <a:miter lim="800000"/>
              <a:headEnd/>
              <a:tailEnd/>
            </a:ln>
          </p:spPr>
          <p:txBody>
            <a:bodyPr/>
            <a:lstStyle/>
            <a:p>
              <a:endParaRPr lang="he-IL"/>
            </a:p>
          </p:txBody>
        </p:sp>
        <p:sp>
          <p:nvSpPr>
            <p:cNvPr id="237667" name="Rectangle 99"/>
            <p:cNvSpPr>
              <a:spLocks noChangeArrowheads="1"/>
            </p:cNvSpPr>
            <p:nvPr/>
          </p:nvSpPr>
          <p:spPr bwMode="auto">
            <a:xfrm>
              <a:off x="1072" y="1960"/>
              <a:ext cx="6" cy="186"/>
            </a:xfrm>
            <a:prstGeom prst="rect">
              <a:avLst/>
            </a:prstGeom>
            <a:solidFill>
              <a:srgbClr val="000000"/>
            </a:solidFill>
            <a:ln w="7938">
              <a:solidFill>
                <a:srgbClr val="000000"/>
              </a:solidFill>
              <a:miter lim="800000"/>
              <a:headEnd/>
              <a:tailEnd/>
            </a:ln>
          </p:spPr>
          <p:txBody>
            <a:bodyPr/>
            <a:lstStyle/>
            <a:p>
              <a:endParaRPr lang="he-IL"/>
            </a:p>
          </p:txBody>
        </p:sp>
        <p:sp>
          <p:nvSpPr>
            <p:cNvPr id="237668" name="Rectangle 100"/>
            <p:cNvSpPr>
              <a:spLocks noChangeArrowheads="1"/>
            </p:cNvSpPr>
            <p:nvPr/>
          </p:nvSpPr>
          <p:spPr bwMode="auto">
            <a:xfrm>
              <a:off x="1082" y="2139"/>
              <a:ext cx="6" cy="7"/>
            </a:xfrm>
            <a:prstGeom prst="rect">
              <a:avLst/>
            </a:prstGeom>
            <a:solidFill>
              <a:srgbClr val="000000"/>
            </a:solidFill>
            <a:ln w="7938">
              <a:solidFill>
                <a:srgbClr val="000000"/>
              </a:solidFill>
              <a:miter lim="800000"/>
              <a:headEnd/>
              <a:tailEnd/>
            </a:ln>
          </p:spPr>
          <p:txBody>
            <a:bodyPr/>
            <a:lstStyle/>
            <a:p>
              <a:endParaRPr lang="he-IL"/>
            </a:p>
          </p:txBody>
        </p:sp>
        <p:sp>
          <p:nvSpPr>
            <p:cNvPr id="237669" name="Rectangle 101"/>
            <p:cNvSpPr>
              <a:spLocks noChangeArrowheads="1"/>
            </p:cNvSpPr>
            <p:nvPr/>
          </p:nvSpPr>
          <p:spPr bwMode="auto">
            <a:xfrm>
              <a:off x="1088" y="1945"/>
              <a:ext cx="5" cy="201"/>
            </a:xfrm>
            <a:prstGeom prst="rect">
              <a:avLst/>
            </a:prstGeom>
            <a:solidFill>
              <a:srgbClr val="000000"/>
            </a:solidFill>
            <a:ln w="7938">
              <a:solidFill>
                <a:srgbClr val="000000"/>
              </a:solidFill>
              <a:miter lim="800000"/>
              <a:headEnd/>
              <a:tailEnd/>
            </a:ln>
          </p:spPr>
          <p:txBody>
            <a:bodyPr/>
            <a:lstStyle/>
            <a:p>
              <a:endParaRPr lang="he-IL"/>
            </a:p>
          </p:txBody>
        </p:sp>
        <p:sp>
          <p:nvSpPr>
            <p:cNvPr id="237670" name="Rectangle 102"/>
            <p:cNvSpPr>
              <a:spLocks noChangeArrowheads="1"/>
            </p:cNvSpPr>
            <p:nvPr/>
          </p:nvSpPr>
          <p:spPr bwMode="auto">
            <a:xfrm>
              <a:off x="1093" y="1695"/>
              <a:ext cx="6" cy="451"/>
            </a:xfrm>
            <a:prstGeom prst="rect">
              <a:avLst/>
            </a:prstGeom>
            <a:solidFill>
              <a:srgbClr val="000000"/>
            </a:solidFill>
            <a:ln w="7938">
              <a:solidFill>
                <a:srgbClr val="000000"/>
              </a:solidFill>
              <a:miter lim="800000"/>
              <a:headEnd/>
              <a:tailEnd/>
            </a:ln>
          </p:spPr>
          <p:txBody>
            <a:bodyPr/>
            <a:lstStyle/>
            <a:p>
              <a:endParaRPr lang="he-IL"/>
            </a:p>
          </p:txBody>
        </p:sp>
        <p:sp>
          <p:nvSpPr>
            <p:cNvPr id="237671" name="Rectangle 103"/>
            <p:cNvSpPr>
              <a:spLocks noChangeArrowheads="1"/>
            </p:cNvSpPr>
            <p:nvPr/>
          </p:nvSpPr>
          <p:spPr bwMode="auto">
            <a:xfrm>
              <a:off x="1099" y="1916"/>
              <a:ext cx="5" cy="230"/>
            </a:xfrm>
            <a:prstGeom prst="rect">
              <a:avLst/>
            </a:prstGeom>
            <a:solidFill>
              <a:srgbClr val="000000"/>
            </a:solidFill>
            <a:ln w="7938">
              <a:solidFill>
                <a:srgbClr val="000000"/>
              </a:solidFill>
              <a:miter lim="800000"/>
              <a:headEnd/>
              <a:tailEnd/>
            </a:ln>
          </p:spPr>
          <p:txBody>
            <a:bodyPr/>
            <a:lstStyle/>
            <a:p>
              <a:endParaRPr lang="he-IL"/>
            </a:p>
          </p:txBody>
        </p:sp>
        <p:sp>
          <p:nvSpPr>
            <p:cNvPr id="237672" name="Rectangle 104"/>
            <p:cNvSpPr>
              <a:spLocks noChangeArrowheads="1"/>
            </p:cNvSpPr>
            <p:nvPr/>
          </p:nvSpPr>
          <p:spPr bwMode="auto">
            <a:xfrm>
              <a:off x="1104" y="2139"/>
              <a:ext cx="6" cy="7"/>
            </a:xfrm>
            <a:prstGeom prst="rect">
              <a:avLst/>
            </a:prstGeom>
            <a:solidFill>
              <a:srgbClr val="000000"/>
            </a:solidFill>
            <a:ln w="7938">
              <a:solidFill>
                <a:srgbClr val="000000"/>
              </a:solidFill>
              <a:miter lim="800000"/>
              <a:headEnd/>
              <a:tailEnd/>
            </a:ln>
          </p:spPr>
          <p:txBody>
            <a:bodyPr/>
            <a:lstStyle/>
            <a:p>
              <a:endParaRPr lang="he-IL"/>
            </a:p>
          </p:txBody>
        </p:sp>
        <p:sp>
          <p:nvSpPr>
            <p:cNvPr id="237673" name="Rectangle 105"/>
            <p:cNvSpPr>
              <a:spLocks noChangeArrowheads="1"/>
            </p:cNvSpPr>
            <p:nvPr/>
          </p:nvSpPr>
          <p:spPr bwMode="auto">
            <a:xfrm>
              <a:off x="1110" y="1932"/>
              <a:ext cx="5" cy="214"/>
            </a:xfrm>
            <a:prstGeom prst="rect">
              <a:avLst/>
            </a:prstGeom>
            <a:solidFill>
              <a:srgbClr val="000000"/>
            </a:solidFill>
            <a:ln w="7938">
              <a:solidFill>
                <a:srgbClr val="000000"/>
              </a:solidFill>
              <a:miter lim="800000"/>
              <a:headEnd/>
              <a:tailEnd/>
            </a:ln>
          </p:spPr>
          <p:txBody>
            <a:bodyPr/>
            <a:lstStyle/>
            <a:p>
              <a:endParaRPr lang="he-IL"/>
            </a:p>
          </p:txBody>
        </p:sp>
        <p:sp>
          <p:nvSpPr>
            <p:cNvPr id="237674" name="Rectangle 106"/>
            <p:cNvSpPr>
              <a:spLocks noChangeArrowheads="1"/>
            </p:cNvSpPr>
            <p:nvPr/>
          </p:nvSpPr>
          <p:spPr bwMode="auto">
            <a:xfrm>
              <a:off x="1121" y="2111"/>
              <a:ext cx="5" cy="35"/>
            </a:xfrm>
            <a:prstGeom prst="rect">
              <a:avLst/>
            </a:prstGeom>
            <a:solidFill>
              <a:srgbClr val="000000"/>
            </a:solidFill>
            <a:ln w="7938">
              <a:solidFill>
                <a:srgbClr val="000000"/>
              </a:solidFill>
              <a:miter lim="800000"/>
              <a:headEnd/>
              <a:tailEnd/>
            </a:ln>
          </p:spPr>
          <p:txBody>
            <a:bodyPr/>
            <a:lstStyle/>
            <a:p>
              <a:endParaRPr lang="he-IL"/>
            </a:p>
          </p:txBody>
        </p:sp>
        <p:sp>
          <p:nvSpPr>
            <p:cNvPr id="237675" name="Rectangle 107"/>
            <p:cNvSpPr>
              <a:spLocks noChangeArrowheads="1"/>
            </p:cNvSpPr>
            <p:nvPr/>
          </p:nvSpPr>
          <p:spPr bwMode="auto">
            <a:xfrm>
              <a:off x="1126" y="1834"/>
              <a:ext cx="6" cy="312"/>
            </a:xfrm>
            <a:prstGeom prst="rect">
              <a:avLst/>
            </a:prstGeom>
            <a:solidFill>
              <a:srgbClr val="000000"/>
            </a:solidFill>
            <a:ln w="7938">
              <a:solidFill>
                <a:srgbClr val="000000"/>
              </a:solidFill>
              <a:miter lim="800000"/>
              <a:headEnd/>
              <a:tailEnd/>
            </a:ln>
          </p:spPr>
          <p:txBody>
            <a:bodyPr/>
            <a:lstStyle/>
            <a:p>
              <a:endParaRPr lang="he-IL"/>
            </a:p>
          </p:txBody>
        </p:sp>
        <p:sp>
          <p:nvSpPr>
            <p:cNvPr id="237676" name="Rectangle 108"/>
            <p:cNvSpPr>
              <a:spLocks noChangeArrowheads="1"/>
            </p:cNvSpPr>
            <p:nvPr/>
          </p:nvSpPr>
          <p:spPr bwMode="auto">
            <a:xfrm>
              <a:off x="1132" y="1966"/>
              <a:ext cx="6" cy="180"/>
            </a:xfrm>
            <a:prstGeom prst="rect">
              <a:avLst/>
            </a:prstGeom>
            <a:solidFill>
              <a:srgbClr val="000000"/>
            </a:solidFill>
            <a:ln w="7938">
              <a:solidFill>
                <a:srgbClr val="000000"/>
              </a:solidFill>
              <a:miter lim="800000"/>
              <a:headEnd/>
              <a:tailEnd/>
            </a:ln>
          </p:spPr>
          <p:txBody>
            <a:bodyPr/>
            <a:lstStyle/>
            <a:p>
              <a:endParaRPr lang="he-IL"/>
            </a:p>
          </p:txBody>
        </p:sp>
        <p:sp>
          <p:nvSpPr>
            <p:cNvPr id="237677" name="Rectangle 109"/>
            <p:cNvSpPr>
              <a:spLocks noChangeArrowheads="1"/>
            </p:cNvSpPr>
            <p:nvPr/>
          </p:nvSpPr>
          <p:spPr bwMode="auto">
            <a:xfrm>
              <a:off x="1143" y="2111"/>
              <a:ext cx="6" cy="35"/>
            </a:xfrm>
            <a:prstGeom prst="rect">
              <a:avLst/>
            </a:prstGeom>
            <a:solidFill>
              <a:srgbClr val="000000"/>
            </a:solidFill>
            <a:ln w="7938">
              <a:solidFill>
                <a:srgbClr val="000000"/>
              </a:solidFill>
              <a:miter lim="800000"/>
              <a:headEnd/>
              <a:tailEnd/>
            </a:ln>
          </p:spPr>
          <p:txBody>
            <a:bodyPr/>
            <a:lstStyle/>
            <a:p>
              <a:endParaRPr lang="he-IL"/>
            </a:p>
          </p:txBody>
        </p:sp>
        <p:sp>
          <p:nvSpPr>
            <p:cNvPr id="237678" name="Rectangle 110"/>
            <p:cNvSpPr>
              <a:spLocks noChangeArrowheads="1"/>
            </p:cNvSpPr>
            <p:nvPr/>
          </p:nvSpPr>
          <p:spPr bwMode="auto">
            <a:xfrm>
              <a:off x="1181" y="2000"/>
              <a:ext cx="5" cy="146"/>
            </a:xfrm>
            <a:prstGeom prst="rect">
              <a:avLst/>
            </a:prstGeom>
            <a:solidFill>
              <a:srgbClr val="000000"/>
            </a:solidFill>
            <a:ln w="7938">
              <a:solidFill>
                <a:srgbClr val="000000"/>
              </a:solidFill>
              <a:miter lim="800000"/>
              <a:headEnd/>
              <a:tailEnd/>
            </a:ln>
          </p:spPr>
          <p:txBody>
            <a:bodyPr/>
            <a:lstStyle/>
            <a:p>
              <a:endParaRPr lang="he-IL"/>
            </a:p>
          </p:txBody>
        </p:sp>
        <p:sp>
          <p:nvSpPr>
            <p:cNvPr id="237679" name="Rectangle 111"/>
            <p:cNvSpPr>
              <a:spLocks noChangeArrowheads="1"/>
            </p:cNvSpPr>
            <p:nvPr/>
          </p:nvSpPr>
          <p:spPr bwMode="auto">
            <a:xfrm>
              <a:off x="1186" y="2083"/>
              <a:ext cx="6" cy="63"/>
            </a:xfrm>
            <a:prstGeom prst="rect">
              <a:avLst/>
            </a:prstGeom>
            <a:solidFill>
              <a:srgbClr val="000000"/>
            </a:solidFill>
            <a:ln w="7938">
              <a:solidFill>
                <a:srgbClr val="000000"/>
              </a:solidFill>
              <a:miter lim="800000"/>
              <a:headEnd/>
              <a:tailEnd/>
            </a:ln>
          </p:spPr>
          <p:txBody>
            <a:bodyPr/>
            <a:lstStyle/>
            <a:p>
              <a:endParaRPr lang="he-IL"/>
            </a:p>
          </p:txBody>
        </p:sp>
        <p:sp>
          <p:nvSpPr>
            <p:cNvPr id="237680" name="Rectangle 112"/>
            <p:cNvSpPr>
              <a:spLocks noChangeArrowheads="1"/>
            </p:cNvSpPr>
            <p:nvPr/>
          </p:nvSpPr>
          <p:spPr bwMode="auto">
            <a:xfrm>
              <a:off x="1192" y="2119"/>
              <a:ext cx="5" cy="27"/>
            </a:xfrm>
            <a:prstGeom prst="rect">
              <a:avLst/>
            </a:prstGeom>
            <a:solidFill>
              <a:srgbClr val="000000"/>
            </a:solidFill>
            <a:ln w="7938">
              <a:solidFill>
                <a:srgbClr val="000000"/>
              </a:solidFill>
              <a:miter lim="800000"/>
              <a:headEnd/>
              <a:tailEnd/>
            </a:ln>
          </p:spPr>
          <p:txBody>
            <a:bodyPr/>
            <a:lstStyle/>
            <a:p>
              <a:endParaRPr lang="he-IL"/>
            </a:p>
          </p:txBody>
        </p:sp>
        <p:sp>
          <p:nvSpPr>
            <p:cNvPr id="237681" name="Rectangle 113"/>
            <p:cNvSpPr>
              <a:spLocks noChangeArrowheads="1"/>
            </p:cNvSpPr>
            <p:nvPr/>
          </p:nvSpPr>
          <p:spPr bwMode="auto">
            <a:xfrm>
              <a:off x="1218" y="1974"/>
              <a:ext cx="6" cy="172"/>
            </a:xfrm>
            <a:prstGeom prst="rect">
              <a:avLst/>
            </a:prstGeom>
            <a:solidFill>
              <a:srgbClr val="000000"/>
            </a:solidFill>
            <a:ln w="7938">
              <a:solidFill>
                <a:srgbClr val="000000"/>
              </a:solidFill>
              <a:miter lim="800000"/>
              <a:headEnd/>
              <a:tailEnd/>
            </a:ln>
          </p:spPr>
          <p:txBody>
            <a:bodyPr/>
            <a:lstStyle/>
            <a:p>
              <a:endParaRPr lang="he-IL"/>
            </a:p>
          </p:txBody>
        </p:sp>
        <p:sp>
          <p:nvSpPr>
            <p:cNvPr id="237682" name="Rectangle 114"/>
            <p:cNvSpPr>
              <a:spLocks noChangeArrowheads="1"/>
            </p:cNvSpPr>
            <p:nvPr/>
          </p:nvSpPr>
          <p:spPr bwMode="auto">
            <a:xfrm>
              <a:off x="1224" y="1840"/>
              <a:ext cx="5" cy="306"/>
            </a:xfrm>
            <a:prstGeom prst="rect">
              <a:avLst/>
            </a:prstGeom>
            <a:solidFill>
              <a:srgbClr val="000000"/>
            </a:solidFill>
            <a:ln w="7938">
              <a:solidFill>
                <a:srgbClr val="000000"/>
              </a:solidFill>
              <a:miter lim="800000"/>
              <a:headEnd/>
              <a:tailEnd/>
            </a:ln>
          </p:spPr>
          <p:txBody>
            <a:bodyPr/>
            <a:lstStyle/>
            <a:p>
              <a:endParaRPr lang="he-IL"/>
            </a:p>
          </p:txBody>
        </p:sp>
        <p:sp>
          <p:nvSpPr>
            <p:cNvPr id="237683" name="Rectangle 115"/>
            <p:cNvSpPr>
              <a:spLocks noChangeArrowheads="1"/>
            </p:cNvSpPr>
            <p:nvPr/>
          </p:nvSpPr>
          <p:spPr bwMode="auto">
            <a:xfrm>
              <a:off x="1229" y="2139"/>
              <a:ext cx="6" cy="7"/>
            </a:xfrm>
            <a:prstGeom prst="rect">
              <a:avLst/>
            </a:prstGeom>
            <a:solidFill>
              <a:srgbClr val="000000"/>
            </a:solidFill>
            <a:ln w="7938">
              <a:solidFill>
                <a:srgbClr val="000000"/>
              </a:solidFill>
              <a:miter lim="800000"/>
              <a:headEnd/>
              <a:tailEnd/>
            </a:ln>
          </p:spPr>
          <p:txBody>
            <a:bodyPr/>
            <a:lstStyle/>
            <a:p>
              <a:endParaRPr lang="he-IL"/>
            </a:p>
          </p:txBody>
        </p:sp>
        <p:sp>
          <p:nvSpPr>
            <p:cNvPr id="237684" name="Rectangle 116"/>
            <p:cNvSpPr>
              <a:spLocks noChangeArrowheads="1"/>
            </p:cNvSpPr>
            <p:nvPr/>
          </p:nvSpPr>
          <p:spPr bwMode="auto">
            <a:xfrm>
              <a:off x="1262" y="2125"/>
              <a:ext cx="6" cy="21"/>
            </a:xfrm>
            <a:prstGeom prst="rect">
              <a:avLst/>
            </a:prstGeom>
            <a:solidFill>
              <a:srgbClr val="000000"/>
            </a:solidFill>
            <a:ln w="7938">
              <a:solidFill>
                <a:srgbClr val="000000"/>
              </a:solidFill>
              <a:miter lim="800000"/>
              <a:headEnd/>
              <a:tailEnd/>
            </a:ln>
          </p:spPr>
          <p:txBody>
            <a:bodyPr/>
            <a:lstStyle/>
            <a:p>
              <a:endParaRPr lang="he-IL"/>
            </a:p>
          </p:txBody>
        </p:sp>
        <p:sp>
          <p:nvSpPr>
            <p:cNvPr id="237685" name="Rectangle 117"/>
            <p:cNvSpPr>
              <a:spLocks noChangeArrowheads="1"/>
            </p:cNvSpPr>
            <p:nvPr/>
          </p:nvSpPr>
          <p:spPr bwMode="auto">
            <a:xfrm>
              <a:off x="1283" y="2077"/>
              <a:ext cx="6" cy="69"/>
            </a:xfrm>
            <a:prstGeom prst="rect">
              <a:avLst/>
            </a:prstGeom>
            <a:solidFill>
              <a:srgbClr val="000000"/>
            </a:solidFill>
            <a:ln w="7938">
              <a:solidFill>
                <a:srgbClr val="000000"/>
              </a:solidFill>
              <a:miter lim="800000"/>
              <a:headEnd/>
              <a:tailEnd/>
            </a:ln>
          </p:spPr>
          <p:txBody>
            <a:bodyPr/>
            <a:lstStyle/>
            <a:p>
              <a:endParaRPr lang="he-IL"/>
            </a:p>
          </p:txBody>
        </p:sp>
        <p:sp>
          <p:nvSpPr>
            <p:cNvPr id="237686" name="Rectangle 118"/>
            <p:cNvSpPr>
              <a:spLocks noChangeArrowheads="1"/>
            </p:cNvSpPr>
            <p:nvPr/>
          </p:nvSpPr>
          <p:spPr bwMode="auto">
            <a:xfrm>
              <a:off x="1289" y="1994"/>
              <a:ext cx="5" cy="152"/>
            </a:xfrm>
            <a:prstGeom prst="rect">
              <a:avLst/>
            </a:prstGeom>
            <a:solidFill>
              <a:srgbClr val="000000"/>
            </a:solidFill>
            <a:ln w="7938">
              <a:solidFill>
                <a:srgbClr val="000000"/>
              </a:solidFill>
              <a:miter lim="800000"/>
              <a:headEnd/>
              <a:tailEnd/>
            </a:ln>
          </p:spPr>
          <p:txBody>
            <a:bodyPr/>
            <a:lstStyle/>
            <a:p>
              <a:endParaRPr lang="he-IL"/>
            </a:p>
          </p:txBody>
        </p:sp>
        <p:sp>
          <p:nvSpPr>
            <p:cNvPr id="237687" name="Rectangle 119"/>
            <p:cNvSpPr>
              <a:spLocks noChangeArrowheads="1"/>
            </p:cNvSpPr>
            <p:nvPr/>
          </p:nvSpPr>
          <p:spPr bwMode="auto">
            <a:xfrm>
              <a:off x="1294" y="1722"/>
              <a:ext cx="6" cy="424"/>
            </a:xfrm>
            <a:prstGeom prst="rect">
              <a:avLst/>
            </a:prstGeom>
            <a:solidFill>
              <a:srgbClr val="000000"/>
            </a:solidFill>
            <a:ln w="7938">
              <a:solidFill>
                <a:srgbClr val="000000"/>
              </a:solidFill>
              <a:miter lim="800000"/>
              <a:headEnd/>
              <a:tailEnd/>
            </a:ln>
          </p:spPr>
          <p:txBody>
            <a:bodyPr/>
            <a:lstStyle/>
            <a:p>
              <a:endParaRPr lang="he-IL"/>
            </a:p>
          </p:txBody>
        </p:sp>
        <p:sp>
          <p:nvSpPr>
            <p:cNvPr id="237688" name="Rectangle 120"/>
            <p:cNvSpPr>
              <a:spLocks noChangeArrowheads="1"/>
            </p:cNvSpPr>
            <p:nvPr/>
          </p:nvSpPr>
          <p:spPr bwMode="auto">
            <a:xfrm>
              <a:off x="1300" y="2049"/>
              <a:ext cx="5" cy="97"/>
            </a:xfrm>
            <a:prstGeom prst="rect">
              <a:avLst/>
            </a:prstGeom>
            <a:solidFill>
              <a:srgbClr val="000000"/>
            </a:solidFill>
            <a:ln w="7938">
              <a:solidFill>
                <a:srgbClr val="000000"/>
              </a:solidFill>
              <a:miter lim="800000"/>
              <a:headEnd/>
              <a:tailEnd/>
            </a:ln>
          </p:spPr>
          <p:txBody>
            <a:bodyPr/>
            <a:lstStyle/>
            <a:p>
              <a:endParaRPr lang="he-IL"/>
            </a:p>
          </p:txBody>
        </p:sp>
        <p:sp>
          <p:nvSpPr>
            <p:cNvPr id="237689" name="Rectangle 121"/>
            <p:cNvSpPr>
              <a:spLocks noChangeArrowheads="1"/>
            </p:cNvSpPr>
            <p:nvPr/>
          </p:nvSpPr>
          <p:spPr bwMode="auto">
            <a:xfrm>
              <a:off x="1354" y="2139"/>
              <a:ext cx="5" cy="7"/>
            </a:xfrm>
            <a:prstGeom prst="rect">
              <a:avLst/>
            </a:prstGeom>
            <a:solidFill>
              <a:srgbClr val="000000"/>
            </a:solidFill>
            <a:ln w="7938">
              <a:solidFill>
                <a:srgbClr val="000000"/>
              </a:solidFill>
              <a:miter lim="800000"/>
              <a:headEnd/>
              <a:tailEnd/>
            </a:ln>
          </p:spPr>
          <p:txBody>
            <a:bodyPr/>
            <a:lstStyle/>
            <a:p>
              <a:endParaRPr lang="he-IL"/>
            </a:p>
          </p:txBody>
        </p:sp>
        <p:sp>
          <p:nvSpPr>
            <p:cNvPr id="237690" name="Rectangle 122"/>
            <p:cNvSpPr>
              <a:spLocks noChangeArrowheads="1"/>
            </p:cNvSpPr>
            <p:nvPr/>
          </p:nvSpPr>
          <p:spPr bwMode="auto">
            <a:xfrm>
              <a:off x="1419" y="1980"/>
              <a:ext cx="5" cy="166"/>
            </a:xfrm>
            <a:prstGeom prst="rect">
              <a:avLst/>
            </a:prstGeom>
            <a:solidFill>
              <a:srgbClr val="000000"/>
            </a:solidFill>
            <a:ln w="7938">
              <a:solidFill>
                <a:srgbClr val="000000"/>
              </a:solidFill>
              <a:miter lim="800000"/>
              <a:headEnd/>
              <a:tailEnd/>
            </a:ln>
          </p:spPr>
          <p:txBody>
            <a:bodyPr/>
            <a:lstStyle/>
            <a:p>
              <a:endParaRPr lang="he-IL"/>
            </a:p>
          </p:txBody>
        </p:sp>
        <p:sp>
          <p:nvSpPr>
            <p:cNvPr id="237691" name="Rectangle 123"/>
            <p:cNvSpPr>
              <a:spLocks noChangeArrowheads="1"/>
            </p:cNvSpPr>
            <p:nvPr/>
          </p:nvSpPr>
          <p:spPr bwMode="auto">
            <a:xfrm>
              <a:off x="1424" y="2105"/>
              <a:ext cx="6" cy="41"/>
            </a:xfrm>
            <a:prstGeom prst="rect">
              <a:avLst/>
            </a:prstGeom>
            <a:solidFill>
              <a:srgbClr val="000000"/>
            </a:solidFill>
            <a:ln w="7938">
              <a:solidFill>
                <a:srgbClr val="000000"/>
              </a:solidFill>
              <a:miter lim="800000"/>
              <a:headEnd/>
              <a:tailEnd/>
            </a:ln>
          </p:spPr>
          <p:txBody>
            <a:bodyPr/>
            <a:lstStyle/>
            <a:p>
              <a:endParaRPr lang="he-IL"/>
            </a:p>
          </p:txBody>
        </p:sp>
        <p:sp>
          <p:nvSpPr>
            <p:cNvPr id="237692" name="Rectangle 124"/>
            <p:cNvSpPr>
              <a:spLocks noChangeArrowheads="1"/>
            </p:cNvSpPr>
            <p:nvPr/>
          </p:nvSpPr>
          <p:spPr bwMode="auto">
            <a:xfrm>
              <a:off x="1533" y="2139"/>
              <a:ext cx="5" cy="7"/>
            </a:xfrm>
            <a:prstGeom prst="rect">
              <a:avLst/>
            </a:prstGeom>
            <a:solidFill>
              <a:srgbClr val="000000"/>
            </a:solidFill>
            <a:ln w="7938">
              <a:solidFill>
                <a:srgbClr val="000000"/>
              </a:solidFill>
              <a:miter lim="800000"/>
              <a:headEnd/>
              <a:tailEnd/>
            </a:ln>
          </p:spPr>
          <p:txBody>
            <a:bodyPr/>
            <a:lstStyle/>
            <a:p>
              <a:endParaRPr lang="he-IL"/>
            </a:p>
          </p:txBody>
        </p:sp>
        <p:sp>
          <p:nvSpPr>
            <p:cNvPr id="237693" name="Rectangle 125"/>
            <p:cNvSpPr>
              <a:spLocks noChangeArrowheads="1"/>
            </p:cNvSpPr>
            <p:nvPr/>
          </p:nvSpPr>
          <p:spPr bwMode="auto">
            <a:xfrm>
              <a:off x="1538" y="2131"/>
              <a:ext cx="6" cy="15"/>
            </a:xfrm>
            <a:prstGeom prst="rect">
              <a:avLst/>
            </a:prstGeom>
            <a:solidFill>
              <a:srgbClr val="000000"/>
            </a:solidFill>
            <a:ln w="7938">
              <a:solidFill>
                <a:srgbClr val="000000"/>
              </a:solidFill>
              <a:miter lim="800000"/>
              <a:headEnd/>
              <a:tailEnd/>
            </a:ln>
          </p:spPr>
          <p:txBody>
            <a:bodyPr/>
            <a:lstStyle/>
            <a:p>
              <a:endParaRPr lang="he-IL"/>
            </a:p>
          </p:txBody>
        </p:sp>
        <p:sp>
          <p:nvSpPr>
            <p:cNvPr id="237694" name="Rectangle 126"/>
            <p:cNvSpPr>
              <a:spLocks noChangeArrowheads="1"/>
            </p:cNvSpPr>
            <p:nvPr/>
          </p:nvSpPr>
          <p:spPr bwMode="auto">
            <a:xfrm>
              <a:off x="1555" y="979"/>
              <a:ext cx="5" cy="1167"/>
            </a:xfrm>
            <a:prstGeom prst="rect">
              <a:avLst/>
            </a:prstGeom>
            <a:solidFill>
              <a:srgbClr val="000000"/>
            </a:solidFill>
            <a:ln w="7938">
              <a:solidFill>
                <a:srgbClr val="000000"/>
              </a:solidFill>
              <a:miter lim="800000"/>
              <a:headEnd/>
              <a:tailEnd/>
            </a:ln>
          </p:spPr>
          <p:txBody>
            <a:bodyPr/>
            <a:lstStyle/>
            <a:p>
              <a:endParaRPr lang="he-IL"/>
            </a:p>
          </p:txBody>
        </p:sp>
        <p:sp>
          <p:nvSpPr>
            <p:cNvPr id="237695" name="Rectangle 127"/>
            <p:cNvSpPr>
              <a:spLocks noChangeArrowheads="1"/>
            </p:cNvSpPr>
            <p:nvPr/>
          </p:nvSpPr>
          <p:spPr bwMode="auto">
            <a:xfrm>
              <a:off x="1560" y="2069"/>
              <a:ext cx="6" cy="77"/>
            </a:xfrm>
            <a:prstGeom prst="rect">
              <a:avLst/>
            </a:prstGeom>
            <a:solidFill>
              <a:srgbClr val="000000"/>
            </a:solidFill>
            <a:ln w="7938">
              <a:solidFill>
                <a:srgbClr val="000000"/>
              </a:solidFill>
              <a:miter lim="800000"/>
              <a:headEnd/>
              <a:tailEnd/>
            </a:ln>
          </p:spPr>
          <p:txBody>
            <a:bodyPr/>
            <a:lstStyle/>
            <a:p>
              <a:endParaRPr lang="he-IL"/>
            </a:p>
          </p:txBody>
        </p:sp>
        <p:sp>
          <p:nvSpPr>
            <p:cNvPr id="237696" name="Rectangle 128"/>
            <p:cNvSpPr>
              <a:spLocks noChangeArrowheads="1"/>
            </p:cNvSpPr>
            <p:nvPr/>
          </p:nvSpPr>
          <p:spPr bwMode="auto">
            <a:xfrm>
              <a:off x="1571" y="2125"/>
              <a:ext cx="6" cy="21"/>
            </a:xfrm>
            <a:prstGeom prst="rect">
              <a:avLst/>
            </a:prstGeom>
            <a:solidFill>
              <a:srgbClr val="000000"/>
            </a:solidFill>
            <a:ln w="7938">
              <a:solidFill>
                <a:srgbClr val="000000"/>
              </a:solidFill>
              <a:miter lim="800000"/>
              <a:headEnd/>
              <a:tailEnd/>
            </a:ln>
          </p:spPr>
          <p:txBody>
            <a:bodyPr/>
            <a:lstStyle/>
            <a:p>
              <a:endParaRPr lang="he-IL"/>
            </a:p>
          </p:txBody>
        </p:sp>
        <p:sp>
          <p:nvSpPr>
            <p:cNvPr id="237697" name="Rectangle 129"/>
            <p:cNvSpPr>
              <a:spLocks noChangeArrowheads="1"/>
            </p:cNvSpPr>
            <p:nvPr/>
          </p:nvSpPr>
          <p:spPr bwMode="auto">
            <a:xfrm>
              <a:off x="1577" y="1882"/>
              <a:ext cx="5" cy="264"/>
            </a:xfrm>
            <a:prstGeom prst="rect">
              <a:avLst/>
            </a:prstGeom>
            <a:solidFill>
              <a:srgbClr val="000000"/>
            </a:solidFill>
            <a:ln w="7938">
              <a:solidFill>
                <a:srgbClr val="000000"/>
              </a:solidFill>
              <a:miter lim="800000"/>
              <a:headEnd/>
              <a:tailEnd/>
            </a:ln>
          </p:spPr>
          <p:txBody>
            <a:bodyPr/>
            <a:lstStyle/>
            <a:p>
              <a:endParaRPr lang="he-IL"/>
            </a:p>
          </p:txBody>
        </p:sp>
        <p:sp>
          <p:nvSpPr>
            <p:cNvPr id="237698" name="Rectangle 130"/>
            <p:cNvSpPr>
              <a:spLocks noChangeArrowheads="1"/>
            </p:cNvSpPr>
            <p:nvPr/>
          </p:nvSpPr>
          <p:spPr bwMode="auto">
            <a:xfrm>
              <a:off x="1609" y="2139"/>
              <a:ext cx="5" cy="7"/>
            </a:xfrm>
            <a:prstGeom prst="rect">
              <a:avLst/>
            </a:prstGeom>
            <a:solidFill>
              <a:srgbClr val="000000"/>
            </a:solidFill>
            <a:ln w="7938">
              <a:solidFill>
                <a:srgbClr val="000000"/>
              </a:solidFill>
              <a:miter lim="800000"/>
              <a:headEnd/>
              <a:tailEnd/>
            </a:ln>
          </p:spPr>
          <p:txBody>
            <a:bodyPr/>
            <a:lstStyle/>
            <a:p>
              <a:endParaRPr lang="he-IL"/>
            </a:p>
          </p:txBody>
        </p:sp>
        <p:sp>
          <p:nvSpPr>
            <p:cNvPr id="237699" name="Rectangle 131"/>
            <p:cNvSpPr>
              <a:spLocks noChangeArrowheads="1"/>
            </p:cNvSpPr>
            <p:nvPr/>
          </p:nvSpPr>
          <p:spPr bwMode="auto">
            <a:xfrm>
              <a:off x="1642" y="1974"/>
              <a:ext cx="4" cy="172"/>
            </a:xfrm>
            <a:prstGeom prst="rect">
              <a:avLst/>
            </a:prstGeom>
            <a:solidFill>
              <a:srgbClr val="000000"/>
            </a:solidFill>
            <a:ln w="7938">
              <a:solidFill>
                <a:srgbClr val="000000"/>
              </a:solidFill>
              <a:miter lim="800000"/>
              <a:headEnd/>
              <a:tailEnd/>
            </a:ln>
          </p:spPr>
          <p:txBody>
            <a:bodyPr/>
            <a:lstStyle/>
            <a:p>
              <a:endParaRPr lang="he-IL"/>
            </a:p>
          </p:txBody>
        </p:sp>
        <p:sp>
          <p:nvSpPr>
            <p:cNvPr id="237700" name="Rectangle 132"/>
            <p:cNvSpPr>
              <a:spLocks noChangeArrowheads="1"/>
            </p:cNvSpPr>
            <p:nvPr/>
          </p:nvSpPr>
          <p:spPr bwMode="auto">
            <a:xfrm>
              <a:off x="1685" y="2125"/>
              <a:ext cx="5" cy="21"/>
            </a:xfrm>
            <a:prstGeom prst="rect">
              <a:avLst/>
            </a:prstGeom>
            <a:solidFill>
              <a:srgbClr val="000000"/>
            </a:solidFill>
            <a:ln w="7938">
              <a:solidFill>
                <a:srgbClr val="000000"/>
              </a:solidFill>
              <a:miter lim="800000"/>
              <a:headEnd/>
              <a:tailEnd/>
            </a:ln>
          </p:spPr>
          <p:txBody>
            <a:bodyPr/>
            <a:lstStyle/>
            <a:p>
              <a:endParaRPr lang="he-IL"/>
            </a:p>
          </p:txBody>
        </p:sp>
        <p:sp>
          <p:nvSpPr>
            <p:cNvPr id="237701" name="Rectangle 133"/>
            <p:cNvSpPr>
              <a:spLocks noChangeArrowheads="1"/>
            </p:cNvSpPr>
            <p:nvPr/>
          </p:nvSpPr>
          <p:spPr bwMode="auto">
            <a:xfrm>
              <a:off x="1690" y="2139"/>
              <a:ext cx="6" cy="7"/>
            </a:xfrm>
            <a:prstGeom prst="rect">
              <a:avLst/>
            </a:prstGeom>
            <a:solidFill>
              <a:srgbClr val="000000"/>
            </a:solidFill>
            <a:ln w="7938">
              <a:solidFill>
                <a:srgbClr val="000000"/>
              </a:solidFill>
              <a:miter lim="800000"/>
              <a:headEnd/>
              <a:tailEnd/>
            </a:ln>
          </p:spPr>
          <p:txBody>
            <a:bodyPr/>
            <a:lstStyle/>
            <a:p>
              <a:endParaRPr lang="he-IL"/>
            </a:p>
          </p:txBody>
        </p:sp>
        <p:sp>
          <p:nvSpPr>
            <p:cNvPr id="237702" name="Rectangle 134"/>
            <p:cNvSpPr>
              <a:spLocks noChangeArrowheads="1"/>
            </p:cNvSpPr>
            <p:nvPr/>
          </p:nvSpPr>
          <p:spPr bwMode="auto">
            <a:xfrm>
              <a:off x="2688" y="2049"/>
              <a:ext cx="6" cy="97"/>
            </a:xfrm>
            <a:prstGeom prst="rect">
              <a:avLst/>
            </a:prstGeom>
            <a:solidFill>
              <a:srgbClr val="000000"/>
            </a:solidFill>
            <a:ln w="7938">
              <a:solidFill>
                <a:srgbClr val="000000"/>
              </a:solidFill>
              <a:miter lim="800000"/>
              <a:headEnd/>
              <a:tailEnd/>
            </a:ln>
          </p:spPr>
          <p:txBody>
            <a:bodyPr/>
            <a:lstStyle/>
            <a:p>
              <a:endParaRPr lang="he-IL"/>
            </a:p>
          </p:txBody>
        </p:sp>
        <p:sp>
          <p:nvSpPr>
            <p:cNvPr id="237703" name="Rectangle 135"/>
            <p:cNvSpPr>
              <a:spLocks noChangeArrowheads="1"/>
            </p:cNvSpPr>
            <p:nvPr/>
          </p:nvSpPr>
          <p:spPr bwMode="auto">
            <a:xfrm>
              <a:off x="2759" y="1974"/>
              <a:ext cx="5" cy="172"/>
            </a:xfrm>
            <a:prstGeom prst="rect">
              <a:avLst/>
            </a:prstGeom>
            <a:solidFill>
              <a:srgbClr val="000000"/>
            </a:solidFill>
            <a:ln w="7938">
              <a:solidFill>
                <a:srgbClr val="000000"/>
              </a:solidFill>
              <a:miter lim="800000"/>
              <a:headEnd/>
              <a:tailEnd/>
            </a:ln>
          </p:spPr>
          <p:txBody>
            <a:bodyPr/>
            <a:lstStyle/>
            <a:p>
              <a:endParaRPr lang="he-IL"/>
            </a:p>
          </p:txBody>
        </p:sp>
        <p:sp>
          <p:nvSpPr>
            <p:cNvPr id="237704" name="Rectangle 136"/>
            <p:cNvSpPr>
              <a:spLocks noChangeArrowheads="1"/>
            </p:cNvSpPr>
            <p:nvPr/>
          </p:nvSpPr>
          <p:spPr bwMode="auto">
            <a:xfrm>
              <a:off x="2764" y="1932"/>
              <a:ext cx="6" cy="214"/>
            </a:xfrm>
            <a:prstGeom prst="rect">
              <a:avLst/>
            </a:prstGeom>
            <a:solidFill>
              <a:srgbClr val="000000"/>
            </a:solidFill>
            <a:ln w="7938">
              <a:solidFill>
                <a:srgbClr val="000000"/>
              </a:solidFill>
              <a:miter lim="800000"/>
              <a:headEnd/>
              <a:tailEnd/>
            </a:ln>
          </p:spPr>
          <p:txBody>
            <a:bodyPr/>
            <a:lstStyle/>
            <a:p>
              <a:endParaRPr lang="he-IL"/>
            </a:p>
          </p:txBody>
        </p:sp>
        <p:sp>
          <p:nvSpPr>
            <p:cNvPr id="237705" name="Rectangle 137"/>
            <p:cNvSpPr>
              <a:spLocks noChangeArrowheads="1"/>
            </p:cNvSpPr>
            <p:nvPr/>
          </p:nvSpPr>
          <p:spPr bwMode="auto">
            <a:xfrm>
              <a:off x="2770" y="2056"/>
              <a:ext cx="5" cy="90"/>
            </a:xfrm>
            <a:prstGeom prst="rect">
              <a:avLst/>
            </a:prstGeom>
            <a:solidFill>
              <a:srgbClr val="000000"/>
            </a:solidFill>
            <a:ln w="7938">
              <a:solidFill>
                <a:srgbClr val="000000"/>
              </a:solidFill>
              <a:miter lim="800000"/>
              <a:headEnd/>
              <a:tailEnd/>
            </a:ln>
          </p:spPr>
          <p:txBody>
            <a:bodyPr/>
            <a:lstStyle/>
            <a:p>
              <a:endParaRPr lang="he-IL"/>
            </a:p>
          </p:txBody>
        </p:sp>
        <p:sp>
          <p:nvSpPr>
            <p:cNvPr id="237706" name="Rectangle 138"/>
            <p:cNvSpPr>
              <a:spLocks noChangeArrowheads="1"/>
            </p:cNvSpPr>
            <p:nvPr/>
          </p:nvSpPr>
          <p:spPr bwMode="auto">
            <a:xfrm>
              <a:off x="2807" y="1819"/>
              <a:ext cx="6" cy="327"/>
            </a:xfrm>
            <a:prstGeom prst="rect">
              <a:avLst/>
            </a:prstGeom>
            <a:solidFill>
              <a:srgbClr val="000000"/>
            </a:solidFill>
            <a:ln w="7938">
              <a:solidFill>
                <a:srgbClr val="000000"/>
              </a:solidFill>
              <a:miter lim="800000"/>
              <a:headEnd/>
              <a:tailEnd/>
            </a:ln>
          </p:spPr>
          <p:txBody>
            <a:bodyPr/>
            <a:lstStyle/>
            <a:p>
              <a:endParaRPr lang="he-IL"/>
            </a:p>
          </p:txBody>
        </p:sp>
        <p:sp>
          <p:nvSpPr>
            <p:cNvPr id="237707" name="Rectangle 139"/>
            <p:cNvSpPr>
              <a:spLocks noChangeArrowheads="1"/>
            </p:cNvSpPr>
            <p:nvPr/>
          </p:nvSpPr>
          <p:spPr bwMode="auto">
            <a:xfrm>
              <a:off x="2813" y="2021"/>
              <a:ext cx="5" cy="125"/>
            </a:xfrm>
            <a:prstGeom prst="rect">
              <a:avLst/>
            </a:prstGeom>
            <a:solidFill>
              <a:srgbClr val="000000"/>
            </a:solidFill>
            <a:ln w="7938">
              <a:solidFill>
                <a:srgbClr val="000000"/>
              </a:solidFill>
              <a:miter lim="800000"/>
              <a:headEnd/>
              <a:tailEnd/>
            </a:ln>
          </p:spPr>
          <p:txBody>
            <a:bodyPr/>
            <a:lstStyle/>
            <a:p>
              <a:endParaRPr lang="he-IL"/>
            </a:p>
          </p:txBody>
        </p:sp>
        <p:sp>
          <p:nvSpPr>
            <p:cNvPr id="237708" name="Rectangle 140"/>
            <p:cNvSpPr>
              <a:spLocks noChangeArrowheads="1"/>
            </p:cNvSpPr>
            <p:nvPr/>
          </p:nvSpPr>
          <p:spPr bwMode="auto">
            <a:xfrm>
              <a:off x="2824" y="1932"/>
              <a:ext cx="5" cy="214"/>
            </a:xfrm>
            <a:prstGeom prst="rect">
              <a:avLst/>
            </a:prstGeom>
            <a:solidFill>
              <a:srgbClr val="000000"/>
            </a:solidFill>
            <a:ln w="7938">
              <a:solidFill>
                <a:srgbClr val="000000"/>
              </a:solidFill>
              <a:miter lim="800000"/>
              <a:headEnd/>
              <a:tailEnd/>
            </a:ln>
          </p:spPr>
          <p:txBody>
            <a:bodyPr/>
            <a:lstStyle/>
            <a:p>
              <a:endParaRPr lang="he-IL"/>
            </a:p>
          </p:txBody>
        </p:sp>
        <p:sp>
          <p:nvSpPr>
            <p:cNvPr id="237709" name="Rectangle 141"/>
            <p:cNvSpPr>
              <a:spLocks noChangeArrowheads="1"/>
            </p:cNvSpPr>
            <p:nvPr/>
          </p:nvSpPr>
          <p:spPr bwMode="auto">
            <a:xfrm>
              <a:off x="2850" y="2139"/>
              <a:ext cx="6" cy="7"/>
            </a:xfrm>
            <a:prstGeom prst="rect">
              <a:avLst/>
            </a:prstGeom>
            <a:solidFill>
              <a:srgbClr val="000000"/>
            </a:solidFill>
            <a:ln w="7938">
              <a:solidFill>
                <a:srgbClr val="000000"/>
              </a:solidFill>
              <a:miter lim="800000"/>
              <a:headEnd/>
              <a:tailEnd/>
            </a:ln>
          </p:spPr>
          <p:txBody>
            <a:bodyPr/>
            <a:lstStyle/>
            <a:p>
              <a:endParaRPr lang="he-IL"/>
            </a:p>
          </p:txBody>
        </p:sp>
        <p:sp>
          <p:nvSpPr>
            <p:cNvPr id="237710" name="Rectangle 142"/>
            <p:cNvSpPr>
              <a:spLocks noChangeArrowheads="1"/>
            </p:cNvSpPr>
            <p:nvPr/>
          </p:nvSpPr>
          <p:spPr bwMode="auto">
            <a:xfrm>
              <a:off x="2861" y="1911"/>
              <a:ext cx="6" cy="235"/>
            </a:xfrm>
            <a:prstGeom prst="rect">
              <a:avLst/>
            </a:prstGeom>
            <a:solidFill>
              <a:srgbClr val="000000"/>
            </a:solidFill>
            <a:ln w="7938">
              <a:solidFill>
                <a:srgbClr val="000000"/>
              </a:solidFill>
              <a:miter lim="800000"/>
              <a:headEnd/>
              <a:tailEnd/>
            </a:ln>
          </p:spPr>
          <p:txBody>
            <a:bodyPr/>
            <a:lstStyle/>
            <a:p>
              <a:endParaRPr lang="he-IL"/>
            </a:p>
          </p:txBody>
        </p:sp>
        <p:sp>
          <p:nvSpPr>
            <p:cNvPr id="237711" name="Rectangle 143"/>
            <p:cNvSpPr>
              <a:spLocks noChangeArrowheads="1"/>
            </p:cNvSpPr>
            <p:nvPr/>
          </p:nvSpPr>
          <p:spPr bwMode="auto">
            <a:xfrm>
              <a:off x="2867" y="2000"/>
              <a:ext cx="5" cy="146"/>
            </a:xfrm>
            <a:prstGeom prst="rect">
              <a:avLst/>
            </a:prstGeom>
            <a:solidFill>
              <a:srgbClr val="000000"/>
            </a:solidFill>
            <a:ln w="7938">
              <a:solidFill>
                <a:srgbClr val="000000"/>
              </a:solidFill>
              <a:miter lim="800000"/>
              <a:headEnd/>
              <a:tailEnd/>
            </a:ln>
          </p:spPr>
          <p:txBody>
            <a:bodyPr/>
            <a:lstStyle/>
            <a:p>
              <a:endParaRPr lang="he-IL"/>
            </a:p>
          </p:txBody>
        </p:sp>
        <p:sp>
          <p:nvSpPr>
            <p:cNvPr id="237712" name="Rectangle 144"/>
            <p:cNvSpPr>
              <a:spLocks noChangeArrowheads="1"/>
            </p:cNvSpPr>
            <p:nvPr/>
          </p:nvSpPr>
          <p:spPr bwMode="auto">
            <a:xfrm>
              <a:off x="3084" y="2139"/>
              <a:ext cx="6" cy="7"/>
            </a:xfrm>
            <a:prstGeom prst="rect">
              <a:avLst/>
            </a:prstGeom>
            <a:solidFill>
              <a:srgbClr val="000000"/>
            </a:solidFill>
            <a:ln w="7938">
              <a:solidFill>
                <a:srgbClr val="000000"/>
              </a:solidFill>
              <a:miter lim="800000"/>
              <a:headEnd/>
              <a:tailEnd/>
            </a:ln>
          </p:spPr>
          <p:txBody>
            <a:bodyPr/>
            <a:lstStyle/>
            <a:p>
              <a:endParaRPr lang="he-IL"/>
            </a:p>
          </p:txBody>
        </p:sp>
        <p:sp>
          <p:nvSpPr>
            <p:cNvPr id="237713" name="Rectangle 145"/>
            <p:cNvSpPr>
              <a:spLocks noChangeArrowheads="1"/>
            </p:cNvSpPr>
            <p:nvPr/>
          </p:nvSpPr>
          <p:spPr bwMode="auto">
            <a:xfrm>
              <a:off x="3090" y="1974"/>
              <a:ext cx="5" cy="172"/>
            </a:xfrm>
            <a:prstGeom prst="rect">
              <a:avLst/>
            </a:prstGeom>
            <a:solidFill>
              <a:srgbClr val="000000"/>
            </a:solidFill>
            <a:ln w="7938">
              <a:solidFill>
                <a:srgbClr val="000000"/>
              </a:solidFill>
              <a:miter lim="800000"/>
              <a:headEnd/>
              <a:tailEnd/>
            </a:ln>
          </p:spPr>
          <p:txBody>
            <a:bodyPr/>
            <a:lstStyle/>
            <a:p>
              <a:endParaRPr lang="he-IL"/>
            </a:p>
          </p:txBody>
        </p:sp>
        <p:sp>
          <p:nvSpPr>
            <p:cNvPr id="237714" name="Rectangle 146"/>
            <p:cNvSpPr>
              <a:spLocks noChangeArrowheads="1"/>
            </p:cNvSpPr>
            <p:nvPr/>
          </p:nvSpPr>
          <p:spPr bwMode="auto">
            <a:xfrm>
              <a:off x="3105" y="618"/>
              <a:ext cx="6" cy="1528"/>
            </a:xfrm>
            <a:prstGeom prst="rect">
              <a:avLst/>
            </a:prstGeom>
            <a:solidFill>
              <a:srgbClr val="000000"/>
            </a:solidFill>
            <a:ln w="7938">
              <a:solidFill>
                <a:srgbClr val="000000"/>
              </a:solidFill>
              <a:miter lim="800000"/>
              <a:headEnd/>
              <a:tailEnd/>
            </a:ln>
          </p:spPr>
          <p:txBody>
            <a:bodyPr/>
            <a:lstStyle/>
            <a:p>
              <a:endParaRPr lang="he-IL"/>
            </a:p>
          </p:txBody>
        </p:sp>
        <p:sp>
          <p:nvSpPr>
            <p:cNvPr id="237715" name="Rectangle 147"/>
            <p:cNvSpPr>
              <a:spLocks noChangeArrowheads="1"/>
            </p:cNvSpPr>
            <p:nvPr/>
          </p:nvSpPr>
          <p:spPr bwMode="auto">
            <a:xfrm>
              <a:off x="3111" y="1515"/>
              <a:ext cx="5" cy="631"/>
            </a:xfrm>
            <a:prstGeom prst="rect">
              <a:avLst/>
            </a:prstGeom>
            <a:solidFill>
              <a:srgbClr val="000000"/>
            </a:solidFill>
            <a:ln w="7938">
              <a:solidFill>
                <a:srgbClr val="000000"/>
              </a:solidFill>
              <a:miter lim="800000"/>
              <a:headEnd/>
              <a:tailEnd/>
            </a:ln>
          </p:spPr>
          <p:txBody>
            <a:bodyPr/>
            <a:lstStyle/>
            <a:p>
              <a:endParaRPr lang="he-IL"/>
            </a:p>
          </p:txBody>
        </p:sp>
        <p:sp>
          <p:nvSpPr>
            <p:cNvPr id="237716" name="Rectangle 148"/>
            <p:cNvSpPr>
              <a:spLocks noChangeArrowheads="1"/>
            </p:cNvSpPr>
            <p:nvPr/>
          </p:nvSpPr>
          <p:spPr bwMode="auto">
            <a:xfrm>
              <a:off x="3116" y="2139"/>
              <a:ext cx="6" cy="7"/>
            </a:xfrm>
            <a:prstGeom prst="rect">
              <a:avLst/>
            </a:prstGeom>
            <a:solidFill>
              <a:srgbClr val="000000"/>
            </a:solidFill>
            <a:ln w="7938">
              <a:solidFill>
                <a:srgbClr val="000000"/>
              </a:solidFill>
              <a:miter lim="800000"/>
              <a:headEnd/>
              <a:tailEnd/>
            </a:ln>
          </p:spPr>
          <p:txBody>
            <a:bodyPr/>
            <a:lstStyle/>
            <a:p>
              <a:endParaRPr lang="he-IL"/>
            </a:p>
          </p:txBody>
        </p:sp>
        <p:sp>
          <p:nvSpPr>
            <p:cNvPr id="237717" name="Rectangle 149"/>
            <p:cNvSpPr>
              <a:spLocks noChangeArrowheads="1"/>
            </p:cNvSpPr>
            <p:nvPr/>
          </p:nvSpPr>
          <p:spPr bwMode="auto">
            <a:xfrm>
              <a:off x="3133" y="1945"/>
              <a:ext cx="5" cy="201"/>
            </a:xfrm>
            <a:prstGeom prst="rect">
              <a:avLst/>
            </a:prstGeom>
            <a:solidFill>
              <a:srgbClr val="000000"/>
            </a:solidFill>
            <a:ln w="7938">
              <a:solidFill>
                <a:srgbClr val="000000"/>
              </a:solidFill>
              <a:miter lim="800000"/>
              <a:headEnd/>
              <a:tailEnd/>
            </a:ln>
          </p:spPr>
          <p:txBody>
            <a:bodyPr/>
            <a:lstStyle/>
            <a:p>
              <a:endParaRPr lang="he-IL"/>
            </a:p>
          </p:txBody>
        </p:sp>
        <p:sp>
          <p:nvSpPr>
            <p:cNvPr id="237718" name="Rectangle 150"/>
            <p:cNvSpPr>
              <a:spLocks noChangeArrowheads="1"/>
            </p:cNvSpPr>
            <p:nvPr/>
          </p:nvSpPr>
          <p:spPr bwMode="auto">
            <a:xfrm>
              <a:off x="3166" y="1667"/>
              <a:ext cx="6" cy="479"/>
            </a:xfrm>
            <a:prstGeom prst="rect">
              <a:avLst/>
            </a:prstGeom>
            <a:solidFill>
              <a:srgbClr val="000000"/>
            </a:solidFill>
            <a:ln w="7938">
              <a:solidFill>
                <a:srgbClr val="000000"/>
              </a:solidFill>
              <a:miter lim="800000"/>
              <a:headEnd/>
              <a:tailEnd/>
            </a:ln>
          </p:spPr>
          <p:txBody>
            <a:bodyPr/>
            <a:lstStyle/>
            <a:p>
              <a:endParaRPr lang="he-IL"/>
            </a:p>
          </p:txBody>
        </p:sp>
        <p:sp>
          <p:nvSpPr>
            <p:cNvPr id="237719" name="Rectangle 151"/>
            <p:cNvSpPr>
              <a:spLocks noChangeArrowheads="1"/>
            </p:cNvSpPr>
            <p:nvPr/>
          </p:nvSpPr>
          <p:spPr bwMode="auto">
            <a:xfrm>
              <a:off x="3172" y="1256"/>
              <a:ext cx="4" cy="890"/>
            </a:xfrm>
            <a:prstGeom prst="rect">
              <a:avLst/>
            </a:prstGeom>
            <a:solidFill>
              <a:srgbClr val="000000"/>
            </a:solidFill>
            <a:ln w="7938">
              <a:solidFill>
                <a:srgbClr val="000000"/>
              </a:solidFill>
              <a:miter lim="800000"/>
              <a:headEnd/>
              <a:tailEnd/>
            </a:ln>
          </p:spPr>
          <p:txBody>
            <a:bodyPr/>
            <a:lstStyle/>
            <a:p>
              <a:endParaRPr lang="he-IL"/>
            </a:p>
          </p:txBody>
        </p:sp>
        <p:sp>
          <p:nvSpPr>
            <p:cNvPr id="237720" name="Rectangle 152"/>
            <p:cNvSpPr>
              <a:spLocks noChangeArrowheads="1"/>
            </p:cNvSpPr>
            <p:nvPr/>
          </p:nvSpPr>
          <p:spPr bwMode="auto">
            <a:xfrm>
              <a:off x="3176" y="1871"/>
              <a:ext cx="6" cy="275"/>
            </a:xfrm>
            <a:prstGeom prst="rect">
              <a:avLst/>
            </a:prstGeom>
            <a:solidFill>
              <a:srgbClr val="000000"/>
            </a:solidFill>
            <a:ln w="7938">
              <a:solidFill>
                <a:srgbClr val="000000"/>
              </a:solidFill>
              <a:miter lim="800000"/>
              <a:headEnd/>
              <a:tailEnd/>
            </a:ln>
          </p:spPr>
          <p:txBody>
            <a:bodyPr/>
            <a:lstStyle/>
            <a:p>
              <a:endParaRPr lang="he-IL"/>
            </a:p>
          </p:txBody>
        </p:sp>
        <p:sp>
          <p:nvSpPr>
            <p:cNvPr id="237721" name="Rectangle 153"/>
            <p:cNvSpPr>
              <a:spLocks noChangeArrowheads="1"/>
            </p:cNvSpPr>
            <p:nvPr/>
          </p:nvSpPr>
          <p:spPr bwMode="auto">
            <a:xfrm>
              <a:off x="3252" y="1461"/>
              <a:ext cx="6" cy="685"/>
            </a:xfrm>
            <a:prstGeom prst="rect">
              <a:avLst/>
            </a:prstGeom>
            <a:solidFill>
              <a:srgbClr val="000000"/>
            </a:solidFill>
            <a:ln w="7938">
              <a:solidFill>
                <a:srgbClr val="000000"/>
              </a:solidFill>
              <a:miter lim="800000"/>
              <a:headEnd/>
              <a:tailEnd/>
            </a:ln>
          </p:spPr>
          <p:txBody>
            <a:bodyPr/>
            <a:lstStyle/>
            <a:p>
              <a:endParaRPr lang="he-IL"/>
            </a:p>
          </p:txBody>
        </p:sp>
        <p:sp>
          <p:nvSpPr>
            <p:cNvPr id="237722" name="Rectangle 154"/>
            <p:cNvSpPr>
              <a:spLocks noChangeArrowheads="1"/>
            </p:cNvSpPr>
            <p:nvPr/>
          </p:nvSpPr>
          <p:spPr bwMode="auto">
            <a:xfrm>
              <a:off x="3258" y="2021"/>
              <a:ext cx="5" cy="125"/>
            </a:xfrm>
            <a:prstGeom prst="rect">
              <a:avLst/>
            </a:prstGeom>
            <a:solidFill>
              <a:srgbClr val="000000"/>
            </a:solidFill>
            <a:ln w="7938">
              <a:solidFill>
                <a:srgbClr val="000000"/>
              </a:solidFill>
              <a:miter lim="800000"/>
              <a:headEnd/>
              <a:tailEnd/>
            </a:ln>
          </p:spPr>
          <p:txBody>
            <a:bodyPr/>
            <a:lstStyle/>
            <a:p>
              <a:endParaRPr lang="he-IL"/>
            </a:p>
          </p:txBody>
        </p:sp>
        <p:sp>
          <p:nvSpPr>
            <p:cNvPr id="237723" name="Rectangle 155"/>
            <p:cNvSpPr>
              <a:spLocks noChangeArrowheads="1"/>
            </p:cNvSpPr>
            <p:nvPr/>
          </p:nvSpPr>
          <p:spPr bwMode="auto">
            <a:xfrm>
              <a:off x="3295" y="2098"/>
              <a:ext cx="6" cy="48"/>
            </a:xfrm>
            <a:prstGeom prst="rect">
              <a:avLst/>
            </a:prstGeom>
            <a:solidFill>
              <a:srgbClr val="000000"/>
            </a:solidFill>
            <a:ln w="7938">
              <a:solidFill>
                <a:srgbClr val="000000"/>
              </a:solidFill>
              <a:miter lim="800000"/>
              <a:headEnd/>
              <a:tailEnd/>
            </a:ln>
          </p:spPr>
          <p:txBody>
            <a:bodyPr/>
            <a:lstStyle/>
            <a:p>
              <a:endParaRPr lang="he-IL"/>
            </a:p>
          </p:txBody>
        </p:sp>
        <p:sp>
          <p:nvSpPr>
            <p:cNvPr id="237724" name="Rectangle 156"/>
            <p:cNvSpPr>
              <a:spLocks noChangeArrowheads="1"/>
            </p:cNvSpPr>
            <p:nvPr/>
          </p:nvSpPr>
          <p:spPr bwMode="auto">
            <a:xfrm>
              <a:off x="3301" y="2119"/>
              <a:ext cx="5" cy="27"/>
            </a:xfrm>
            <a:prstGeom prst="rect">
              <a:avLst/>
            </a:prstGeom>
            <a:solidFill>
              <a:srgbClr val="000000"/>
            </a:solidFill>
            <a:ln w="7938">
              <a:solidFill>
                <a:srgbClr val="000000"/>
              </a:solidFill>
              <a:miter lim="800000"/>
              <a:headEnd/>
              <a:tailEnd/>
            </a:ln>
          </p:spPr>
          <p:txBody>
            <a:bodyPr/>
            <a:lstStyle/>
            <a:p>
              <a:endParaRPr lang="he-IL"/>
            </a:p>
          </p:txBody>
        </p:sp>
        <p:sp>
          <p:nvSpPr>
            <p:cNvPr id="237725" name="Rectangle 157"/>
            <p:cNvSpPr>
              <a:spLocks noChangeArrowheads="1"/>
            </p:cNvSpPr>
            <p:nvPr/>
          </p:nvSpPr>
          <p:spPr bwMode="auto">
            <a:xfrm>
              <a:off x="3306" y="1994"/>
              <a:ext cx="6" cy="152"/>
            </a:xfrm>
            <a:prstGeom prst="rect">
              <a:avLst/>
            </a:prstGeom>
            <a:solidFill>
              <a:srgbClr val="000000"/>
            </a:solidFill>
            <a:ln w="7938">
              <a:solidFill>
                <a:srgbClr val="000000"/>
              </a:solidFill>
              <a:miter lim="800000"/>
              <a:headEnd/>
              <a:tailEnd/>
            </a:ln>
          </p:spPr>
          <p:txBody>
            <a:bodyPr/>
            <a:lstStyle/>
            <a:p>
              <a:endParaRPr lang="he-IL"/>
            </a:p>
          </p:txBody>
        </p:sp>
        <p:sp>
          <p:nvSpPr>
            <p:cNvPr id="237726" name="Rectangle 158"/>
            <p:cNvSpPr>
              <a:spLocks noChangeArrowheads="1"/>
            </p:cNvSpPr>
            <p:nvPr/>
          </p:nvSpPr>
          <p:spPr bwMode="auto">
            <a:xfrm>
              <a:off x="3323" y="2105"/>
              <a:ext cx="5" cy="41"/>
            </a:xfrm>
            <a:prstGeom prst="rect">
              <a:avLst/>
            </a:prstGeom>
            <a:solidFill>
              <a:srgbClr val="000000"/>
            </a:solidFill>
            <a:ln w="7938">
              <a:solidFill>
                <a:srgbClr val="000000"/>
              </a:solidFill>
              <a:miter lim="800000"/>
              <a:headEnd/>
              <a:tailEnd/>
            </a:ln>
          </p:spPr>
          <p:txBody>
            <a:bodyPr/>
            <a:lstStyle/>
            <a:p>
              <a:endParaRPr lang="he-IL"/>
            </a:p>
          </p:txBody>
        </p:sp>
        <p:sp>
          <p:nvSpPr>
            <p:cNvPr id="237727" name="Rectangle 159"/>
            <p:cNvSpPr>
              <a:spLocks noChangeArrowheads="1"/>
            </p:cNvSpPr>
            <p:nvPr/>
          </p:nvSpPr>
          <p:spPr bwMode="auto">
            <a:xfrm>
              <a:off x="3334" y="1585"/>
              <a:ext cx="5" cy="561"/>
            </a:xfrm>
            <a:prstGeom prst="rect">
              <a:avLst/>
            </a:prstGeom>
            <a:solidFill>
              <a:srgbClr val="000000"/>
            </a:solidFill>
            <a:ln w="7938">
              <a:solidFill>
                <a:srgbClr val="000000"/>
              </a:solidFill>
              <a:miter lim="800000"/>
              <a:headEnd/>
              <a:tailEnd/>
            </a:ln>
          </p:spPr>
          <p:txBody>
            <a:bodyPr/>
            <a:lstStyle/>
            <a:p>
              <a:endParaRPr lang="he-IL"/>
            </a:p>
          </p:txBody>
        </p:sp>
        <p:sp>
          <p:nvSpPr>
            <p:cNvPr id="237728" name="Rectangle 160"/>
            <p:cNvSpPr>
              <a:spLocks noChangeArrowheads="1"/>
            </p:cNvSpPr>
            <p:nvPr/>
          </p:nvSpPr>
          <p:spPr bwMode="auto">
            <a:xfrm>
              <a:off x="3339" y="1736"/>
              <a:ext cx="6" cy="410"/>
            </a:xfrm>
            <a:prstGeom prst="rect">
              <a:avLst/>
            </a:prstGeom>
            <a:solidFill>
              <a:srgbClr val="000000"/>
            </a:solidFill>
            <a:ln w="7938">
              <a:solidFill>
                <a:srgbClr val="000000"/>
              </a:solidFill>
              <a:miter lim="800000"/>
              <a:headEnd/>
              <a:tailEnd/>
            </a:ln>
          </p:spPr>
          <p:txBody>
            <a:bodyPr/>
            <a:lstStyle/>
            <a:p>
              <a:endParaRPr lang="he-IL"/>
            </a:p>
          </p:txBody>
        </p:sp>
        <p:sp>
          <p:nvSpPr>
            <p:cNvPr id="237729" name="Rectangle 161"/>
            <p:cNvSpPr>
              <a:spLocks noChangeArrowheads="1"/>
            </p:cNvSpPr>
            <p:nvPr/>
          </p:nvSpPr>
          <p:spPr bwMode="auto">
            <a:xfrm>
              <a:off x="3345" y="2069"/>
              <a:ext cx="5" cy="77"/>
            </a:xfrm>
            <a:prstGeom prst="rect">
              <a:avLst/>
            </a:prstGeom>
            <a:solidFill>
              <a:srgbClr val="000000"/>
            </a:solidFill>
            <a:ln w="7938">
              <a:solidFill>
                <a:srgbClr val="000000"/>
              </a:solidFill>
              <a:miter lim="800000"/>
              <a:headEnd/>
              <a:tailEnd/>
            </a:ln>
          </p:spPr>
          <p:txBody>
            <a:bodyPr/>
            <a:lstStyle/>
            <a:p>
              <a:endParaRPr lang="he-IL"/>
            </a:p>
          </p:txBody>
        </p:sp>
        <p:sp>
          <p:nvSpPr>
            <p:cNvPr id="237730" name="Rectangle 162"/>
            <p:cNvSpPr>
              <a:spLocks noChangeArrowheads="1"/>
            </p:cNvSpPr>
            <p:nvPr/>
          </p:nvSpPr>
          <p:spPr bwMode="auto">
            <a:xfrm>
              <a:off x="3350" y="1715"/>
              <a:ext cx="6" cy="431"/>
            </a:xfrm>
            <a:prstGeom prst="rect">
              <a:avLst/>
            </a:prstGeom>
            <a:solidFill>
              <a:srgbClr val="000000"/>
            </a:solidFill>
            <a:ln w="7938">
              <a:solidFill>
                <a:srgbClr val="000000"/>
              </a:solidFill>
              <a:miter lim="800000"/>
              <a:headEnd/>
              <a:tailEnd/>
            </a:ln>
          </p:spPr>
          <p:txBody>
            <a:bodyPr/>
            <a:lstStyle/>
            <a:p>
              <a:endParaRPr lang="he-IL"/>
            </a:p>
          </p:txBody>
        </p:sp>
        <p:sp>
          <p:nvSpPr>
            <p:cNvPr id="237731" name="Rectangle 163"/>
            <p:cNvSpPr>
              <a:spLocks noChangeArrowheads="1"/>
            </p:cNvSpPr>
            <p:nvPr/>
          </p:nvSpPr>
          <p:spPr bwMode="auto">
            <a:xfrm>
              <a:off x="3356" y="2119"/>
              <a:ext cx="4" cy="27"/>
            </a:xfrm>
            <a:prstGeom prst="rect">
              <a:avLst/>
            </a:prstGeom>
            <a:solidFill>
              <a:srgbClr val="000000"/>
            </a:solidFill>
            <a:ln w="7938">
              <a:solidFill>
                <a:srgbClr val="000000"/>
              </a:solidFill>
              <a:miter lim="800000"/>
              <a:headEnd/>
              <a:tailEnd/>
            </a:ln>
          </p:spPr>
          <p:txBody>
            <a:bodyPr/>
            <a:lstStyle/>
            <a:p>
              <a:endParaRPr lang="he-IL"/>
            </a:p>
          </p:txBody>
        </p:sp>
        <p:sp>
          <p:nvSpPr>
            <p:cNvPr id="237732" name="Rectangle 164"/>
            <p:cNvSpPr>
              <a:spLocks noChangeArrowheads="1"/>
            </p:cNvSpPr>
            <p:nvPr/>
          </p:nvSpPr>
          <p:spPr bwMode="auto">
            <a:xfrm>
              <a:off x="3366" y="2105"/>
              <a:ext cx="5" cy="41"/>
            </a:xfrm>
            <a:prstGeom prst="rect">
              <a:avLst/>
            </a:prstGeom>
            <a:solidFill>
              <a:srgbClr val="000000"/>
            </a:solidFill>
            <a:ln w="7938">
              <a:solidFill>
                <a:srgbClr val="000000"/>
              </a:solidFill>
              <a:miter lim="800000"/>
              <a:headEnd/>
              <a:tailEnd/>
            </a:ln>
          </p:spPr>
          <p:txBody>
            <a:bodyPr/>
            <a:lstStyle/>
            <a:p>
              <a:endParaRPr lang="he-IL"/>
            </a:p>
          </p:txBody>
        </p:sp>
        <p:sp>
          <p:nvSpPr>
            <p:cNvPr id="237733" name="Rectangle 165"/>
            <p:cNvSpPr>
              <a:spLocks noChangeArrowheads="1"/>
            </p:cNvSpPr>
            <p:nvPr/>
          </p:nvSpPr>
          <p:spPr bwMode="auto">
            <a:xfrm>
              <a:off x="3382" y="2139"/>
              <a:ext cx="6" cy="7"/>
            </a:xfrm>
            <a:prstGeom prst="rect">
              <a:avLst/>
            </a:prstGeom>
            <a:solidFill>
              <a:srgbClr val="000000"/>
            </a:solidFill>
            <a:ln w="7938">
              <a:solidFill>
                <a:srgbClr val="000000"/>
              </a:solidFill>
              <a:miter lim="800000"/>
              <a:headEnd/>
              <a:tailEnd/>
            </a:ln>
          </p:spPr>
          <p:txBody>
            <a:bodyPr/>
            <a:lstStyle/>
            <a:p>
              <a:endParaRPr lang="he-IL"/>
            </a:p>
          </p:txBody>
        </p:sp>
        <p:sp>
          <p:nvSpPr>
            <p:cNvPr id="237734" name="Rectangle 166"/>
            <p:cNvSpPr>
              <a:spLocks noChangeArrowheads="1"/>
            </p:cNvSpPr>
            <p:nvPr/>
          </p:nvSpPr>
          <p:spPr bwMode="auto">
            <a:xfrm>
              <a:off x="3393" y="2139"/>
              <a:ext cx="6" cy="7"/>
            </a:xfrm>
            <a:prstGeom prst="rect">
              <a:avLst/>
            </a:prstGeom>
            <a:solidFill>
              <a:srgbClr val="000000"/>
            </a:solidFill>
            <a:ln w="7938">
              <a:solidFill>
                <a:srgbClr val="000000"/>
              </a:solidFill>
              <a:miter lim="800000"/>
              <a:headEnd/>
              <a:tailEnd/>
            </a:ln>
          </p:spPr>
          <p:txBody>
            <a:bodyPr/>
            <a:lstStyle/>
            <a:p>
              <a:endParaRPr lang="he-IL"/>
            </a:p>
          </p:txBody>
        </p:sp>
        <p:sp>
          <p:nvSpPr>
            <p:cNvPr id="237735" name="Rectangle 167"/>
            <p:cNvSpPr>
              <a:spLocks noChangeArrowheads="1"/>
            </p:cNvSpPr>
            <p:nvPr/>
          </p:nvSpPr>
          <p:spPr bwMode="auto">
            <a:xfrm>
              <a:off x="3399" y="1960"/>
              <a:ext cx="5" cy="186"/>
            </a:xfrm>
            <a:prstGeom prst="rect">
              <a:avLst/>
            </a:prstGeom>
            <a:solidFill>
              <a:srgbClr val="000000"/>
            </a:solidFill>
            <a:ln w="7938">
              <a:solidFill>
                <a:srgbClr val="000000"/>
              </a:solidFill>
              <a:miter lim="800000"/>
              <a:headEnd/>
              <a:tailEnd/>
            </a:ln>
          </p:spPr>
          <p:txBody>
            <a:bodyPr/>
            <a:lstStyle/>
            <a:p>
              <a:endParaRPr lang="he-IL"/>
            </a:p>
          </p:txBody>
        </p:sp>
        <p:sp>
          <p:nvSpPr>
            <p:cNvPr id="237736" name="Rectangle 168"/>
            <p:cNvSpPr>
              <a:spLocks noChangeArrowheads="1"/>
            </p:cNvSpPr>
            <p:nvPr/>
          </p:nvSpPr>
          <p:spPr bwMode="auto">
            <a:xfrm>
              <a:off x="3404" y="2125"/>
              <a:ext cx="6" cy="21"/>
            </a:xfrm>
            <a:prstGeom prst="rect">
              <a:avLst/>
            </a:prstGeom>
            <a:solidFill>
              <a:srgbClr val="000000"/>
            </a:solidFill>
            <a:ln w="7938">
              <a:solidFill>
                <a:srgbClr val="000000"/>
              </a:solidFill>
              <a:miter lim="800000"/>
              <a:headEnd/>
              <a:tailEnd/>
            </a:ln>
          </p:spPr>
          <p:txBody>
            <a:bodyPr/>
            <a:lstStyle/>
            <a:p>
              <a:endParaRPr lang="he-IL"/>
            </a:p>
          </p:txBody>
        </p:sp>
        <p:sp>
          <p:nvSpPr>
            <p:cNvPr id="237737" name="Rectangle 169"/>
            <p:cNvSpPr>
              <a:spLocks noChangeArrowheads="1"/>
            </p:cNvSpPr>
            <p:nvPr/>
          </p:nvSpPr>
          <p:spPr bwMode="auto">
            <a:xfrm>
              <a:off x="3410" y="2139"/>
              <a:ext cx="5" cy="7"/>
            </a:xfrm>
            <a:prstGeom prst="rect">
              <a:avLst/>
            </a:prstGeom>
            <a:solidFill>
              <a:srgbClr val="000000"/>
            </a:solidFill>
            <a:ln w="7938">
              <a:solidFill>
                <a:srgbClr val="000000"/>
              </a:solidFill>
              <a:miter lim="800000"/>
              <a:headEnd/>
              <a:tailEnd/>
            </a:ln>
          </p:spPr>
          <p:txBody>
            <a:bodyPr/>
            <a:lstStyle/>
            <a:p>
              <a:endParaRPr lang="he-IL"/>
            </a:p>
          </p:txBody>
        </p:sp>
        <p:sp>
          <p:nvSpPr>
            <p:cNvPr id="237738" name="Rectangle 170"/>
            <p:cNvSpPr>
              <a:spLocks noChangeArrowheads="1"/>
            </p:cNvSpPr>
            <p:nvPr/>
          </p:nvSpPr>
          <p:spPr bwMode="auto">
            <a:xfrm>
              <a:off x="3415" y="2139"/>
              <a:ext cx="6" cy="7"/>
            </a:xfrm>
            <a:prstGeom prst="rect">
              <a:avLst/>
            </a:prstGeom>
            <a:solidFill>
              <a:srgbClr val="000000"/>
            </a:solidFill>
            <a:ln w="7938">
              <a:solidFill>
                <a:srgbClr val="000000"/>
              </a:solidFill>
              <a:miter lim="800000"/>
              <a:headEnd/>
              <a:tailEnd/>
            </a:ln>
          </p:spPr>
          <p:txBody>
            <a:bodyPr/>
            <a:lstStyle/>
            <a:p>
              <a:endParaRPr lang="he-IL"/>
            </a:p>
          </p:txBody>
        </p:sp>
        <p:sp>
          <p:nvSpPr>
            <p:cNvPr id="237739" name="Rectangle 171"/>
            <p:cNvSpPr>
              <a:spLocks noChangeArrowheads="1"/>
            </p:cNvSpPr>
            <p:nvPr/>
          </p:nvSpPr>
          <p:spPr bwMode="auto">
            <a:xfrm>
              <a:off x="3458" y="1966"/>
              <a:ext cx="6" cy="180"/>
            </a:xfrm>
            <a:prstGeom prst="rect">
              <a:avLst/>
            </a:prstGeom>
            <a:solidFill>
              <a:srgbClr val="000000"/>
            </a:solidFill>
            <a:ln w="7938">
              <a:solidFill>
                <a:srgbClr val="000000"/>
              </a:solidFill>
              <a:miter lim="800000"/>
              <a:headEnd/>
              <a:tailEnd/>
            </a:ln>
          </p:spPr>
          <p:txBody>
            <a:bodyPr/>
            <a:lstStyle/>
            <a:p>
              <a:endParaRPr lang="he-IL"/>
            </a:p>
          </p:txBody>
        </p:sp>
        <p:sp>
          <p:nvSpPr>
            <p:cNvPr id="237740" name="Rectangle 172"/>
            <p:cNvSpPr>
              <a:spLocks noChangeArrowheads="1"/>
            </p:cNvSpPr>
            <p:nvPr/>
          </p:nvSpPr>
          <p:spPr bwMode="auto">
            <a:xfrm>
              <a:off x="3464" y="1862"/>
              <a:ext cx="6" cy="284"/>
            </a:xfrm>
            <a:prstGeom prst="rect">
              <a:avLst/>
            </a:prstGeom>
            <a:solidFill>
              <a:srgbClr val="000000"/>
            </a:solidFill>
            <a:ln w="7938">
              <a:solidFill>
                <a:srgbClr val="000000"/>
              </a:solidFill>
              <a:miter lim="800000"/>
              <a:headEnd/>
              <a:tailEnd/>
            </a:ln>
          </p:spPr>
          <p:txBody>
            <a:bodyPr/>
            <a:lstStyle/>
            <a:p>
              <a:endParaRPr lang="he-IL"/>
            </a:p>
          </p:txBody>
        </p:sp>
        <p:sp>
          <p:nvSpPr>
            <p:cNvPr id="237741" name="Rectangle 173"/>
            <p:cNvSpPr>
              <a:spLocks noChangeArrowheads="1"/>
            </p:cNvSpPr>
            <p:nvPr/>
          </p:nvSpPr>
          <p:spPr bwMode="auto">
            <a:xfrm>
              <a:off x="3470" y="2125"/>
              <a:ext cx="5" cy="21"/>
            </a:xfrm>
            <a:prstGeom prst="rect">
              <a:avLst/>
            </a:prstGeom>
            <a:solidFill>
              <a:srgbClr val="000000"/>
            </a:solidFill>
            <a:ln w="7938">
              <a:solidFill>
                <a:srgbClr val="000000"/>
              </a:solidFill>
              <a:miter lim="800000"/>
              <a:headEnd/>
              <a:tailEnd/>
            </a:ln>
          </p:spPr>
          <p:txBody>
            <a:bodyPr/>
            <a:lstStyle/>
            <a:p>
              <a:endParaRPr lang="he-IL"/>
            </a:p>
          </p:txBody>
        </p:sp>
        <p:sp>
          <p:nvSpPr>
            <p:cNvPr id="237742" name="Rectangle 174"/>
            <p:cNvSpPr>
              <a:spLocks noChangeArrowheads="1"/>
            </p:cNvSpPr>
            <p:nvPr/>
          </p:nvSpPr>
          <p:spPr bwMode="auto">
            <a:xfrm>
              <a:off x="3481" y="2125"/>
              <a:ext cx="4" cy="21"/>
            </a:xfrm>
            <a:prstGeom prst="rect">
              <a:avLst/>
            </a:prstGeom>
            <a:solidFill>
              <a:srgbClr val="000000"/>
            </a:solidFill>
            <a:ln w="7938">
              <a:solidFill>
                <a:srgbClr val="000000"/>
              </a:solidFill>
              <a:miter lim="800000"/>
              <a:headEnd/>
              <a:tailEnd/>
            </a:ln>
          </p:spPr>
          <p:txBody>
            <a:bodyPr/>
            <a:lstStyle/>
            <a:p>
              <a:endParaRPr lang="he-IL"/>
            </a:p>
          </p:txBody>
        </p:sp>
        <p:sp>
          <p:nvSpPr>
            <p:cNvPr id="237743" name="Rectangle 175"/>
            <p:cNvSpPr>
              <a:spLocks noChangeArrowheads="1"/>
            </p:cNvSpPr>
            <p:nvPr/>
          </p:nvSpPr>
          <p:spPr bwMode="auto">
            <a:xfrm>
              <a:off x="3492" y="2139"/>
              <a:ext cx="4" cy="7"/>
            </a:xfrm>
            <a:prstGeom prst="rect">
              <a:avLst/>
            </a:prstGeom>
            <a:solidFill>
              <a:srgbClr val="000000"/>
            </a:solidFill>
            <a:ln w="7938">
              <a:solidFill>
                <a:srgbClr val="000000"/>
              </a:solidFill>
              <a:miter lim="800000"/>
              <a:headEnd/>
              <a:tailEnd/>
            </a:ln>
          </p:spPr>
          <p:txBody>
            <a:bodyPr/>
            <a:lstStyle/>
            <a:p>
              <a:endParaRPr lang="he-IL"/>
            </a:p>
          </p:txBody>
        </p:sp>
        <p:sp>
          <p:nvSpPr>
            <p:cNvPr id="237744" name="Rectangle 176"/>
            <p:cNvSpPr>
              <a:spLocks noChangeArrowheads="1"/>
            </p:cNvSpPr>
            <p:nvPr/>
          </p:nvSpPr>
          <p:spPr bwMode="auto">
            <a:xfrm>
              <a:off x="3550" y="2105"/>
              <a:ext cx="6" cy="41"/>
            </a:xfrm>
            <a:prstGeom prst="rect">
              <a:avLst/>
            </a:prstGeom>
            <a:solidFill>
              <a:srgbClr val="000000"/>
            </a:solidFill>
            <a:ln w="7938">
              <a:solidFill>
                <a:srgbClr val="000000"/>
              </a:solidFill>
              <a:miter lim="800000"/>
              <a:headEnd/>
              <a:tailEnd/>
            </a:ln>
          </p:spPr>
          <p:txBody>
            <a:bodyPr/>
            <a:lstStyle/>
            <a:p>
              <a:endParaRPr lang="he-IL"/>
            </a:p>
          </p:txBody>
        </p:sp>
        <p:sp>
          <p:nvSpPr>
            <p:cNvPr id="237745" name="Rectangle 177"/>
            <p:cNvSpPr>
              <a:spLocks noChangeArrowheads="1"/>
            </p:cNvSpPr>
            <p:nvPr/>
          </p:nvSpPr>
          <p:spPr bwMode="auto">
            <a:xfrm>
              <a:off x="3556" y="1871"/>
              <a:ext cx="5" cy="275"/>
            </a:xfrm>
            <a:prstGeom prst="rect">
              <a:avLst/>
            </a:prstGeom>
            <a:solidFill>
              <a:srgbClr val="000000"/>
            </a:solidFill>
            <a:ln w="7938">
              <a:solidFill>
                <a:srgbClr val="000000"/>
              </a:solidFill>
              <a:miter lim="800000"/>
              <a:headEnd/>
              <a:tailEnd/>
            </a:ln>
          </p:spPr>
          <p:txBody>
            <a:bodyPr/>
            <a:lstStyle/>
            <a:p>
              <a:endParaRPr lang="he-IL"/>
            </a:p>
          </p:txBody>
        </p:sp>
        <p:sp>
          <p:nvSpPr>
            <p:cNvPr id="237746" name="Rectangle 178"/>
            <p:cNvSpPr>
              <a:spLocks noChangeArrowheads="1"/>
            </p:cNvSpPr>
            <p:nvPr/>
          </p:nvSpPr>
          <p:spPr bwMode="auto">
            <a:xfrm>
              <a:off x="3561" y="1506"/>
              <a:ext cx="6" cy="640"/>
            </a:xfrm>
            <a:prstGeom prst="rect">
              <a:avLst/>
            </a:prstGeom>
            <a:solidFill>
              <a:srgbClr val="000000"/>
            </a:solidFill>
            <a:ln w="7938">
              <a:solidFill>
                <a:srgbClr val="000000"/>
              </a:solidFill>
              <a:miter lim="800000"/>
              <a:headEnd/>
              <a:tailEnd/>
            </a:ln>
          </p:spPr>
          <p:txBody>
            <a:bodyPr/>
            <a:lstStyle/>
            <a:p>
              <a:endParaRPr lang="he-IL"/>
            </a:p>
          </p:txBody>
        </p:sp>
        <p:sp>
          <p:nvSpPr>
            <p:cNvPr id="237747" name="Rectangle 179"/>
            <p:cNvSpPr>
              <a:spLocks noChangeArrowheads="1"/>
            </p:cNvSpPr>
            <p:nvPr/>
          </p:nvSpPr>
          <p:spPr bwMode="auto">
            <a:xfrm>
              <a:off x="3567" y="1819"/>
              <a:ext cx="5" cy="327"/>
            </a:xfrm>
            <a:prstGeom prst="rect">
              <a:avLst/>
            </a:prstGeom>
            <a:solidFill>
              <a:srgbClr val="000000"/>
            </a:solidFill>
            <a:ln w="7938">
              <a:solidFill>
                <a:srgbClr val="000000"/>
              </a:solidFill>
              <a:miter lim="800000"/>
              <a:headEnd/>
              <a:tailEnd/>
            </a:ln>
          </p:spPr>
          <p:txBody>
            <a:bodyPr/>
            <a:lstStyle/>
            <a:p>
              <a:endParaRPr lang="he-IL"/>
            </a:p>
          </p:txBody>
        </p:sp>
        <p:sp>
          <p:nvSpPr>
            <p:cNvPr id="237748" name="Rectangle 180"/>
            <p:cNvSpPr>
              <a:spLocks noChangeArrowheads="1"/>
            </p:cNvSpPr>
            <p:nvPr/>
          </p:nvSpPr>
          <p:spPr bwMode="auto">
            <a:xfrm>
              <a:off x="3572" y="2077"/>
              <a:ext cx="6" cy="69"/>
            </a:xfrm>
            <a:prstGeom prst="rect">
              <a:avLst/>
            </a:prstGeom>
            <a:solidFill>
              <a:srgbClr val="000000"/>
            </a:solidFill>
            <a:ln w="7938">
              <a:solidFill>
                <a:srgbClr val="000000"/>
              </a:solidFill>
              <a:miter lim="800000"/>
              <a:headEnd/>
              <a:tailEnd/>
            </a:ln>
          </p:spPr>
          <p:txBody>
            <a:bodyPr/>
            <a:lstStyle/>
            <a:p>
              <a:endParaRPr lang="he-IL"/>
            </a:p>
          </p:txBody>
        </p:sp>
        <p:sp>
          <p:nvSpPr>
            <p:cNvPr id="237749" name="Rectangle 181"/>
            <p:cNvSpPr>
              <a:spLocks noChangeArrowheads="1"/>
            </p:cNvSpPr>
            <p:nvPr/>
          </p:nvSpPr>
          <p:spPr bwMode="auto">
            <a:xfrm>
              <a:off x="3589" y="2139"/>
              <a:ext cx="5" cy="7"/>
            </a:xfrm>
            <a:prstGeom prst="rect">
              <a:avLst/>
            </a:prstGeom>
            <a:solidFill>
              <a:srgbClr val="000000"/>
            </a:solidFill>
            <a:ln w="7938">
              <a:solidFill>
                <a:srgbClr val="000000"/>
              </a:solidFill>
              <a:miter lim="800000"/>
              <a:headEnd/>
              <a:tailEnd/>
            </a:ln>
          </p:spPr>
          <p:txBody>
            <a:bodyPr/>
            <a:lstStyle/>
            <a:p>
              <a:endParaRPr lang="he-IL"/>
            </a:p>
          </p:txBody>
        </p:sp>
        <p:sp>
          <p:nvSpPr>
            <p:cNvPr id="237750" name="Rectangle 182"/>
            <p:cNvSpPr>
              <a:spLocks noChangeArrowheads="1"/>
            </p:cNvSpPr>
            <p:nvPr/>
          </p:nvSpPr>
          <p:spPr bwMode="auto">
            <a:xfrm>
              <a:off x="3611" y="2139"/>
              <a:ext cx="4" cy="7"/>
            </a:xfrm>
            <a:prstGeom prst="rect">
              <a:avLst/>
            </a:prstGeom>
            <a:solidFill>
              <a:srgbClr val="000000"/>
            </a:solidFill>
            <a:ln w="7938">
              <a:solidFill>
                <a:srgbClr val="000000"/>
              </a:solidFill>
              <a:miter lim="800000"/>
              <a:headEnd/>
              <a:tailEnd/>
            </a:ln>
          </p:spPr>
          <p:txBody>
            <a:bodyPr/>
            <a:lstStyle/>
            <a:p>
              <a:endParaRPr lang="he-IL"/>
            </a:p>
          </p:txBody>
        </p:sp>
        <p:sp>
          <p:nvSpPr>
            <p:cNvPr id="237751" name="Rectangle 183"/>
            <p:cNvSpPr>
              <a:spLocks noChangeArrowheads="1"/>
            </p:cNvSpPr>
            <p:nvPr/>
          </p:nvSpPr>
          <p:spPr bwMode="auto">
            <a:xfrm>
              <a:off x="3626" y="2111"/>
              <a:ext cx="6" cy="35"/>
            </a:xfrm>
            <a:prstGeom prst="rect">
              <a:avLst/>
            </a:prstGeom>
            <a:solidFill>
              <a:srgbClr val="000000"/>
            </a:solidFill>
            <a:ln w="7938">
              <a:solidFill>
                <a:srgbClr val="000000"/>
              </a:solidFill>
              <a:miter lim="800000"/>
              <a:headEnd/>
              <a:tailEnd/>
            </a:ln>
          </p:spPr>
          <p:txBody>
            <a:bodyPr/>
            <a:lstStyle/>
            <a:p>
              <a:endParaRPr lang="he-IL"/>
            </a:p>
          </p:txBody>
        </p:sp>
        <p:sp>
          <p:nvSpPr>
            <p:cNvPr id="237752" name="Rectangle 184"/>
            <p:cNvSpPr>
              <a:spLocks noChangeArrowheads="1"/>
            </p:cNvSpPr>
            <p:nvPr/>
          </p:nvSpPr>
          <p:spPr bwMode="auto">
            <a:xfrm>
              <a:off x="3632" y="2131"/>
              <a:ext cx="5" cy="15"/>
            </a:xfrm>
            <a:prstGeom prst="rect">
              <a:avLst/>
            </a:prstGeom>
            <a:solidFill>
              <a:srgbClr val="000000"/>
            </a:solidFill>
            <a:ln w="7938">
              <a:solidFill>
                <a:srgbClr val="000000"/>
              </a:solidFill>
              <a:miter lim="800000"/>
              <a:headEnd/>
              <a:tailEnd/>
            </a:ln>
          </p:spPr>
          <p:txBody>
            <a:bodyPr/>
            <a:lstStyle/>
            <a:p>
              <a:endParaRPr lang="he-IL"/>
            </a:p>
          </p:txBody>
        </p:sp>
        <p:sp>
          <p:nvSpPr>
            <p:cNvPr id="237753" name="Rectangle 185"/>
            <p:cNvSpPr>
              <a:spLocks noChangeArrowheads="1"/>
            </p:cNvSpPr>
            <p:nvPr/>
          </p:nvSpPr>
          <p:spPr bwMode="auto">
            <a:xfrm>
              <a:off x="3654" y="2027"/>
              <a:ext cx="5" cy="119"/>
            </a:xfrm>
            <a:prstGeom prst="rect">
              <a:avLst/>
            </a:prstGeom>
            <a:solidFill>
              <a:srgbClr val="000000"/>
            </a:solidFill>
            <a:ln w="7938">
              <a:solidFill>
                <a:srgbClr val="000000"/>
              </a:solidFill>
              <a:miter lim="800000"/>
              <a:headEnd/>
              <a:tailEnd/>
            </a:ln>
          </p:spPr>
          <p:txBody>
            <a:bodyPr/>
            <a:lstStyle/>
            <a:p>
              <a:endParaRPr lang="he-IL"/>
            </a:p>
          </p:txBody>
        </p:sp>
        <p:sp>
          <p:nvSpPr>
            <p:cNvPr id="237754" name="Rectangle 186"/>
            <p:cNvSpPr>
              <a:spLocks noChangeArrowheads="1"/>
            </p:cNvSpPr>
            <p:nvPr/>
          </p:nvSpPr>
          <p:spPr bwMode="auto">
            <a:xfrm>
              <a:off x="3659" y="2111"/>
              <a:ext cx="6" cy="35"/>
            </a:xfrm>
            <a:prstGeom prst="rect">
              <a:avLst/>
            </a:prstGeom>
            <a:solidFill>
              <a:srgbClr val="000000"/>
            </a:solidFill>
            <a:ln w="7938">
              <a:solidFill>
                <a:srgbClr val="000000"/>
              </a:solidFill>
              <a:miter lim="800000"/>
              <a:headEnd/>
              <a:tailEnd/>
            </a:ln>
          </p:spPr>
          <p:txBody>
            <a:bodyPr/>
            <a:lstStyle/>
            <a:p>
              <a:endParaRPr lang="he-IL"/>
            </a:p>
          </p:txBody>
        </p:sp>
        <p:sp>
          <p:nvSpPr>
            <p:cNvPr id="237755" name="Rectangle 187"/>
            <p:cNvSpPr>
              <a:spLocks noChangeArrowheads="1"/>
            </p:cNvSpPr>
            <p:nvPr/>
          </p:nvSpPr>
          <p:spPr bwMode="auto">
            <a:xfrm>
              <a:off x="3719" y="2105"/>
              <a:ext cx="5" cy="41"/>
            </a:xfrm>
            <a:prstGeom prst="rect">
              <a:avLst/>
            </a:prstGeom>
            <a:solidFill>
              <a:srgbClr val="000000"/>
            </a:solidFill>
            <a:ln w="7938">
              <a:solidFill>
                <a:srgbClr val="000000"/>
              </a:solidFill>
              <a:miter lim="800000"/>
              <a:headEnd/>
              <a:tailEnd/>
            </a:ln>
          </p:spPr>
          <p:txBody>
            <a:bodyPr/>
            <a:lstStyle/>
            <a:p>
              <a:endParaRPr lang="he-IL"/>
            </a:p>
          </p:txBody>
        </p:sp>
        <p:sp>
          <p:nvSpPr>
            <p:cNvPr id="237756" name="Rectangle 188"/>
            <p:cNvSpPr>
              <a:spLocks noChangeArrowheads="1"/>
            </p:cNvSpPr>
            <p:nvPr/>
          </p:nvSpPr>
          <p:spPr bwMode="auto">
            <a:xfrm>
              <a:off x="3730" y="2105"/>
              <a:ext cx="4" cy="41"/>
            </a:xfrm>
            <a:prstGeom prst="rect">
              <a:avLst/>
            </a:prstGeom>
            <a:solidFill>
              <a:srgbClr val="000000"/>
            </a:solidFill>
            <a:ln w="7938">
              <a:solidFill>
                <a:srgbClr val="000000"/>
              </a:solidFill>
              <a:miter lim="800000"/>
              <a:headEnd/>
              <a:tailEnd/>
            </a:ln>
          </p:spPr>
          <p:txBody>
            <a:bodyPr/>
            <a:lstStyle/>
            <a:p>
              <a:endParaRPr lang="he-IL"/>
            </a:p>
          </p:txBody>
        </p:sp>
        <p:sp>
          <p:nvSpPr>
            <p:cNvPr id="237757" name="Rectangle 189"/>
            <p:cNvSpPr>
              <a:spLocks noChangeArrowheads="1"/>
            </p:cNvSpPr>
            <p:nvPr/>
          </p:nvSpPr>
          <p:spPr bwMode="auto">
            <a:xfrm>
              <a:off x="3844" y="2139"/>
              <a:ext cx="5" cy="7"/>
            </a:xfrm>
            <a:prstGeom prst="rect">
              <a:avLst/>
            </a:prstGeom>
            <a:solidFill>
              <a:srgbClr val="000000"/>
            </a:solidFill>
            <a:ln w="7938">
              <a:solidFill>
                <a:srgbClr val="000000"/>
              </a:solidFill>
              <a:miter lim="800000"/>
              <a:headEnd/>
              <a:tailEnd/>
            </a:ln>
          </p:spPr>
          <p:txBody>
            <a:bodyPr/>
            <a:lstStyle/>
            <a:p>
              <a:endParaRPr lang="he-IL"/>
            </a:p>
          </p:txBody>
        </p:sp>
        <p:sp>
          <p:nvSpPr>
            <p:cNvPr id="237758" name="Rectangle 190"/>
            <p:cNvSpPr>
              <a:spLocks noChangeArrowheads="1"/>
            </p:cNvSpPr>
            <p:nvPr/>
          </p:nvSpPr>
          <p:spPr bwMode="auto">
            <a:xfrm>
              <a:off x="3887" y="2119"/>
              <a:ext cx="5" cy="27"/>
            </a:xfrm>
            <a:prstGeom prst="rect">
              <a:avLst/>
            </a:prstGeom>
            <a:solidFill>
              <a:srgbClr val="000000"/>
            </a:solidFill>
            <a:ln w="7938">
              <a:solidFill>
                <a:srgbClr val="000000"/>
              </a:solidFill>
              <a:miter lim="800000"/>
              <a:headEnd/>
              <a:tailEnd/>
            </a:ln>
          </p:spPr>
          <p:txBody>
            <a:bodyPr/>
            <a:lstStyle/>
            <a:p>
              <a:endParaRPr lang="he-IL"/>
            </a:p>
          </p:txBody>
        </p:sp>
        <p:sp>
          <p:nvSpPr>
            <p:cNvPr id="237759" name="Rectangle 191"/>
            <p:cNvSpPr>
              <a:spLocks noChangeArrowheads="1"/>
            </p:cNvSpPr>
            <p:nvPr/>
          </p:nvSpPr>
          <p:spPr bwMode="auto">
            <a:xfrm>
              <a:off x="3898" y="1709"/>
              <a:ext cx="5" cy="437"/>
            </a:xfrm>
            <a:prstGeom prst="rect">
              <a:avLst/>
            </a:prstGeom>
            <a:solidFill>
              <a:srgbClr val="000000"/>
            </a:solidFill>
            <a:ln w="7938">
              <a:solidFill>
                <a:srgbClr val="000000"/>
              </a:solidFill>
              <a:miter lim="800000"/>
              <a:headEnd/>
              <a:tailEnd/>
            </a:ln>
          </p:spPr>
          <p:txBody>
            <a:bodyPr/>
            <a:lstStyle/>
            <a:p>
              <a:endParaRPr lang="he-IL"/>
            </a:p>
          </p:txBody>
        </p:sp>
        <p:sp>
          <p:nvSpPr>
            <p:cNvPr id="237760" name="Line 192"/>
            <p:cNvSpPr>
              <a:spLocks noChangeShapeType="1"/>
            </p:cNvSpPr>
            <p:nvPr/>
          </p:nvSpPr>
          <p:spPr bwMode="auto">
            <a:xfrm>
              <a:off x="1012" y="2146"/>
              <a:ext cx="27" cy="1"/>
            </a:xfrm>
            <a:prstGeom prst="line">
              <a:avLst/>
            </a:prstGeom>
            <a:noFill/>
            <a:ln w="15875">
              <a:solidFill>
                <a:srgbClr val="000000"/>
              </a:solidFill>
              <a:round/>
              <a:headEnd/>
              <a:tailEnd/>
            </a:ln>
          </p:spPr>
          <p:txBody>
            <a:bodyPr/>
            <a:lstStyle/>
            <a:p>
              <a:endParaRPr lang="he-IL"/>
            </a:p>
          </p:txBody>
        </p:sp>
        <p:sp>
          <p:nvSpPr>
            <p:cNvPr id="237761" name="Rectangle 193"/>
            <p:cNvSpPr>
              <a:spLocks noChangeArrowheads="1"/>
            </p:cNvSpPr>
            <p:nvPr/>
          </p:nvSpPr>
          <p:spPr bwMode="auto">
            <a:xfrm>
              <a:off x="4780" y="2093"/>
              <a:ext cx="51"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0</a:t>
              </a:r>
            </a:p>
          </p:txBody>
        </p:sp>
        <p:sp>
          <p:nvSpPr>
            <p:cNvPr id="237762" name="Rectangle 194"/>
            <p:cNvSpPr>
              <a:spLocks noChangeArrowheads="1"/>
            </p:cNvSpPr>
            <p:nvPr/>
          </p:nvSpPr>
          <p:spPr bwMode="auto">
            <a:xfrm>
              <a:off x="4777" y="1906"/>
              <a:ext cx="102"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10</a:t>
              </a:r>
            </a:p>
          </p:txBody>
        </p:sp>
        <p:sp>
          <p:nvSpPr>
            <p:cNvPr id="237763" name="Rectangle 195"/>
            <p:cNvSpPr>
              <a:spLocks noChangeArrowheads="1"/>
            </p:cNvSpPr>
            <p:nvPr/>
          </p:nvSpPr>
          <p:spPr bwMode="auto">
            <a:xfrm>
              <a:off x="4777" y="1718"/>
              <a:ext cx="102" cy="114"/>
            </a:xfrm>
            <a:prstGeom prst="rect">
              <a:avLst/>
            </a:prstGeom>
            <a:noFill/>
            <a:ln w="9525">
              <a:noFill/>
              <a:miter lim="800000"/>
              <a:headEnd/>
              <a:tailEnd/>
            </a:ln>
          </p:spPr>
          <p:txBody>
            <a:bodyPr wrap="none" lIns="0" tIns="0" rIns="0" bIns="0">
              <a:spAutoFit/>
            </a:bodyPr>
            <a:lstStyle/>
            <a:p>
              <a:pPr algn="r"/>
              <a:r>
                <a:rPr lang="en-US" sz="1100">
                  <a:solidFill>
                    <a:srgbClr val="000000"/>
                  </a:solidFill>
                </a:rPr>
                <a:t>20</a:t>
              </a:r>
            </a:p>
          </p:txBody>
        </p:sp>
        <p:sp>
          <p:nvSpPr>
            <p:cNvPr id="237764" name="Rectangle 196"/>
            <p:cNvSpPr>
              <a:spLocks noChangeArrowheads="1"/>
            </p:cNvSpPr>
            <p:nvPr/>
          </p:nvSpPr>
          <p:spPr bwMode="auto">
            <a:xfrm>
              <a:off x="4777" y="1530"/>
              <a:ext cx="102"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30</a:t>
              </a:r>
            </a:p>
          </p:txBody>
        </p:sp>
        <p:sp>
          <p:nvSpPr>
            <p:cNvPr id="237765" name="Rectangle 197"/>
            <p:cNvSpPr>
              <a:spLocks noChangeArrowheads="1"/>
            </p:cNvSpPr>
            <p:nvPr/>
          </p:nvSpPr>
          <p:spPr bwMode="auto">
            <a:xfrm>
              <a:off x="4777" y="1343"/>
              <a:ext cx="102"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40</a:t>
              </a:r>
            </a:p>
          </p:txBody>
        </p:sp>
        <p:sp>
          <p:nvSpPr>
            <p:cNvPr id="237766" name="Rectangle 198"/>
            <p:cNvSpPr>
              <a:spLocks noChangeArrowheads="1"/>
            </p:cNvSpPr>
            <p:nvPr/>
          </p:nvSpPr>
          <p:spPr bwMode="auto">
            <a:xfrm>
              <a:off x="4777" y="1165"/>
              <a:ext cx="102" cy="114"/>
            </a:xfrm>
            <a:prstGeom prst="rect">
              <a:avLst/>
            </a:prstGeom>
            <a:noFill/>
            <a:ln w="9525">
              <a:noFill/>
              <a:miter lim="800000"/>
              <a:headEnd/>
              <a:tailEnd/>
            </a:ln>
          </p:spPr>
          <p:txBody>
            <a:bodyPr wrap="none" lIns="0" tIns="0" rIns="0" bIns="0">
              <a:spAutoFit/>
            </a:bodyPr>
            <a:lstStyle/>
            <a:p>
              <a:pPr algn="r"/>
              <a:r>
                <a:rPr lang="en-US" sz="1100">
                  <a:solidFill>
                    <a:srgbClr val="000000"/>
                  </a:solidFill>
                </a:rPr>
                <a:t>50</a:t>
              </a:r>
            </a:p>
          </p:txBody>
        </p:sp>
        <p:sp>
          <p:nvSpPr>
            <p:cNvPr id="237767" name="Rectangle 199"/>
            <p:cNvSpPr>
              <a:spLocks noChangeArrowheads="1"/>
            </p:cNvSpPr>
            <p:nvPr/>
          </p:nvSpPr>
          <p:spPr bwMode="auto">
            <a:xfrm>
              <a:off x="4777" y="975"/>
              <a:ext cx="102"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60</a:t>
              </a:r>
            </a:p>
          </p:txBody>
        </p:sp>
        <p:sp>
          <p:nvSpPr>
            <p:cNvPr id="237768" name="Rectangle 200"/>
            <p:cNvSpPr>
              <a:spLocks noChangeArrowheads="1"/>
            </p:cNvSpPr>
            <p:nvPr/>
          </p:nvSpPr>
          <p:spPr bwMode="auto">
            <a:xfrm>
              <a:off x="4777" y="788"/>
              <a:ext cx="102" cy="114"/>
            </a:xfrm>
            <a:prstGeom prst="rect">
              <a:avLst/>
            </a:prstGeom>
            <a:noFill/>
            <a:ln w="9525">
              <a:noFill/>
              <a:miter lim="800000"/>
              <a:headEnd/>
              <a:tailEnd/>
            </a:ln>
          </p:spPr>
          <p:txBody>
            <a:bodyPr wrap="none" lIns="0" tIns="0" rIns="0" bIns="0">
              <a:spAutoFit/>
            </a:bodyPr>
            <a:lstStyle/>
            <a:p>
              <a:pPr algn="r"/>
              <a:r>
                <a:rPr lang="en-US" sz="1100">
                  <a:solidFill>
                    <a:srgbClr val="000000"/>
                  </a:solidFill>
                </a:rPr>
                <a:t>70</a:t>
              </a:r>
            </a:p>
          </p:txBody>
        </p:sp>
        <p:sp>
          <p:nvSpPr>
            <p:cNvPr id="237769" name="Rectangle 201"/>
            <p:cNvSpPr>
              <a:spLocks noChangeArrowheads="1"/>
            </p:cNvSpPr>
            <p:nvPr/>
          </p:nvSpPr>
          <p:spPr bwMode="auto">
            <a:xfrm>
              <a:off x="4777" y="600"/>
              <a:ext cx="102" cy="114"/>
            </a:xfrm>
            <a:prstGeom prst="rect">
              <a:avLst/>
            </a:prstGeom>
            <a:noFill/>
            <a:ln w="9525">
              <a:noFill/>
              <a:miter lim="800000"/>
              <a:headEnd/>
              <a:tailEnd/>
            </a:ln>
          </p:spPr>
          <p:txBody>
            <a:bodyPr wrap="none" lIns="0" tIns="0" rIns="0" bIns="0">
              <a:spAutoFit/>
            </a:bodyPr>
            <a:lstStyle/>
            <a:p>
              <a:pPr algn="r"/>
              <a:r>
                <a:rPr lang="en-US" sz="1100">
                  <a:solidFill>
                    <a:srgbClr val="000000"/>
                  </a:solidFill>
                </a:rPr>
                <a:t>80</a:t>
              </a:r>
            </a:p>
          </p:txBody>
        </p:sp>
        <p:sp>
          <p:nvSpPr>
            <p:cNvPr id="237770" name="Text Box 202"/>
            <p:cNvSpPr txBox="1">
              <a:spLocks noChangeArrowheads="1"/>
            </p:cNvSpPr>
            <p:nvPr/>
          </p:nvSpPr>
          <p:spPr bwMode="auto">
            <a:xfrm>
              <a:off x="1826" y="581"/>
              <a:ext cx="918" cy="205"/>
            </a:xfrm>
            <a:prstGeom prst="rect">
              <a:avLst/>
            </a:prstGeom>
            <a:noFill/>
            <a:ln w="9525" algn="ctr">
              <a:noFill/>
              <a:miter lim="800000"/>
              <a:headEnd/>
              <a:tailEnd/>
            </a:ln>
            <a:effectLst/>
          </p:spPr>
          <p:txBody>
            <a:bodyPr>
              <a:spAutoFit/>
            </a:bodyPr>
            <a:lstStyle/>
            <a:p>
              <a:pPr>
                <a:spcBef>
                  <a:spcPct val="50000"/>
                </a:spcBef>
              </a:pPr>
              <a:r>
                <a:rPr lang="en-US" sz="1400" b="1">
                  <a:solidFill>
                    <a:srgbClr val="000000"/>
                  </a:solidFill>
                </a:rPr>
                <a:t>Mediterranean</a:t>
              </a:r>
            </a:p>
          </p:txBody>
        </p:sp>
        <p:sp>
          <p:nvSpPr>
            <p:cNvPr id="237771" name="Text Box 203"/>
            <p:cNvSpPr txBox="1">
              <a:spLocks noChangeArrowheads="1"/>
            </p:cNvSpPr>
            <p:nvPr/>
          </p:nvSpPr>
          <p:spPr bwMode="auto">
            <a:xfrm>
              <a:off x="1826" y="744"/>
              <a:ext cx="464" cy="205"/>
            </a:xfrm>
            <a:prstGeom prst="rect">
              <a:avLst/>
            </a:prstGeom>
            <a:noFill/>
            <a:ln w="9525">
              <a:noFill/>
              <a:miter lim="800000"/>
              <a:headEnd/>
              <a:tailEnd/>
            </a:ln>
            <a:effectLst/>
          </p:spPr>
          <p:txBody>
            <a:bodyPr>
              <a:spAutoFit/>
            </a:bodyPr>
            <a:lstStyle/>
            <a:p>
              <a:pPr>
                <a:spcBef>
                  <a:spcPct val="50000"/>
                </a:spcBef>
              </a:pPr>
              <a:r>
                <a:rPr lang="en-US" sz="1400">
                  <a:solidFill>
                    <a:srgbClr val="000000"/>
                  </a:solidFill>
                </a:rPr>
                <a:t>Open</a:t>
              </a:r>
            </a:p>
          </p:txBody>
        </p:sp>
        <p:sp>
          <p:nvSpPr>
            <p:cNvPr id="237772" name="Rectangle 204"/>
            <p:cNvSpPr>
              <a:spLocks noChangeArrowheads="1"/>
            </p:cNvSpPr>
            <p:nvPr/>
          </p:nvSpPr>
          <p:spPr bwMode="auto">
            <a:xfrm>
              <a:off x="1038" y="2149"/>
              <a:ext cx="3683" cy="1827"/>
            </a:xfrm>
            <a:prstGeom prst="rect">
              <a:avLst/>
            </a:prstGeom>
            <a:noFill/>
            <a:ln w="15875">
              <a:solidFill>
                <a:srgbClr val="000000"/>
              </a:solidFill>
              <a:miter lim="800000"/>
              <a:headEnd/>
              <a:tailEnd/>
            </a:ln>
          </p:spPr>
          <p:txBody>
            <a:bodyPr/>
            <a:lstStyle/>
            <a:p>
              <a:endParaRPr lang="he-IL"/>
            </a:p>
          </p:txBody>
        </p:sp>
        <p:sp>
          <p:nvSpPr>
            <p:cNvPr id="237773" name="Line 205"/>
            <p:cNvSpPr>
              <a:spLocks noChangeShapeType="1"/>
            </p:cNvSpPr>
            <p:nvPr/>
          </p:nvSpPr>
          <p:spPr bwMode="auto">
            <a:xfrm>
              <a:off x="1015" y="3976"/>
              <a:ext cx="23" cy="1"/>
            </a:xfrm>
            <a:prstGeom prst="line">
              <a:avLst/>
            </a:prstGeom>
            <a:noFill/>
            <a:ln w="15875">
              <a:solidFill>
                <a:srgbClr val="000000"/>
              </a:solidFill>
              <a:round/>
              <a:headEnd/>
              <a:tailEnd/>
            </a:ln>
          </p:spPr>
          <p:txBody>
            <a:bodyPr/>
            <a:lstStyle/>
            <a:p>
              <a:endParaRPr lang="he-IL"/>
            </a:p>
          </p:txBody>
        </p:sp>
        <p:sp>
          <p:nvSpPr>
            <p:cNvPr id="237774" name="Line 206"/>
            <p:cNvSpPr>
              <a:spLocks noChangeShapeType="1"/>
            </p:cNvSpPr>
            <p:nvPr/>
          </p:nvSpPr>
          <p:spPr bwMode="auto">
            <a:xfrm>
              <a:off x="1015" y="3673"/>
              <a:ext cx="23" cy="1"/>
            </a:xfrm>
            <a:prstGeom prst="line">
              <a:avLst/>
            </a:prstGeom>
            <a:noFill/>
            <a:ln w="15875">
              <a:solidFill>
                <a:srgbClr val="000000"/>
              </a:solidFill>
              <a:round/>
              <a:headEnd/>
              <a:tailEnd/>
            </a:ln>
          </p:spPr>
          <p:txBody>
            <a:bodyPr/>
            <a:lstStyle/>
            <a:p>
              <a:endParaRPr lang="he-IL"/>
            </a:p>
          </p:txBody>
        </p:sp>
        <p:sp>
          <p:nvSpPr>
            <p:cNvPr id="237775" name="Line 207"/>
            <p:cNvSpPr>
              <a:spLocks noChangeShapeType="1"/>
            </p:cNvSpPr>
            <p:nvPr/>
          </p:nvSpPr>
          <p:spPr bwMode="auto">
            <a:xfrm>
              <a:off x="1015" y="3365"/>
              <a:ext cx="23" cy="2"/>
            </a:xfrm>
            <a:prstGeom prst="line">
              <a:avLst/>
            </a:prstGeom>
            <a:noFill/>
            <a:ln w="15875">
              <a:solidFill>
                <a:srgbClr val="000000"/>
              </a:solidFill>
              <a:round/>
              <a:headEnd/>
              <a:tailEnd/>
            </a:ln>
          </p:spPr>
          <p:txBody>
            <a:bodyPr/>
            <a:lstStyle/>
            <a:p>
              <a:endParaRPr lang="he-IL"/>
            </a:p>
          </p:txBody>
        </p:sp>
        <p:sp>
          <p:nvSpPr>
            <p:cNvPr id="237776" name="Line 208"/>
            <p:cNvSpPr>
              <a:spLocks noChangeShapeType="1"/>
            </p:cNvSpPr>
            <p:nvPr/>
          </p:nvSpPr>
          <p:spPr bwMode="auto">
            <a:xfrm>
              <a:off x="1015" y="3062"/>
              <a:ext cx="23" cy="2"/>
            </a:xfrm>
            <a:prstGeom prst="line">
              <a:avLst/>
            </a:prstGeom>
            <a:noFill/>
            <a:ln w="15875">
              <a:solidFill>
                <a:srgbClr val="000000"/>
              </a:solidFill>
              <a:round/>
              <a:headEnd/>
              <a:tailEnd/>
            </a:ln>
          </p:spPr>
          <p:txBody>
            <a:bodyPr/>
            <a:lstStyle/>
            <a:p>
              <a:endParaRPr lang="he-IL"/>
            </a:p>
          </p:txBody>
        </p:sp>
        <p:sp>
          <p:nvSpPr>
            <p:cNvPr id="237777" name="Line 209"/>
            <p:cNvSpPr>
              <a:spLocks noChangeShapeType="1"/>
            </p:cNvSpPr>
            <p:nvPr/>
          </p:nvSpPr>
          <p:spPr bwMode="auto">
            <a:xfrm>
              <a:off x="1015" y="2759"/>
              <a:ext cx="23" cy="2"/>
            </a:xfrm>
            <a:prstGeom prst="line">
              <a:avLst/>
            </a:prstGeom>
            <a:noFill/>
            <a:ln w="15875">
              <a:solidFill>
                <a:srgbClr val="000000"/>
              </a:solidFill>
              <a:round/>
              <a:headEnd/>
              <a:tailEnd/>
            </a:ln>
          </p:spPr>
          <p:txBody>
            <a:bodyPr/>
            <a:lstStyle/>
            <a:p>
              <a:endParaRPr lang="he-IL"/>
            </a:p>
          </p:txBody>
        </p:sp>
        <p:sp>
          <p:nvSpPr>
            <p:cNvPr id="237778" name="Line 210"/>
            <p:cNvSpPr>
              <a:spLocks noChangeShapeType="1"/>
            </p:cNvSpPr>
            <p:nvPr/>
          </p:nvSpPr>
          <p:spPr bwMode="auto">
            <a:xfrm>
              <a:off x="1015" y="2452"/>
              <a:ext cx="23" cy="1"/>
            </a:xfrm>
            <a:prstGeom prst="line">
              <a:avLst/>
            </a:prstGeom>
            <a:noFill/>
            <a:ln w="15875">
              <a:solidFill>
                <a:srgbClr val="000000"/>
              </a:solidFill>
              <a:round/>
              <a:headEnd/>
              <a:tailEnd/>
            </a:ln>
          </p:spPr>
          <p:txBody>
            <a:bodyPr/>
            <a:lstStyle/>
            <a:p>
              <a:endParaRPr lang="he-IL"/>
            </a:p>
          </p:txBody>
        </p:sp>
        <p:sp>
          <p:nvSpPr>
            <p:cNvPr id="237779" name="Line 211"/>
            <p:cNvSpPr>
              <a:spLocks noChangeShapeType="1"/>
            </p:cNvSpPr>
            <p:nvPr/>
          </p:nvSpPr>
          <p:spPr bwMode="auto">
            <a:xfrm>
              <a:off x="1019" y="2149"/>
              <a:ext cx="23" cy="1"/>
            </a:xfrm>
            <a:prstGeom prst="line">
              <a:avLst/>
            </a:prstGeom>
            <a:noFill/>
            <a:ln w="15875">
              <a:solidFill>
                <a:srgbClr val="000000"/>
              </a:solidFill>
              <a:round/>
              <a:headEnd/>
              <a:tailEnd/>
            </a:ln>
          </p:spPr>
          <p:txBody>
            <a:bodyPr/>
            <a:lstStyle/>
            <a:p>
              <a:endParaRPr lang="he-IL"/>
            </a:p>
          </p:txBody>
        </p:sp>
        <p:sp>
          <p:nvSpPr>
            <p:cNvPr id="237780" name="Line 212"/>
            <p:cNvSpPr>
              <a:spLocks noChangeShapeType="1"/>
            </p:cNvSpPr>
            <p:nvPr/>
          </p:nvSpPr>
          <p:spPr bwMode="auto">
            <a:xfrm flipV="1">
              <a:off x="1217" y="3976"/>
              <a:ext cx="1" cy="16"/>
            </a:xfrm>
            <a:prstGeom prst="line">
              <a:avLst/>
            </a:prstGeom>
            <a:noFill/>
            <a:ln w="15875">
              <a:solidFill>
                <a:srgbClr val="000000"/>
              </a:solidFill>
              <a:round/>
              <a:headEnd/>
              <a:tailEnd/>
            </a:ln>
          </p:spPr>
          <p:txBody>
            <a:bodyPr/>
            <a:lstStyle/>
            <a:p>
              <a:endParaRPr lang="he-IL"/>
            </a:p>
          </p:txBody>
        </p:sp>
        <p:sp>
          <p:nvSpPr>
            <p:cNvPr id="237781" name="Line 213"/>
            <p:cNvSpPr>
              <a:spLocks noChangeShapeType="1"/>
            </p:cNvSpPr>
            <p:nvPr/>
          </p:nvSpPr>
          <p:spPr bwMode="auto">
            <a:xfrm flipV="1">
              <a:off x="1376" y="3976"/>
              <a:ext cx="1" cy="16"/>
            </a:xfrm>
            <a:prstGeom prst="line">
              <a:avLst/>
            </a:prstGeom>
            <a:noFill/>
            <a:ln w="15875">
              <a:solidFill>
                <a:srgbClr val="000000"/>
              </a:solidFill>
              <a:round/>
              <a:headEnd/>
              <a:tailEnd/>
            </a:ln>
          </p:spPr>
          <p:txBody>
            <a:bodyPr/>
            <a:lstStyle/>
            <a:p>
              <a:endParaRPr lang="he-IL"/>
            </a:p>
          </p:txBody>
        </p:sp>
        <p:sp>
          <p:nvSpPr>
            <p:cNvPr id="237782" name="Line 214"/>
            <p:cNvSpPr>
              <a:spLocks noChangeShapeType="1"/>
            </p:cNvSpPr>
            <p:nvPr/>
          </p:nvSpPr>
          <p:spPr bwMode="auto">
            <a:xfrm flipV="1">
              <a:off x="1732" y="3976"/>
              <a:ext cx="1" cy="16"/>
            </a:xfrm>
            <a:prstGeom prst="line">
              <a:avLst/>
            </a:prstGeom>
            <a:noFill/>
            <a:ln w="15875">
              <a:solidFill>
                <a:srgbClr val="000000"/>
              </a:solidFill>
              <a:round/>
              <a:headEnd/>
              <a:tailEnd/>
            </a:ln>
          </p:spPr>
          <p:txBody>
            <a:bodyPr/>
            <a:lstStyle/>
            <a:p>
              <a:endParaRPr lang="he-IL"/>
            </a:p>
          </p:txBody>
        </p:sp>
        <p:sp>
          <p:nvSpPr>
            <p:cNvPr id="237783" name="Line 215"/>
            <p:cNvSpPr>
              <a:spLocks noChangeShapeType="1"/>
            </p:cNvSpPr>
            <p:nvPr/>
          </p:nvSpPr>
          <p:spPr bwMode="auto">
            <a:xfrm flipV="1">
              <a:off x="1907" y="3976"/>
              <a:ext cx="0" cy="16"/>
            </a:xfrm>
            <a:prstGeom prst="line">
              <a:avLst/>
            </a:prstGeom>
            <a:noFill/>
            <a:ln w="15875">
              <a:solidFill>
                <a:srgbClr val="000000"/>
              </a:solidFill>
              <a:round/>
              <a:headEnd/>
              <a:tailEnd/>
            </a:ln>
          </p:spPr>
          <p:txBody>
            <a:bodyPr/>
            <a:lstStyle/>
            <a:p>
              <a:endParaRPr lang="he-IL"/>
            </a:p>
          </p:txBody>
        </p:sp>
        <p:sp>
          <p:nvSpPr>
            <p:cNvPr id="237784" name="Line 216"/>
            <p:cNvSpPr>
              <a:spLocks noChangeShapeType="1"/>
            </p:cNvSpPr>
            <p:nvPr/>
          </p:nvSpPr>
          <p:spPr bwMode="auto">
            <a:xfrm flipV="1">
              <a:off x="2262" y="3976"/>
              <a:ext cx="1" cy="16"/>
            </a:xfrm>
            <a:prstGeom prst="line">
              <a:avLst/>
            </a:prstGeom>
            <a:noFill/>
            <a:ln w="15875">
              <a:solidFill>
                <a:srgbClr val="000000"/>
              </a:solidFill>
              <a:round/>
              <a:headEnd/>
              <a:tailEnd/>
            </a:ln>
          </p:spPr>
          <p:txBody>
            <a:bodyPr/>
            <a:lstStyle/>
            <a:p>
              <a:endParaRPr lang="he-IL"/>
            </a:p>
          </p:txBody>
        </p:sp>
        <p:sp>
          <p:nvSpPr>
            <p:cNvPr id="237785" name="Line 217"/>
            <p:cNvSpPr>
              <a:spLocks noChangeShapeType="1"/>
            </p:cNvSpPr>
            <p:nvPr/>
          </p:nvSpPr>
          <p:spPr bwMode="auto">
            <a:xfrm flipV="1">
              <a:off x="2437" y="3976"/>
              <a:ext cx="1" cy="16"/>
            </a:xfrm>
            <a:prstGeom prst="line">
              <a:avLst/>
            </a:prstGeom>
            <a:noFill/>
            <a:ln w="15875">
              <a:solidFill>
                <a:srgbClr val="000000"/>
              </a:solidFill>
              <a:round/>
              <a:headEnd/>
              <a:tailEnd/>
            </a:ln>
          </p:spPr>
          <p:txBody>
            <a:bodyPr/>
            <a:lstStyle/>
            <a:p>
              <a:endParaRPr lang="he-IL"/>
            </a:p>
          </p:txBody>
        </p:sp>
        <p:sp>
          <p:nvSpPr>
            <p:cNvPr id="237786" name="Line 218"/>
            <p:cNvSpPr>
              <a:spLocks noChangeShapeType="1"/>
            </p:cNvSpPr>
            <p:nvPr/>
          </p:nvSpPr>
          <p:spPr bwMode="auto">
            <a:xfrm flipV="1">
              <a:off x="2791" y="3976"/>
              <a:ext cx="2" cy="16"/>
            </a:xfrm>
            <a:prstGeom prst="line">
              <a:avLst/>
            </a:prstGeom>
            <a:noFill/>
            <a:ln w="15875">
              <a:solidFill>
                <a:srgbClr val="000000"/>
              </a:solidFill>
              <a:round/>
              <a:headEnd/>
              <a:tailEnd/>
            </a:ln>
          </p:spPr>
          <p:txBody>
            <a:bodyPr/>
            <a:lstStyle/>
            <a:p>
              <a:endParaRPr lang="he-IL"/>
            </a:p>
          </p:txBody>
        </p:sp>
        <p:sp>
          <p:nvSpPr>
            <p:cNvPr id="237787" name="Line 219"/>
            <p:cNvSpPr>
              <a:spLocks noChangeShapeType="1"/>
            </p:cNvSpPr>
            <p:nvPr/>
          </p:nvSpPr>
          <p:spPr bwMode="auto">
            <a:xfrm flipV="1">
              <a:off x="2961" y="3976"/>
              <a:ext cx="1" cy="16"/>
            </a:xfrm>
            <a:prstGeom prst="line">
              <a:avLst/>
            </a:prstGeom>
            <a:noFill/>
            <a:ln w="15875">
              <a:solidFill>
                <a:srgbClr val="000000"/>
              </a:solidFill>
              <a:round/>
              <a:headEnd/>
              <a:tailEnd/>
            </a:ln>
          </p:spPr>
          <p:txBody>
            <a:bodyPr/>
            <a:lstStyle/>
            <a:p>
              <a:endParaRPr lang="he-IL"/>
            </a:p>
          </p:txBody>
        </p:sp>
        <p:sp>
          <p:nvSpPr>
            <p:cNvPr id="237788" name="Line 220"/>
            <p:cNvSpPr>
              <a:spLocks noChangeShapeType="1"/>
            </p:cNvSpPr>
            <p:nvPr/>
          </p:nvSpPr>
          <p:spPr bwMode="auto">
            <a:xfrm flipV="1">
              <a:off x="3322" y="3976"/>
              <a:ext cx="1" cy="16"/>
            </a:xfrm>
            <a:prstGeom prst="line">
              <a:avLst/>
            </a:prstGeom>
            <a:noFill/>
            <a:ln w="15875">
              <a:solidFill>
                <a:srgbClr val="000000"/>
              </a:solidFill>
              <a:round/>
              <a:headEnd/>
              <a:tailEnd/>
            </a:ln>
          </p:spPr>
          <p:txBody>
            <a:bodyPr/>
            <a:lstStyle/>
            <a:p>
              <a:endParaRPr lang="he-IL"/>
            </a:p>
          </p:txBody>
        </p:sp>
        <p:sp>
          <p:nvSpPr>
            <p:cNvPr id="237789" name="Line 221"/>
            <p:cNvSpPr>
              <a:spLocks noChangeShapeType="1"/>
            </p:cNvSpPr>
            <p:nvPr/>
          </p:nvSpPr>
          <p:spPr bwMode="auto">
            <a:xfrm flipV="1">
              <a:off x="3481" y="3976"/>
              <a:ext cx="1" cy="16"/>
            </a:xfrm>
            <a:prstGeom prst="line">
              <a:avLst/>
            </a:prstGeom>
            <a:noFill/>
            <a:ln w="15875">
              <a:solidFill>
                <a:srgbClr val="000000"/>
              </a:solidFill>
              <a:round/>
              <a:headEnd/>
              <a:tailEnd/>
            </a:ln>
          </p:spPr>
          <p:txBody>
            <a:bodyPr/>
            <a:lstStyle/>
            <a:p>
              <a:endParaRPr lang="he-IL"/>
            </a:p>
          </p:txBody>
        </p:sp>
        <p:sp>
          <p:nvSpPr>
            <p:cNvPr id="237790" name="Line 222"/>
            <p:cNvSpPr>
              <a:spLocks noChangeShapeType="1"/>
            </p:cNvSpPr>
            <p:nvPr/>
          </p:nvSpPr>
          <p:spPr bwMode="auto">
            <a:xfrm flipV="1">
              <a:off x="3835" y="3976"/>
              <a:ext cx="2" cy="16"/>
            </a:xfrm>
            <a:prstGeom prst="line">
              <a:avLst/>
            </a:prstGeom>
            <a:noFill/>
            <a:ln w="15875">
              <a:solidFill>
                <a:srgbClr val="000000"/>
              </a:solidFill>
              <a:round/>
              <a:headEnd/>
              <a:tailEnd/>
            </a:ln>
          </p:spPr>
          <p:txBody>
            <a:bodyPr/>
            <a:lstStyle/>
            <a:p>
              <a:endParaRPr lang="he-IL"/>
            </a:p>
          </p:txBody>
        </p:sp>
        <p:sp>
          <p:nvSpPr>
            <p:cNvPr id="237791" name="Line 223"/>
            <p:cNvSpPr>
              <a:spLocks noChangeShapeType="1"/>
            </p:cNvSpPr>
            <p:nvPr/>
          </p:nvSpPr>
          <p:spPr bwMode="auto">
            <a:xfrm flipV="1">
              <a:off x="4011" y="3976"/>
              <a:ext cx="0" cy="16"/>
            </a:xfrm>
            <a:prstGeom prst="line">
              <a:avLst/>
            </a:prstGeom>
            <a:noFill/>
            <a:ln w="15875">
              <a:solidFill>
                <a:srgbClr val="000000"/>
              </a:solidFill>
              <a:round/>
              <a:headEnd/>
              <a:tailEnd/>
            </a:ln>
          </p:spPr>
          <p:txBody>
            <a:bodyPr/>
            <a:lstStyle/>
            <a:p>
              <a:endParaRPr lang="he-IL"/>
            </a:p>
          </p:txBody>
        </p:sp>
        <p:sp>
          <p:nvSpPr>
            <p:cNvPr id="237792" name="Line 224"/>
            <p:cNvSpPr>
              <a:spLocks noChangeShapeType="1"/>
            </p:cNvSpPr>
            <p:nvPr/>
          </p:nvSpPr>
          <p:spPr bwMode="auto">
            <a:xfrm flipV="1">
              <a:off x="4366" y="3976"/>
              <a:ext cx="1" cy="16"/>
            </a:xfrm>
            <a:prstGeom prst="line">
              <a:avLst/>
            </a:prstGeom>
            <a:noFill/>
            <a:ln w="15875">
              <a:solidFill>
                <a:srgbClr val="000000"/>
              </a:solidFill>
              <a:round/>
              <a:headEnd/>
              <a:tailEnd/>
            </a:ln>
          </p:spPr>
          <p:txBody>
            <a:bodyPr/>
            <a:lstStyle/>
            <a:p>
              <a:endParaRPr lang="he-IL"/>
            </a:p>
          </p:txBody>
        </p:sp>
        <p:sp>
          <p:nvSpPr>
            <p:cNvPr id="237793" name="Line 225"/>
            <p:cNvSpPr>
              <a:spLocks noChangeShapeType="1"/>
            </p:cNvSpPr>
            <p:nvPr/>
          </p:nvSpPr>
          <p:spPr bwMode="auto">
            <a:xfrm flipV="1">
              <a:off x="4540" y="3976"/>
              <a:ext cx="2" cy="16"/>
            </a:xfrm>
            <a:prstGeom prst="line">
              <a:avLst/>
            </a:prstGeom>
            <a:noFill/>
            <a:ln w="15875">
              <a:solidFill>
                <a:srgbClr val="000000"/>
              </a:solidFill>
              <a:round/>
              <a:headEnd/>
              <a:tailEnd/>
            </a:ln>
          </p:spPr>
          <p:txBody>
            <a:bodyPr/>
            <a:lstStyle/>
            <a:p>
              <a:endParaRPr lang="he-IL"/>
            </a:p>
          </p:txBody>
        </p:sp>
        <p:sp>
          <p:nvSpPr>
            <p:cNvPr id="237794" name="Freeform 226"/>
            <p:cNvSpPr>
              <a:spLocks/>
            </p:cNvSpPr>
            <p:nvPr/>
          </p:nvSpPr>
          <p:spPr bwMode="auto">
            <a:xfrm>
              <a:off x="1164" y="2662"/>
              <a:ext cx="3492" cy="1284"/>
            </a:xfrm>
            <a:custGeom>
              <a:avLst/>
              <a:gdLst/>
              <a:ahLst/>
              <a:cxnLst>
                <a:cxn ang="0">
                  <a:pos x="0" y="141"/>
                </a:cxn>
                <a:cxn ang="0">
                  <a:pos x="37" y="166"/>
                </a:cxn>
                <a:cxn ang="0">
                  <a:pos x="56" y="169"/>
                </a:cxn>
                <a:cxn ang="0">
                  <a:pos x="75" y="157"/>
                </a:cxn>
                <a:cxn ang="0">
                  <a:pos x="111" y="215"/>
                </a:cxn>
                <a:cxn ang="0">
                  <a:pos x="141" y="230"/>
                </a:cxn>
                <a:cxn ang="0">
                  <a:pos x="186" y="245"/>
                </a:cxn>
                <a:cxn ang="0">
                  <a:pos x="225" y="241"/>
                </a:cxn>
                <a:cxn ang="0">
                  <a:pos x="269" y="254"/>
                </a:cxn>
                <a:cxn ang="0">
                  <a:pos x="283" y="236"/>
                </a:cxn>
                <a:cxn ang="0">
                  <a:pos x="296" y="0"/>
                </a:cxn>
                <a:cxn ang="0">
                  <a:pos x="306" y="102"/>
                </a:cxn>
                <a:cxn ang="0">
                  <a:pos x="326" y="184"/>
                </a:cxn>
                <a:cxn ang="0">
                  <a:pos x="340" y="224"/>
                </a:cxn>
                <a:cxn ang="0">
                  <a:pos x="355" y="180"/>
                </a:cxn>
                <a:cxn ang="0">
                  <a:pos x="380" y="193"/>
                </a:cxn>
                <a:cxn ang="0">
                  <a:pos x="414" y="145"/>
                </a:cxn>
                <a:cxn ang="0">
                  <a:pos x="429" y="126"/>
                </a:cxn>
                <a:cxn ang="0">
                  <a:pos x="446" y="106"/>
                </a:cxn>
                <a:cxn ang="0">
                  <a:pos x="462" y="107"/>
                </a:cxn>
                <a:cxn ang="0">
                  <a:pos x="480" y="126"/>
                </a:cxn>
                <a:cxn ang="0">
                  <a:pos x="513" y="209"/>
                </a:cxn>
                <a:cxn ang="0">
                  <a:pos x="546" y="236"/>
                </a:cxn>
                <a:cxn ang="0">
                  <a:pos x="591" y="263"/>
                </a:cxn>
                <a:cxn ang="0">
                  <a:pos x="639" y="253"/>
                </a:cxn>
              </a:cxnLst>
              <a:rect l="0" t="0" r="r" b="b"/>
              <a:pathLst>
                <a:path w="639" h="263">
                  <a:moveTo>
                    <a:pt x="0" y="141"/>
                  </a:moveTo>
                  <a:lnTo>
                    <a:pt x="37" y="166"/>
                  </a:lnTo>
                  <a:lnTo>
                    <a:pt x="56" y="169"/>
                  </a:lnTo>
                  <a:lnTo>
                    <a:pt x="75" y="157"/>
                  </a:lnTo>
                  <a:lnTo>
                    <a:pt x="111" y="215"/>
                  </a:lnTo>
                  <a:lnTo>
                    <a:pt x="141" y="230"/>
                  </a:lnTo>
                  <a:lnTo>
                    <a:pt x="186" y="245"/>
                  </a:lnTo>
                  <a:lnTo>
                    <a:pt x="225" y="241"/>
                  </a:lnTo>
                  <a:lnTo>
                    <a:pt x="269" y="254"/>
                  </a:lnTo>
                  <a:lnTo>
                    <a:pt x="283" y="236"/>
                  </a:lnTo>
                  <a:lnTo>
                    <a:pt x="296" y="0"/>
                  </a:lnTo>
                  <a:lnTo>
                    <a:pt x="306" y="102"/>
                  </a:lnTo>
                  <a:lnTo>
                    <a:pt x="326" y="184"/>
                  </a:lnTo>
                  <a:lnTo>
                    <a:pt x="340" y="224"/>
                  </a:lnTo>
                  <a:lnTo>
                    <a:pt x="355" y="180"/>
                  </a:lnTo>
                  <a:lnTo>
                    <a:pt x="380" y="193"/>
                  </a:lnTo>
                  <a:lnTo>
                    <a:pt x="414" y="145"/>
                  </a:lnTo>
                  <a:lnTo>
                    <a:pt x="429" y="126"/>
                  </a:lnTo>
                  <a:lnTo>
                    <a:pt x="446" y="106"/>
                  </a:lnTo>
                  <a:lnTo>
                    <a:pt x="462" y="107"/>
                  </a:lnTo>
                  <a:lnTo>
                    <a:pt x="480" y="126"/>
                  </a:lnTo>
                  <a:lnTo>
                    <a:pt x="513" y="209"/>
                  </a:lnTo>
                  <a:lnTo>
                    <a:pt x="546" y="236"/>
                  </a:lnTo>
                  <a:lnTo>
                    <a:pt x="591" y="263"/>
                  </a:lnTo>
                  <a:lnTo>
                    <a:pt x="639" y="253"/>
                  </a:lnTo>
                </a:path>
              </a:pathLst>
            </a:custGeom>
            <a:noFill/>
            <a:ln w="14351">
              <a:solidFill>
                <a:srgbClr val="3366FF"/>
              </a:solidFill>
              <a:prstDash val="solid"/>
              <a:round/>
              <a:headEnd/>
              <a:tailEnd/>
            </a:ln>
          </p:spPr>
          <p:txBody>
            <a:bodyPr/>
            <a:lstStyle/>
            <a:p>
              <a:endParaRPr lang="he-IL"/>
            </a:p>
          </p:txBody>
        </p:sp>
        <p:sp>
          <p:nvSpPr>
            <p:cNvPr id="237795" name="Line 227"/>
            <p:cNvSpPr>
              <a:spLocks noChangeShapeType="1"/>
            </p:cNvSpPr>
            <p:nvPr/>
          </p:nvSpPr>
          <p:spPr bwMode="auto">
            <a:xfrm flipV="1">
              <a:off x="1164" y="3307"/>
              <a:ext cx="0" cy="44"/>
            </a:xfrm>
            <a:prstGeom prst="line">
              <a:avLst/>
            </a:prstGeom>
            <a:noFill/>
            <a:ln w="8001">
              <a:solidFill>
                <a:srgbClr val="3366FF"/>
              </a:solidFill>
              <a:round/>
              <a:headEnd/>
              <a:tailEnd/>
            </a:ln>
          </p:spPr>
          <p:txBody>
            <a:bodyPr/>
            <a:lstStyle/>
            <a:p>
              <a:endParaRPr lang="he-IL"/>
            </a:p>
          </p:txBody>
        </p:sp>
        <p:sp>
          <p:nvSpPr>
            <p:cNvPr id="237796" name="Line 228"/>
            <p:cNvSpPr>
              <a:spLocks noChangeShapeType="1"/>
            </p:cNvSpPr>
            <p:nvPr/>
          </p:nvSpPr>
          <p:spPr bwMode="auto">
            <a:xfrm>
              <a:off x="1147" y="3307"/>
              <a:ext cx="39" cy="1"/>
            </a:xfrm>
            <a:prstGeom prst="line">
              <a:avLst/>
            </a:prstGeom>
            <a:noFill/>
            <a:ln w="8001">
              <a:solidFill>
                <a:srgbClr val="3366FF"/>
              </a:solidFill>
              <a:round/>
              <a:headEnd/>
              <a:tailEnd/>
            </a:ln>
          </p:spPr>
          <p:txBody>
            <a:bodyPr/>
            <a:lstStyle/>
            <a:p>
              <a:endParaRPr lang="he-IL"/>
            </a:p>
          </p:txBody>
        </p:sp>
        <p:sp>
          <p:nvSpPr>
            <p:cNvPr id="237797" name="Line 229"/>
            <p:cNvSpPr>
              <a:spLocks noChangeShapeType="1"/>
            </p:cNvSpPr>
            <p:nvPr/>
          </p:nvSpPr>
          <p:spPr bwMode="auto">
            <a:xfrm flipV="1">
              <a:off x="1365" y="3400"/>
              <a:ext cx="1" cy="73"/>
            </a:xfrm>
            <a:prstGeom prst="line">
              <a:avLst/>
            </a:prstGeom>
            <a:noFill/>
            <a:ln w="8001">
              <a:solidFill>
                <a:srgbClr val="3366FF"/>
              </a:solidFill>
              <a:round/>
              <a:headEnd/>
              <a:tailEnd/>
            </a:ln>
          </p:spPr>
          <p:txBody>
            <a:bodyPr/>
            <a:lstStyle/>
            <a:p>
              <a:endParaRPr lang="he-IL"/>
            </a:p>
          </p:txBody>
        </p:sp>
        <p:sp>
          <p:nvSpPr>
            <p:cNvPr id="237798" name="Line 230"/>
            <p:cNvSpPr>
              <a:spLocks noChangeShapeType="1"/>
            </p:cNvSpPr>
            <p:nvPr/>
          </p:nvSpPr>
          <p:spPr bwMode="auto">
            <a:xfrm>
              <a:off x="1349" y="3400"/>
              <a:ext cx="38" cy="1"/>
            </a:xfrm>
            <a:prstGeom prst="line">
              <a:avLst/>
            </a:prstGeom>
            <a:noFill/>
            <a:ln w="8001">
              <a:solidFill>
                <a:srgbClr val="3366FF"/>
              </a:solidFill>
              <a:round/>
              <a:headEnd/>
              <a:tailEnd/>
            </a:ln>
          </p:spPr>
          <p:txBody>
            <a:bodyPr/>
            <a:lstStyle/>
            <a:p>
              <a:endParaRPr lang="he-IL"/>
            </a:p>
          </p:txBody>
        </p:sp>
        <p:sp>
          <p:nvSpPr>
            <p:cNvPr id="237799" name="Line 231"/>
            <p:cNvSpPr>
              <a:spLocks noChangeShapeType="1"/>
            </p:cNvSpPr>
            <p:nvPr/>
          </p:nvSpPr>
          <p:spPr bwMode="auto">
            <a:xfrm flipV="1">
              <a:off x="1468" y="3386"/>
              <a:ext cx="2" cy="102"/>
            </a:xfrm>
            <a:prstGeom prst="line">
              <a:avLst/>
            </a:prstGeom>
            <a:noFill/>
            <a:ln w="8001">
              <a:solidFill>
                <a:srgbClr val="3366FF"/>
              </a:solidFill>
              <a:round/>
              <a:headEnd/>
              <a:tailEnd/>
            </a:ln>
          </p:spPr>
          <p:txBody>
            <a:bodyPr/>
            <a:lstStyle/>
            <a:p>
              <a:endParaRPr lang="he-IL"/>
            </a:p>
          </p:txBody>
        </p:sp>
        <p:sp>
          <p:nvSpPr>
            <p:cNvPr id="237800" name="Line 232"/>
            <p:cNvSpPr>
              <a:spLocks noChangeShapeType="1"/>
            </p:cNvSpPr>
            <p:nvPr/>
          </p:nvSpPr>
          <p:spPr bwMode="auto">
            <a:xfrm>
              <a:off x="1453" y="3386"/>
              <a:ext cx="38" cy="0"/>
            </a:xfrm>
            <a:prstGeom prst="line">
              <a:avLst/>
            </a:prstGeom>
            <a:noFill/>
            <a:ln w="8001">
              <a:solidFill>
                <a:srgbClr val="3366FF"/>
              </a:solidFill>
              <a:round/>
              <a:headEnd/>
              <a:tailEnd/>
            </a:ln>
          </p:spPr>
          <p:txBody>
            <a:bodyPr/>
            <a:lstStyle/>
            <a:p>
              <a:endParaRPr lang="he-IL"/>
            </a:p>
          </p:txBody>
        </p:sp>
        <p:sp>
          <p:nvSpPr>
            <p:cNvPr id="237801" name="Line 233"/>
            <p:cNvSpPr>
              <a:spLocks noChangeShapeType="1"/>
            </p:cNvSpPr>
            <p:nvPr/>
          </p:nvSpPr>
          <p:spPr bwMode="auto">
            <a:xfrm flipV="1">
              <a:off x="1573" y="3356"/>
              <a:ext cx="1" cy="72"/>
            </a:xfrm>
            <a:prstGeom prst="line">
              <a:avLst/>
            </a:prstGeom>
            <a:noFill/>
            <a:ln w="8001">
              <a:solidFill>
                <a:srgbClr val="3366FF"/>
              </a:solidFill>
              <a:round/>
              <a:headEnd/>
              <a:tailEnd/>
            </a:ln>
          </p:spPr>
          <p:txBody>
            <a:bodyPr/>
            <a:lstStyle/>
            <a:p>
              <a:endParaRPr lang="he-IL"/>
            </a:p>
          </p:txBody>
        </p:sp>
        <p:sp>
          <p:nvSpPr>
            <p:cNvPr id="237802" name="Line 234"/>
            <p:cNvSpPr>
              <a:spLocks noChangeShapeType="1"/>
            </p:cNvSpPr>
            <p:nvPr/>
          </p:nvSpPr>
          <p:spPr bwMode="auto">
            <a:xfrm>
              <a:off x="1557" y="3356"/>
              <a:ext cx="38" cy="0"/>
            </a:xfrm>
            <a:prstGeom prst="line">
              <a:avLst/>
            </a:prstGeom>
            <a:noFill/>
            <a:ln w="8001">
              <a:solidFill>
                <a:srgbClr val="3366FF"/>
              </a:solidFill>
              <a:round/>
              <a:headEnd/>
              <a:tailEnd/>
            </a:ln>
          </p:spPr>
          <p:txBody>
            <a:bodyPr/>
            <a:lstStyle/>
            <a:p>
              <a:endParaRPr lang="he-IL"/>
            </a:p>
          </p:txBody>
        </p:sp>
        <p:sp>
          <p:nvSpPr>
            <p:cNvPr id="237803" name="Line 235"/>
            <p:cNvSpPr>
              <a:spLocks noChangeShapeType="1"/>
            </p:cNvSpPr>
            <p:nvPr/>
          </p:nvSpPr>
          <p:spPr bwMode="auto">
            <a:xfrm flipV="1">
              <a:off x="1770" y="3643"/>
              <a:ext cx="2" cy="69"/>
            </a:xfrm>
            <a:prstGeom prst="line">
              <a:avLst/>
            </a:prstGeom>
            <a:noFill/>
            <a:ln w="8001">
              <a:solidFill>
                <a:srgbClr val="3366FF"/>
              </a:solidFill>
              <a:round/>
              <a:headEnd/>
              <a:tailEnd/>
            </a:ln>
          </p:spPr>
          <p:txBody>
            <a:bodyPr/>
            <a:lstStyle/>
            <a:p>
              <a:endParaRPr lang="he-IL"/>
            </a:p>
          </p:txBody>
        </p:sp>
        <p:sp>
          <p:nvSpPr>
            <p:cNvPr id="237804" name="Line 236"/>
            <p:cNvSpPr>
              <a:spLocks noChangeShapeType="1"/>
            </p:cNvSpPr>
            <p:nvPr/>
          </p:nvSpPr>
          <p:spPr bwMode="auto">
            <a:xfrm>
              <a:off x="1754" y="3643"/>
              <a:ext cx="38" cy="2"/>
            </a:xfrm>
            <a:prstGeom prst="line">
              <a:avLst/>
            </a:prstGeom>
            <a:noFill/>
            <a:ln w="8001">
              <a:solidFill>
                <a:srgbClr val="3366FF"/>
              </a:solidFill>
              <a:round/>
              <a:headEnd/>
              <a:tailEnd/>
            </a:ln>
          </p:spPr>
          <p:txBody>
            <a:bodyPr/>
            <a:lstStyle/>
            <a:p>
              <a:endParaRPr lang="he-IL"/>
            </a:p>
          </p:txBody>
        </p:sp>
        <p:sp>
          <p:nvSpPr>
            <p:cNvPr id="237805" name="Line 237"/>
            <p:cNvSpPr>
              <a:spLocks noChangeShapeType="1"/>
            </p:cNvSpPr>
            <p:nvPr/>
          </p:nvSpPr>
          <p:spPr bwMode="auto">
            <a:xfrm flipV="1">
              <a:off x="1934" y="3731"/>
              <a:ext cx="1" cy="55"/>
            </a:xfrm>
            <a:prstGeom prst="line">
              <a:avLst/>
            </a:prstGeom>
            <a:noFill/>
            <a:ln w="8001">
              <a:solidFill>
                <a:srgbClr val="3366FF"/>
              </a:solidFill>
              <a:round/>
              <a:headEnd/>
              <a:tailEnd/>
            </a:ln>
          </p:spPr>
          <p:txBody>
            <a:bodyPr/>
            <a:lstStyle/>
            <a:p>
              <a:endParaRPr lang="he-IL"/>
            </a:p>
          </p:txBody>
        </p:sp>
        <p:sp>
          <p:nvSpPr>
            <p:cNvPr id="237806" name="Line 238"/>
            <p:cNvSpPr>
              <a:spLocks noChangeShapeType="1"/>
            </p:cNvSpPr>
            <p:nvPr/>
          </p:nvSpPr>
          <p:spPr bwMode="auto">
            <a:xfrm>
              <a:off x="1917" y="3731"/>
              <a:ext cx="39" cy="2"/>
            </a:xfrm>
            <a:prstGeom prst="line">
              <a:avLst/>
            </a:prstGeom>
            <a:noFill/>
            <a:ln w="8001">
              <a:solidFill>
                <a:srgbClr val="3366FF"/>
              </a:solidFill>
              <a:round/>
              <a:headEnd/>
              <a:tailEnd/>
            </a:ln>
          </p:spPr>
          <p:txBody>
            <a:bodyPr/>
            <a:lstStyle/>
            <a:p>
              <a:endParaRPr lang="he-IL"/>
            </a:p>
          </p:txBody>
        </p:sp>
        <p:sp>
          <p:nvSpPr>
            <p:cNvPr id="237807" name="Line 239"/>
            <p:cNvSpPr>
              <a:spLocks noChangeShapeType="1"/>
            </p:cNvSpPr>
            <p:nvPr/>
          </p:nvSpPr>
          <p:spPr bwMode="auto">
            <a:xfrm flipV="1">
              <a:off x="2179" y="3835"/>
              <a:ext cx="1" cy="25"/>
            </a:xfrm>
            <a:prstGeom prst="line">
              <a:avLst/>
            </a:prstGeom>
            <a:noFill/>
            <a:ln w="7938">
              <a:solidFill>
                <a:srgbClr val="3366FF"/>
              </a:solidFill>
              <a:round/>
              <a:headEnd/>
              <a:tailEnd/>
            </a:ln>
          </p:spPr>
          <p:txBody>
            <a:bodyPr/>
            <a:lstStyle/>
            <a:p>
              <a:endParaRPr lang="he-IL"/>
            </a:p>
          </p:txBody>
        </p:sp>
        <p:sp>
          <p:nvSpPr>
            <p:cNvPr id="237808" name="Line 240"/>
            <p:cNvSpPr>
              <a:spLocks noChangeShapeType="1"/>
            </p:cNvSpPr>
            <p:nvPr/>
          </p:nvSpPr>
          <p:spPr bwMode="auto">
            <a:xfrm>
              <a:off x="2164" y="3835"/>
              <a:ext cx="38" cy="1"/>
            </a:xfrm>
            <a:prstGeom prst="line">
              <a:avLst/>
            </a:prstGeom>
            <a:noFill/>
            <a:ln w="7938">
              <a:solidFill>
                <a:srgbClr val="3366FF"/>
              </a:solidFill>
              <a:round/>
              <a:headEnd/>
              <a:tailEnd/>
            </a:ln>
          </p:spPr>
          <p:txBody>
            <a:bodyPr/>
            <a:lstStyle/>
            <a:p>
              <a:endParaRPr lang="he-IL"/>
            </a:p>
          </p:txBody>
        </p:sp>
        <p:sp>
          <p:nvSpPr>
            <p:cNvPr id="237809" name="Line 241"/>
            <p:cNvSpPr>
              <a:spLocks noChangeShapeType="1"/>
            </p:cNvSpPr>
            <p:nvPr/>
          </p:nvSpPr>
          <p:spPr bwMode="auto">
            <a:xfrm flipV="1">
              <a:off x="2392" y="3811"/>
              <a:ext cx="1" cy="28"/>
            </a:xfrm>
            <a:prstGeom prst="line">
              <a:avLst/>
            </a:prstGeom>
            <a:noFill/>
            <a:ln w="8001">
              <a:solidFill>
                <a:srgbClr val="3366FF"/>
              </a:solidFill>
              <a:round/>
              <a:headEnd/>
              <a:tailEnd/>
            </a:ln>
          </p:spPr>
          <p:txBody>
            <a:bodyPr/>
            <a:lstStyle/>
            <a:p>
              <a:endParaRPr lang="he-IL"/>
            </a:p>
          </p:txBody>
        </p:sp>
        <p:sp>
          <p:nvSpPr>
            <p:cNvPr id="237810" name="Line 242"/>
            <p:cNvSpPr>
              <a:spLocks noChangeShapeType="1"/>
            </p:cNvSpPr>
            <p:nvPr/>
          </p:nvSpPr>
          <p:spPr bwMode="auto">
            <a:xfrm>
              <a:off x="2375" y="3811"/>
              <a:ext cx="39" cy="0"/>
            </a:xfrm>
            <a:prstGeom prst="line">
              <a:avLst/>
            </a:prstGeom>
            <a:noFill/>
            <a:ln w="8001">
              <a:solidFill>
                <a:srgbClr val="3366FF"/>
              </a:solidFill>
              <a:round/>
              <a:headEnd/>
              <a:tailEnd/>
            </a:ln>
          </p:spPr>
          <p:txBody>
            <a:bodyPr/>
            <a:lstStyle/>
            <a:p>
              <a:endParaRPr lang="he-IL"/>
            </a:p>
          </p:txBody>
        </p:sp>
        <p:sp>
          <p:nvSpPr>
            <p:cNvPr id="237811" name="Line 243"/>
            <p:cNvSpPr>
              <a:spLocks noChangeShapeType="1"/>
            </p:cNvSpPr>
            <p:nvPr/>
          </p:nvSpPr>
          <p:spPr bwMode="auto">
            <a:xfrm flipV="1">
              <a:off x="2634" y="3879"/>
              <a:ext cx="1" cy="25"/>
            </a:xfrm>
            <a:prstGeom prst="line">
              <a:avLst/>
            </a:prstGeom>
            <a:noFill/>
            <a:ln w="8001">
              <a:solidFill>
                <a:srgbClr val="3366FF"/>
              </a:solidFill>
              <a:round/>
              <a:headEnd/>
              <a:tailEnd/>
            </a:ln>
          </p:spPr>
          <p:txBody>
            <a:bodyPr/>
            <a:lstStyle/>
            <a:p>
              <a:endParaRPr lang="he-IL"/>
            </a:p>
          </p:txBody>
        </p:sp>
        <p:sp>
          <p:nvSpPr>
            <p:cNvPr id="237812" name="Line 244"/>
            <p:cNvSpPr>
              <a:spLocks noChangeShapeType="1"/>
            </p:cNvSpPr>
            <p:nvPr/>
          </p:nvSpPr>
          <p:spPr bwMode="auto">
            <a:xfrm>
              <a:off x="2617" y="3879"/>
              <a:ext cx="39" cy="1"/>
            </a:xfrm>
            <a:prstGeom prst="line">
              <a:avLst/>
            </a:prstGeom>
            <a:noFill/>
            <a:ln w="8001">
              <a:solidFill>
                <a:srgbClr val="3366FF"/>
              </a:solidFill>
              <a:round/>
              <a:headEnd/>
              <a:tailEnd/>
            </a:ln>
          </p:spPr>
          <p:txBody>
            <a:bodyPr/>
            <a:lstStyle/>
            <a:p>
              <a:endParaRPr lang="he-IL"/>
            </a:p>
          </p:txBody>
        </p:sp>
        <p:sp>
          <p:nvSpPr>
            <p:cNvPr id="237813" name="Line 245"/>
            <p:cNvSpPr>
              <a:spLocks noChangeShapeType="1"/>
            </p:cNvSpPr>
            <p:nvPr/>
          </p:nvSpPr>
          <p:spPr bwMode="auto">
            <a:xfrm flipV="1">
              <a:off x="2710" y="3786"/>
              <a:ext cx="0" cy="30"/>
            </a:xfrm>
            <a:prstGeom prst="line">
              <a:avLst/>
            </a:prstGeom>
            <a:noFill/>
            <a:ln w="8001">
              <a:solidFill>
                <a:srgbClr val="3366FF"/>
              </a:solidFill>
              <a:round/>
              <a:headEnd/>
              <a:tailEnd/>
            </a:ln>
          </p:spPr>
          <p:txBody>
            <a:bodyPr/>
            <a:lstStyle/>
            <a:p>
              <a:endParaRPr lang="he-IL"/>
            </a:p>
          </p:txBody>
        </p:sp>
        <p:sp>
          <p:nvSpPr>
            <p:cNvPr id="237814" name="Line 246"/>
            <p:cNvSpPr>
              <a:spLocks noChangeShapeType="1"/>
            </p:cNvSpPr>
            <p:nvPr/>
          </p:nvSpPr>
          <p:spPr bwMode="auto">
            <a:xfrm>
              <a:off x="2694" y="3786"/>
              <a:ext cx="39" cy="0"/>
            </a:xfrm>
            <a:prstGeom prst="line">
              <a:avLst/>
            </a:prstGeom>
            <a:noFill/>
            <a:ln w="8001">
              <a:solidFill>
                <a:srgbClr val="3366FF"/>
              </a:solidFill>
              <a:round/>
              <a:headEnd/>
              <a:tailEnd/>
            </a:ln>
          </p:spPr>
          <p:txBody>
            <a:bodyPr/>
            <a:lstStyle/>
            <a:p>
              <a:endParaRPr lang="he-IL"/>
            </a:p>
          </p:txBody>
        </p:sp>
        <p:sp>
          <p:nvSpPr>
            <p:cNvPr id="237815" name="Line 247"/>
            <p:cNvSpPr>
              <a:spLocks noChangeShapeType="1"/>
            </p:cNvSpPr>
            <p:nvPr/>
          </p:nvSpPr>
          <p:spPr bwMode="auto">
            <a:xfrm flipV="1">
              <a:off x="2781" y="2472"/>
              <a:ext cx="1" cy="190"/>
            </a:xfrm>
            <a:prstGeom prst="line">
              <a:avLst/>
            </a:prstGeom>
            <a:noFill/>
            <a:ln w="8001">
              <a:solidFill>
                <a:srgbClr val="3366FF"/>
              </a:solidFill>
              <a:round/>
              <a:headEnd/>
              <a:tailEnd/>
            </a:ln>
          </p:spPr>
          <p:txBody>
            <a:bodyPr/>
            <a:lstStyle/>
            <a:p>
              <a:endParaRPr lang="he-IL"/>
            </a:p>
          </p:txBody>
        </p:sp>
        <p:sp>
          <p:nvSpPr>
            <p:cNvPr id="237816" name="Line 248"/>
            <p:cNvSpPr>
              <a:spLocks noChangeShapeType="1"/>
            </p:cNvSpPr>
            <p:nvPr/>
          </p:nvSpPr>
          <p:spPr bwMode="auto">
            <a:xfrm>
              <a:off x="2764" y="2472"/>
              <a:ext cx="38" cy="0"/>
            </a:xfrm>
            <a:prstGeom prst="line">
              <a:avLst/>
            </a:prstGeom>
            <a:noFill/>
            <a:ln w="8001">
              <a:solidFill>
                <a:srgbClr val="3366FF"/>
              </a:solidFill>
              <a:round/>
              <a:headEnd/>
              <a:tailEnd/>
            </a:ln>
          </p:spPr>
          <p:txBody>
            <a:bodyPr/>
            <a:lstStyle/>
            <a:p>
              <a:endParaRPr lang="he-IL"/>
            </a:p>
          </p:txBody>
        </p:sp>
        <p:sp>
          <p:nvSpPr>
            <p:cNvPr id="237817" name="Line 249"/>
            <p:cNvSpPr>
              <a:spLocks noChangeShapeType="1"/>
            </p:cNvSpPr>
            <p:nvPr/>
          </p:nvSpPr>
          <p:spPr bwMode="auto">
            <a:xfrm flipV="1">
              <a:off x="2836" y="3009"/>
              <a:ext cx="0" cy="151"/>
            </a:xfrm>
            <a:prstGeom prst="line">
              <a:avLst/>
            </a:prstGeom>
            <a:noFill/>
            <a:ln w="8001">
              <a:solidFill>
                <a:srgbClr val="3366FF"/>
              </a:solidFill>
              <a:round/>
              <a:headEnd/>
              <a:tailEnd/>
            </a:ln>
          </p:spPr>
          <p:txBody>
            <a:bodyPr/>
            <a:lstStyle/>
            <a:p>
              <a:endParaRPr lang="he-IL"/>
            </a:p>
          </p:txBody>
        </p:sp>
        <p:sp>
          <p:nvSpPr>
            <p:cNvPr id="237818" name="Line 250"/>
            <p:cNvSpPr>
              <a:spLocks noChangeShapeType="1"/>
            </p:cNvSpPr>
            <p:nvPr/>
          </p:nvSpPr>
          <p:spPr bwMode="auto">
            <a:xfrm>
              <a:off x="2819" y="3009"/>
              <a:ext cx="39" cy="1"/>
            </a:xfrm>
            <a:prstGeom prst="line">
              <a:avLst/>
            </a:prstGeom>
            <a:noFill/>
            <a:ln w="8001">
              <a:solidFill>
                <a:srgbClr val="3366FF"/>
              </a:solidFill>
              <a:round/>
              <a:headEnd/>
              <a:tailEnd/>
            </a:ln>
          </p:spPr>
          <p:txBody>
            <a:bodyPr/>
            <a:lstStyle/>
            <a:p>
              <a:endParaRPr lang="he-IL"/>
            </a:p>
          </p:txBody>
        </p:sp>
        <p:sp>
          <p:nvSpPr>
            <p:cNvPr id="237819" name="Line 251"/>
            <p:cNvSpPr>
              <a:spLocks noChangeShapeType="1"/>
            </p:cNvSpPr>
            <p:nvPr/>
          </p:nvSpPr>
          <p:spPr bwMode="auto">
            <a:xfrm flipV="1">
              <a:off x="2944" y="3503"/>
              <a:ext cx="1" cy="58"/>
            </a:xfrm>
            <a:prstGeom prst="line">
              <a:avLst/>
            </a:prstGeom>
            <a:noFill/>
            <a:ln w="8001">
              <a:solidFill>
                <a:srgbClr val="3366FF"/>
              </a:solidFill>
              <a:round/>
              <a:headEnd/>
              <a:tailEnd/>
            </a:ln>
          </p:spPr>
          <p:txBody>
            <a:bodyPr/>
            <a:lstStyle/>
            <a:p>
              <a:endParaRPr lang="he-IL"/>
            </a:p>
          </p:txBody>
        </p:sp>
        <p:sp>
          <p:nvSpPr>
            <p:cNvPr id="237820" name="Line 252"/>
            <p:cNvSpPr>
              <a:spLocks noChangeShapeType="1"/>
            </p:cNvSpPr>
            <p:nvPr/>
          </p:nvSpPr>
          <p:spPr bwMode="auto">
            <a:xfrm>
              <a:off x="2929" y="3503"/>
              <a:ext cx="38" cy="0"/>
            </a:xfrm>
            <a:prstGeom prst="line">
              <a:avLst/>
            </a:prstGeom>
            <a:noFill/>
            <a:ln w="8001">
              <a:solidFill>
                <a:srgbClr val="3366FF"/>
              </a:solidFill>
              <a:round/>
              <a:headEnd/>
              <a:tailEnd/>
            </a:ln>
          </p:spPr>
          <p:txBody>
            <a:bodyPr/>
            <a:lstStyle/>
            <a:p>
              <a:endParaRPr lang="he-IL"/>
            </a:p>
          </p:txBody>
        </p:sp>
        <p:sp>
          <p:nvSpPr>
            <p:cNvPr id="237821" name="Line 253"/>
            <p:cNvSpPr>
              <a:spLocks noChangeShapeType="1"/>
            </p:cNvSpPr>
            <p:nvPr/>
          </p:nvSpPr>
          <p:spPr bwMode="auto">
            <a:xfrm flipV="1">
              <a:off x="3021" y="3718"/>
              <a:ext cx="1" cy="38"/>
            </a:xfrm>
            <a:prstGeom prst="line">
              <a:avLst/>
            </a:prstGeom>
            <a:noFill/>
            <a:ln w="8001">
              <a:solidFill>
                <a:srgbClr val="339966"/>
              </a:solidFill>
              <a:round/>
              <a:headEnd/>
              <a:tailEnd/>
            </a:ln>
          </p:spPr>
          <p:txBody>
            <a:bodyPr/>
            <a:lstStyle/>
            <a:p>
              <a:endParaRPr lang="he-IL"/>
            </a:p>
          </p:txBody>
        </p:sp>
        <p:sp>
          <p:nvSpPr>
            <p:cNvPr id="237822" name="Line 254"/>
            <p:cNvSpPr>
              <a:spLocks noChangeShapeType="1"/>
            </p:cNvSpPr>
            <p:nvPr/>
          </p:nvSpPr>
          <p:spPr bwMode="auto">
            <a:xfrm>
              <a:off x="3006" y="3718"/>
              <a:ext cx="38" cy="0"/>
            </a:xfrm>
            <a:prstGeom prst="line">
              <a:avLst/>
            </a:prstGeom>
            <a:noFill/>
            <a:ln w="8001">
              <a:solidFill>
                <a:srgbClr val="3366FF"/>
              </a:solidFill>
              <a:round/>
              <a:headEnd/>
              <a:tailEnd/>
            </a:ln>
          </p:spPr>
          <p:txBody>
            <a:bodyPr/>
            <a:lstStyle/>
            <a:p>
              <a:endParaRPr lang="he-IL"/>
            </a:p>
          </p:txBody>
        </p:sp>
        <p:sp>
          <p:nvSpPr>
            <p:cNvPr id="237823" name="Line 255"/>
            <p:cNvSpPr>
              <a:spLocks noChangeShapeType="1"/>
            </p:cNvSpPr>
            <p:nvPr/>
          </p:nvSpPr>
          <p:spPr bwMode="auto">
            <a:xfrm flipV="1">
              <a:off x="3104" y="3516"/>
              <a:ext cx="0" cy="25"/>
            </a:xfrm>
            <a:prstGeom prst="line">
              <a:avLst/>
            </a:prstGeom>
            <a:noFill/>
            <a:ln w="8001">
              <a:solidFill>
                <a:srgbClr val="3366FF"/>
              </a:solidFill>
              <a:round/>
              <a:headEnd/>
              <a:tailEnd/>
            </a:ln>
          </p:spPr>
          <p:txBody>
            <a:bodyPr/>
            <a:lstStyle/>
            <a:p>
              <a:endParaRPr lang="he-IL"/>
            </a:p>
          </p:txBody>
        </p:sp>
        <p:sp>
          <p:nvSpPr>
            <p:cNvPr id="237824" name="Line 256"/>
            <p:cNvSpPr>
              <a:spLocks noChangeShapeType="1"/>
            </p:cNvSpPr>
            <p:nvPr/>
          </p:nvSpPr>
          <p:spPr bwMode="auto">
            <a:xfrm>
              <a:off x="3087" y="3516"/>
              <a:ext cx="39" cy="1"/>
            </a:xfrm>
            <a:prstGeom prst="line">
              <a:avLst/>
            </a:prstGeom>
            <a:noFill/>
            <a:ln w="8001">
              <a:solidFill>
                <a:srgbClr val="3366FF"/>
              </a:solidFill>
              <a:round/>
              <a:headEnd/>
              <a:tailEnd/>
            </a:ln>
          </p:spPr>
          <p:txBody>
            <a:bodyPr/>
            <a:lstStyle/>
            <a:p>
              <a:endParaRPr lang="he-IL"/>
            </a:p>
          </p:txBody>
        </p:sp>
        <p:sp>
          <p:nvSpPr>
            <p:cNvPr id="237825" name="Line 257"/>
            <p:cNvSpPr>
              <a:spLocks noChangeShapeType="1"/>
            </p:cNvSpPr>
            <p:nvPr/>
          </p:nvSpPr>
          <p:spPr bwMode="auto">
            <a:xfrm flipV="1">
              <a:off x="3240" y="3561"/>
              <a:ext cx="1" cy="44"/>
            </a:xfrm>
            <a:prstGeom prst="line">
              <a:avLst/>
            </a:prstGeom>
            <a:noFill/>
            <a:ln w="8001">
              <a:solidFill>
                <a:srgbClr val="3366FF"/>
              </a:solidFill>
              <a:round/>
              <a:headEnd/>
              <a:tailEnd/>
            </a:ln>
          </p:spPr>
          <p:txBody>
            <a:bodyPr/>
            <a:lstStyle/>
            <a:p>
              <a:endParaRPr lang="he-IL"/>
            </a:p>
          </p:txBody>
        </p:sp>
        <p:sp>
          <p:nvSpPr>
            <p:cNvPr id="237826" name="Line 258"/>
            <p:cNvSpPr>
              <a:spLocks noChangeShapeType="1"/>
            </p:cNvSpPr>
            <p:nvPr/>
          </p:nvSpPr>
          <p:spPr bwMode="auto">
            <a:xfrm>
              <a:off x="3223" y="3561"/>
              <a:ext cx="39" cy="2"/>
            </a:xfrm>
            <a:prstGeom prst="line">
              <a:avLst/>
            </a:prstGeom>
            <a:noFill/>
            <a:ln w="8001">
              <a:solidFill>
                <a:srgbClr val="3366FF"/>
              </a:solidFill>
              <a:round/>
              <a:headEnd/>
              <a:tailEnd/>
            </a:ln>
          </p:spPr>
          <p:txBody>
            <a:bodyPr/>
            <a:lstStyle/>
            <a:p>
              <a:endParaRPr lang="he-IL"/>
            </a:p>
          </p:txBody>
        </p:sp>
        <p:sp>
          <p:nvSpPr>
            <p:cNvPr id="237827" name="Line 259"/>
            <p:cNvSpPr>
              <a:spLocks noChangeShapeType="1"/>
            </p:cNvSpPr>
            <p:nvPr/>
          </p:nvSpPr>
          <p:spPr bwMode="auto">
            <a:xfrm flipV="1">
              <a:off x="3425" y="3317"/>
              <a:ext cx="2" cy="53"/>
            </a:xfrm>
            <a:prstGeom prst="line">
              <a:avLst/>
            </a:prstGeom>
            <a:noFill/>
            <a:ln w="8001">
              <a:solidFill>
                <a:srgbClr val="3366FF"/>
              </a:solidFill>
              <a:round/>
              <a:headEnd/>
              <a:tailEnd/>
            </a:ln>
          </p:spPr>
          <p:txBody>
            <a:bodyPr/>
            <a:lstStyle/>
            <a:p>
              <a:endParaRPr lang="he-IL"/>
            </a:p>
          </p:txBody>
        </p:sp>
        <p:sp>
          <p:nvSpPr>
            <p:cNvPr id="237828" name="Line 260"/>
            <p:cNvSpPr>
              <a:spLocks noChangeShapeType="1"/>
            </p:cNvSpPr>
            <p:nvPr/>
          </p:nvSpPr>
          <p:spPr bwMode="auto">
            <a:xfrm>
              <a:off x="3409" y="3317"/>
              <a:ext cx="38" cy="1"/>
            </a:xfrm>
            <a:prstGeom prst="line">
              <a:avLst/>
            </a:prstGeom>
            <a:noFill/>
            <a:ln w="8001">
              <a:solidFill>
                <a:srgbClr val="3366FF"/>
              </a:solidFill>
              <a:round/>
              <a:headEnd/>
              <a:tailEnd/>
            </a:ln>
          </p:spPr>
          <p:txBody>
            <a:bodyPr/>
            <a:lstStyle/>
            <a:p>
              <a:endParaRPr lang="he-IL"/>
            </a:p>
          </p:txBody>
        </p:sp>
        <p:sp>
          <p:nvSpPr>
            <p:cNvPr id="237829" name="Line 261"/>
            <p:cNvSpPr>
              <a:spLocks noChangeShapeType="1"/>
            </p:cNvSpPr>
            <p:nvPr/>
          </p:nvSpPr>
          <p:spPr bwMode="auto">
            <a:xfrm flipV="1">
              <a:off x="3507" y="3175"/>
              <a:ext cx="1" cy="102"/>
            </a:xfrm>
            <a:prstGeom prst="line">
              <a:avLst/>
            </a:prstGeom>
            <a:noFill/>
            <a:ln w="8001">
              <a:solidFill>
                <a:srgbClr val="3366FF"/>
              </a:solidFill>
              <a:round/>
              <a:headEnd/>
              <a:tailEnd/>
            </a:ln>
          </p:spPr>
          <p:txBody>
            <a:bodyPr/>
            <a:lstStyle/>
            <a:p>
              <a:endParaRPr lang="he-IL"/>
            </a:p>
          </p:txBody>
        </p:sp>
        <p:sp>
          <p:nvSpPr>
            <p:cNvPr id="237830" name="Line 262"/>
            <p:cNvSpPr>
              <a:spLocks noChangeShapeType="1"/>
            </p:cNvSpPr>
            <p:nvPr/>
          </p:nvSpPr>
          <p:spPr bwMode="auto">
            <a:xfrm>
              <a:off x="3490" y="3175"/>
              <a:ext cx="39" cy="0"/>
            </a:xfrm>
            <a:prstGeom prst="line">
              <a:avLst/>
            </a:prstGeom>
            <a:noFill/>
            <a:ln w="8001">
              <a:solidFill>
                <a:srgbClr val="3366FF"/>
              </a:solidFill>
              <a:round/>
              <a:headEnd/>
              <a:tailEnd/>
            </a:ln>
          </p:spPr>
          <p:txBody>
            <a:bodyPr/>
            <a:lstStyle/>
            <a:p>
              <a:endParaRPr lang="he-IL"/>
            </a:p>
          </p:txBody>
        </p:sp>
        <p:sp>
          <p:nvSpPr>
            <p:cNvPr id="237831" name="Line 263"/>
            <p:cNvSpPr>
              <a:spLocks noChangeShapeType="1"/>
            </p:cNvSpPr>
            <p:nvPr/>
          </p:nvSpPr>
          <p:spPr bwMode="auto">
            <a:xfrm flipV="1">
              <a:off x="3601" y="3121"/>
              <a:ext cx="1" cy="59"/>
            </a:xfrm>
            <a:prstGeom prst="line">
              <a:avLst/>
            </a:prstGeom>
            <a:noFill/>
            <a:ln w="8001">
              <a:solidFill>
                <a:srgbClr val="3366FF"/>
              </a:solidFill>
              <a:round/>
              <a:headEnd/>
              <a:tailEnd/>
            </a:ln>
          </p:spPr>
          <p:txBody>
            <a:bodyPr/>
            <a:lstStyle/>
            <a:p>
              <a:endParaRPr lang="he-IL"/>
            </a:p>
          </p:txBody>
        </p:sp>
        <p:sp>
          <p:nvSpPr>
            <p:cNvPr id="237832" name="Line 264"/>
            <p:cNvSpPr>
              <a:spLocks noChangeShapeType="1"/>
            </p:cNvSpPr>
            <p:nvPr/>
          </p:nvSpPr>
          <p:spPr bwMode="auto">
            <a:xfrm>
              <a:off x="3584" y="3121"/>
              <a:ext cx="39" cy="1"/>
            </a:xfrm>
            <a:prstGeom prst="line">
              <a:avLst/>
            </a:prstGeom>
            <a:noFill/>
            <a:ln w="8001">
              <a:solidFill>
                <a:srgbClr val="3366FF"/>
              </a:solidFill>
              <a:round/>
              <a:headEnd/>
              <a:tailEnd/>
            </a:ln>
          </p:spPr>
          <p:txBody>
            <a:bodyPr/>
            <a:lstStyle/>
            <a:p>
              <a:endParaRPr lang="he-IL"/>
            </a:p>
          </p:txBody>
        </p:sp>
        <p:sp>
          <p:nvSpPr>
            <p:cNvPr id="237833" name="Line 265"/>
            <p:cNvSpPr>
              <a:spLocks noChangeShapeType="1"/>
            </p:cNvSpPr>
            <p:nvPr/>
          </p:nvSpPr>
          <p:spPr bwMode="auto">
            <a:xfrm flipV="1">
              <a:off x="3688" y="3062"/>
              <a:ext cx="1" cy="123"/>
            </a:xfrm>
            <a:prstGeom prst="line">
              <a:avLst/>
            </a:prstGeom>
            <a:noFill/>
            <a:ln w="8001">
              <a:solidFill>
                <a:srgbClr val="3366FF"/>
              </a:solidFill>
              <a:round/>
              <a:headEnd/>
              <a:tailEnd/>
            </a:ln>
          </p:spPr>
          <p:txBody>
            <a:bodyPr/>
            <a:lstStyle/>
            <a:p>
              <a:endParaRPr lang="he-IL"/>
            </a:p>
          </p:txBody>
        </p:sp>
        <p:sp>
          <p:nvSpPr>
            <p:cNvPr id="237834" name="Line 266"/>
            <p:cNvSpPr>
              <a:spLocks noChangeShapeType="1"/>
            </p:cNvSpPr>
            <p:nvPr/>
          </p:nvSpPr>
          <p:spPr bwMode="auto">
            <a:xfrm>
              <a:off x="3672" y="3062"/>
              <a:ext cx="38" cy="2"/>
            </a:xfrm>
            <a:prstGeom prst="line">
              <a:avLst/>
            </a:prstGeom>
            <a:noFill/>
            <a:ln w="8001">
              <a:solidFill>
                <a:srgbClr val="3366FF"/>
              </a:solidFill>
              <a:round/>
              <a:headEnd/>
              <a:tailEnd/>
            </a:ln>
          </p:spPr>
          <p:txBody>
            <a:bodyPr/>
            <a:lstStyle/>
            <a:p>
              <a:endParaRPr lang="he-IL"/>
            </a:p>
          </p:txBody>
        </p:sp>
        <p:sp>
          <p:nvSpPr>
            <p:cNvPr id="237835" name="Line 267"/>
            <p:cNvSpPr>
              <a:spLocks noChangeShapeType="1"/>
            </p:cNvSpPr>
            <p:nvPr/>
          </p:nvSpPr>
          <p:spPr bwMode="auto">
            <a:xfrm flipV="1">
              <a:off x="3786" y="3170"/>
              <a:ext cx="1" cy="107"/>
            </a:xfrm>
            <a:prstGeom prst="line">
              <a:avLst/>
            </a:prstGeom>
            <a:noFill/>
            <a:ln w="8001">
              <a:solidFill>
                <a:srgbClr val="3366FF"/>
              </a:solidFill>
              <a:round/>
              <a:headEnd/>
              <a:tailEnd/>
            </a:ln>
          </p:spPr>
          <p:txBody>
            <a:bodyPr/>
            <a:lstStyle/>
            <a:p>
              <a:endParaRPr lang="he-IL"/>
            </a:p>
          </p:txBody>
        </p:sp>
        <p:sp>
          <p:nvSpPr>
            <p:cNvPr id="237836" name="Line 268"/>
            <p:cNvSpPr>
              <a:spLocks noChangeShapeType="1"/>
            </p:cNvSpPr>
            <p:nvPr/>
          </p:nvSpPr>
          <p:spPr bwMode="auto">
            <a:xfrm>
              <a:off x="3771" y="3170"/>
              <a:ext cx="38" cy="0"/>
            </a:xfrm>
            <a:prstGeom prst="line">
              <a:avLst/>
            </a:prstGeom>
            <a:noFill/>
            <a:ln w="8001">
              <a:solidFill>
                <a:srgbClr val="3366FF"/>
              </a:solidFill>
              <a:round/>
              <a:headEnd/>
              <a:tailEnd/>
            </a:ln>
          </p:spPr>
          <p:txBody>
            <a:bodyPr/>
            <a:lstStyle/>
            <a:p>
              <a:endParaRPr lang="he-IL"/>
            </a:p>
          </p:txBody>
        </p:sp>
        <p:sp>
          <p:nvSpPr>
            <p:cNvPr id="237837" name="Line 269"/>
            <p:cNvSpPr>
              <a:spLocks noChangeShapeType="1"/>
            </p:cNvSpPr>
            <p:nvPr/>
          </p:nvSpPr>
          <p:spPr bwMode="auto">
            <a:xfrm flipV="1">
              <a:off x="3967" y="3605"/>
              <a:ext cx="1" cy="79"/>
            </a:xfrm>
            <a:prstGeom prst="line">
              <a:avLst/>
            </a:prstGeom>
            <a:noFill/>
            <a:ln w="8001">
              <a:solidFill>
                <a:srgbClr val="3366FF"/>
              </a:solidFill>
              <a:round/>
              <a:headEnd/>
              <a:tailEnd/>
            </a:ln>
          </p:spPr>
          <p:txBody>
            <a:bodyPr/>
            <a:lstStyle/>
            <a:p>
              <a:endParaRPr lang="he-IL"/>
            </a:p>
          </p:txBody>
        </p:sp>
        <p:sp>
          <p:nvSpPr>
            <p:cNvPr id="237838" name="Line 270"/>
            <p:cNvSpPr>
              <a:spLocks noChangeShapeType="1"/>
            </p:cNvSpPr>
            <p:nvPr/>
          </p:nvSpPr>
          <p:spPr bwMode="auto">
            <a:xfrm>
              <a:off x="3951" y="3605"/>
              <a:ext cx="37" cy="0"/>
            </a:xfrm>
            <a:prstGeom prst="line">
              <a:avLst/>
            </a:prstGeom>
            <a:noFill/>
            <a:ln w="8001">
              <a:solidFill>
                <a:srgbClr val="3366FF"/>
              </a:solidFill>
              <a:round/>
              <a:headEnd/>
              <a:tailEnd/>
            </a:ln>
          </p:spPr>
          <p:txBody>
            <a:bodyPr/>
            <a:lstStyle/>
            <a:p>
              <a:endParaRPr lang="he-IL"/>
            </a:p>
          </p:txBody>
        </p:sp>
        <p:sp>
          <p:nvSpPr>
            <p:cNvPr id="237839" name="Line 271"/>
            <p:cNvSpPr>
              <a:spLocks noChangeShapeType="1"/>
            </p:cNvSpPr>
            <p:nvPr/>
          </p:nvSpPr>
          <p:spPr bwMode="auto">
            <a:xfrm flipV="1">
              <a:off x="4147" y="3791"/>
              <a:ext cx="1" cy="25"/>
            </a:xfrm>
            <a:prstGeom prst="line">
              <a:avLst/>
            </a:prstGeom>
            <a:noFill/>
            <a:ln w="8001">
              <a:solidFill>
                <a:srgbClr val="3366FF"/>
              </a:solidFill>
              <a:round/>
              <a:headEnd/>
              <a:tailEnd/>
            </a:ln>
          </p:spPr>
          <p:txBody>
            <a:bodyPr/>
            <a:lstStyle/>
            <a:p>
              <a:endParaRPr lang="he-IL"/>
            </a:p>
          </p:txBody>
        </p:sp>
        <p:sp>
          <p:nvSpPr>
            <p:cNvPr id="237840" name="Line 272"/>
            <p:cNvSpPr>
              <a:spLocks noChangeShapeType="1"/>
            </p:cNvSpPr>
            <p:nvPr/>
          </p:nvSpPr>
          <p:spPr bwMode="auto">
            <a:xfrm>
              <a:off x="4130" y="3791"/>
              <a:ext cx="39" cy="1"/>
            </a:xfrm>
            <a:prstGeom prst="line">
              <a:avLst/>
            </a:prstGeom>
            <a:noFill/>
            <a:ln w="8001">
              <a:solidFill>
                <a:srgbClr val="3366FF"/>
              </a:solidFill>
              <a:round/>
              <a:headEnd/>
              <a:tailEnd/>
            </a:ln>
          </p:spPr>
          <p:txBody>
            <a:bodyPr/>
            <a:lstStyle/>
            <a:p>
              <a:endParaRPr lang="he-IL"/>
            </a:p>
          </p:txBody>
        </p:sp>
        <p:sp>
          <p:nvSpPr>
            <p:cNvPr id="237841" name="Line 273"/>
            <p:cNvSpPr>
              <a:spLocks noChangeShapeType="1"/>
            </p:cNvSpPr>
            <p:nvPr/>
          </p:nvSpPr>
          <p:spPr bwMode="auto">
            <a:xfrm flipV="1">
              <a:off x="4392" y="3927"/>
              <a:ext cx="2" cy="19"/>
            </a:xfrm>
            <a:prstGeom prst="line">
              <a:avLst/>
            </a:prstGeom>
            <a:noFill/>
            <a:ln w="8001">
              <a:solidFill>
                <a:srgbClr val="3366FF"/>
              </a:solidFill>
              <a:round/>
              <a:headEnd/>
              <a:tailEnd/>
            </a:ln>
          </p:spPr>
          <p:txBody>
            <a:bodyPr/>
            <a:lstStyle/>
            <a:p>
              <a:endParaRPr lang="he-IL"/>
            </a:p>
          </p:txBody>
        </p:sp>
        <p:sp>
          <p:nvSpPr>
            <p:cNvPr id="237842" name="Line 274"/>
            <p:cNvSpPr>
              <a:spLocks noChangeShapeType="1"/>
            </p:cNvSpPr>
            <p:nvPr/>
          </p:nvSpPr>
          <p:spPr bwMode="auto">
            <a:xfrm>
              <a:off x="4377" y="3927"/>
              <a:ext cx="37" cy="2"/>
            </a:xfrm>
            <a:prstGeom prst="line">
              <a:avLst/>
            </a:prstGeom>
            <a:noFill/>
            <a:ln w="8001">
              <a:solidFill>
                <a:srgbClr val="3366FF"/>
              </a:solidFill>
              <a:round/>
              <a:headEnd/>
              <a:tailEnd/>
            </a:ln>
          </p:spPr>
          <p:txBody>
            <a:bodyPr/>
            <a:lstStyle/>
            <a:p>
              <a:endParaRPr lang="he-IL"/>
            </a:p>
          </p:txBody>
        </p:sp>
        <p:sp>
          <p:nvSpPr>
            <p:cNvPr id="237843" name="Line 275"/>
            <p:cNvSpPr>
              <a:spLocks noChangeShapeType="1"/>
            </p:cNvSpPr>
            <p:nvPr/>
          </p:nvSpPr>
          <p:spPr bwMode="auto">
            <a:xfrm flipV="1">
              <a:off x="4656" y="3879"/>
              <a:ext cx="1" cy="20"/>
            </a:xfrm>
            <a:prstGeom prst="line">
              <a:avLst/>
            </a:prstGeom>
            <a:noFill/>
            <a:ln w="8001">
              <a:solidFill>
                <a:srgbClr val="3366FF"/>
              </a:solidFill>
              <a:round/>
              <a:headEnd/>
              <a:tailEnd/>
            </a:ln>
          </p:spPr>
          <p:txBody>
            <a:bodyPr/>
            <a:lstStyle/>
            <a:p>
              <a:endParaRPr lang="he-IL"/>
            </a:p>
          </p:txBody>
        </p:sp>
        <p:sp>
          <p:nvSpPr>
            <p:cNvPr id="237844" name="Line 276"/>
            <p:cNvSpPr>
              <a:spLocks noChangeShapeType="1"/>
            </p:cNvSpPr>
            <p:nvPr/>
          </p:nvSpPr>
          <p:spPr bwMode="auto">
            <a:xfrm>
              <a:off x="4639" y="3879"/>
              <a:ext cx="38" cy="1"/>
            </a:xfrm>
            <a:prstGeom prst="line">
              <a:avLst/>
            </a:prstGeom>
            <a:noFill/>
            <a:ln w="8001">
              <a:solidFill>
                <a:srgbClr val="3366FF"/>
              </a:solidFill>
              <a:round/>
              <a:headEnd/>
              <a:tailEnd/>
            </a:ln>
          </p:spPr>
          <p:txBody>
            <a:bodyPr/>
            <a:lstStyle/>
            <a:p>
              <a:endParaRPr lang="he-IL"/>
            </a:p>
          </p:txBody>
        </p:sp>
        <p:sp>
          <p:nvSpPr>
            <p:cNvPr id="237845" name="Freeform 277"/>
            <p:cNvSpPr>
              <a:spLocks/>
            </p:cNvSpPr>
            <p:nvPr/>
          </p:nvSpPr>
          <p:spPr bwMode="auto">
            <a:xfrm>
              <a:off x="1164" y="2794"/>
              <a:ext cx="3492" cy="1144"/>
            </a:xfrm>
            <a:custGeom>
              <a:avLst/>
              <a:gdLst/>
              <a:ahLst/>
              <a:cxnLst>
                <a:cxn ang="0">
                  <a:pos x="0" y="146"/>
                </a:cxn>
                <a:cxn ang="0">
                  <a:pos x="37" y="145"/>
                </a:cxn>
                <a:cxn ang="0">
                  <a:pos x="56" y="157"/>
                </a:cxn>
                <a:cxn ang="0">
                  <a:pos x="75" y="123"/>
                </a:cxn>
                <a:cxn ang="0">
                  <a:pos x="111" y="183"/>
                </a:cxn>
                <a:cxn ang="0">
                  <a:pos x="141" y="197"/>
                </a:cxn>
                <a:cxn ang="0">
                  <a:pos x="186" y="210"/>
                </a:cxn>
                <a:cxn ang="0">
                  <a:pos x="225" y="208"/>
                </a:cxn>
                <a:cxn ang="0">
                  <a:pos x="269" y="217"/>
                </a:cxn>
                <a:cxn ang="0">
                  <a:pos x="283" y="204"/>
                </a:cxn>
                <a:cxn ang="0">
                  <a:pos x="296" y="0"/>
                </a:cxn>
                <a:cxn ang="0">
                  <a:pos x="306" y="95"/>
                </a:cxn>
                <a:cxn ang="0">
                  <a:pos x="326" y="151"/>
                </a:cxn>
                <a:cxn ang="0">
                  <a:pos x="340" y="183"/>
                </a:cxn>
                <a:cxn ang="0">
                  <a:pos x="355" y="159"/>
                </a:cxn>
                <a:cxn ang="0">
                  <a:pos x="380" y="168"/>
                </a:cxn>
                <a:cxn ang="0">
                  <a:pos x="414" y="130"/>
                </a:cxn>
                <a:cxn ang="0">
                  <a:pos x="429" y="122"/>
                </a:cxn>
                <a:cxn ang="0">
                  <a:pos x="446" y="93"/>
                </a:cxn>
                <a:cxn ang="0">
                  <a:pos x="462" y="125"/>
                </a:cxn>
                <a:cxn ang="0">
                  <a:pos x="480" y="168"/>
                </a:cxn>
                <a:cxn ang="0">
                  <a:pos x="513" y="180"/>
                </a:cxn>
                <a:cxn ang="0">
                  <a:pos x="546" y="212"/>
                </a:cxn>
                <a:cxn ang="0">
                  <a:pos x="591" y="234"/>
                </a:cxn>
                <a:cxn ang="0">
                  <a:pos x="639" y="225"/>
                </a:cxn>
              </a:cxnLst>
              <a:rect l="0" t="0" r="r" b="b"/>
              <a:pathLst>
                <a:path w="639" h="234">
                  <a:moveTo>
                    <a:pt x="0" y="146"/>
                  </a:moveTo>
                  <a:lnTo>
                    <a:pt x="37" y="145"/>
                  </a:lnTo>
                  <a:lnTo>
                    <a:pt x="56" y="157"/>
                  </a:lnTo>
                  <a:lnTo>
                    <a:pt x="75" y="123"/>
                  </a:lnTo>
                  <a:lnTo>
                    <a:pt x="111" y="183"/>
                  </a:lnTo>
                  <a:lnTo>
                    <a:pt x="141" y="197"/>
                  </a:lnTo>
                  <a:lnTo>
                    <a:pt x="186" y="210"/>
                  </a:lnTo>
                  <a:lnTo>
                    <a:pt x="225" y="208"/>
                  </a:lnTo>
                  <a:lnTo>
                    <a:pt x="269" y="217"/>
                  </a:lnTo>
                  <a:lnTo>
                    <a:pt x="283" y="204"/>
                  </a:lnTo>
                  <a:lnTo>
                    <a:pt x="296" y="0"/>
                  </a:lnTo>
                  <a:lnTo>
                    <a:pt x="306" y="95"/>
                  </a:lnTo>
                  <a:lnTo>
                    <a:pt x="326" y="151"/>
                  </a:lnTo>
                  <a:lnTo>
                    <a:pt x="340" y="183"/>
                  </a:lnTo>
                  <a:lnTo>
                    <a:pt x="355" y="159"/>
                  </a:lnTo>
                  <a:lnTo>
                    <a:pt x="380" y="168"/>
                  </a:lnTo>
                  <a:lnTo>
                    <a:pt x="414" y="130"/>
                  </a:lnTo>
                  <a:lnTo>
                    <a:pt x="429" y="122"/>
                  </a:lnTo>
                  <a:lnTo>
                    <a:pt x="446" y="93"/>
                  </a:lnTo>
                  <a:lnTo>
                    <a:pt x="462" y="125"/>
                  </a:lnTo>
                  <a:lnTo>
                    <a:pt x="480" y="168"/>
                  </a:lnTo>
                  <a:lnTo>
                    <a:pt x="513" y="180"/>
                  </a:lnTo>
                  <a:lnTo>
                    <a:pt x="546" y="212"/>
                  </a:lnTo>
                  <a:lnTo>
                    <a:pt x="591" y="234"/>
                  </a:lnTo>
                  <a:lnTo>
                    <a:pt x="639" y="225"/>
                  </a:lnTo>
                </a:path>
              </a:pathLst>
            </a:custGeom>
            <a:noFill/>
            <a:ln w="14351">
              <a:solidFill>
                <a:srgbClr val="339966"/>
              </a:solidFill>
              <a:prstDash val="solid"/>
              <a:round/>
              <a:headEnd/>
              <a:tailEnd/>
            </a:ln>
          </p:spPr>
          <p:txBody>
            <a:bodyPr/>
            <a:lstStyle/>
            <a:p>
              <a:endParaRPr lang="he-IL"/>
            </a:p>
          </p:txBody>
        </p:sp>
        <p:sp>
          <p:nvSpPr>
            <p:cNvPr id="237846" name="Line 278"/>
            <p:cNvSpPr>
              <a:spLocks noChangeShapeType="1"/>
            </p:cNvSpPr>
            <p:nvPr/>
          </p:nvSpPr>
          <p:spPr bwMode="auto">
            <a:xfrm flipV="1">
              <a:off x="1164" y="3473"/>
              <a:ext cx="0" cy="35"/>
            </a:xfrm>
            <a:prstGeom prst="line">
              <a:avLst/>
            </a:prstGeom>
            <a:noFill/>
            <a:ln w="8001">
              <a:solidFill>
                <a:srgbClr val="339966"/>
              </a:solidFill>
              <a:round/>
              <a:headEnd/>
              <a:tailEnd/>
            </a:ln>
          </p:spPr>
          <p:txBody>
            <a:bodyPr/>
            <a:lstStyle/>
            <a:p>
              <a:endParaRPr lang="he-IL"/>
            </a:p>
          </p:txBody>
        </p:sp>
        <p:sp>
          <p:nvSpPr>
            <p:cNvPr id="237847" name="Line 279"/>
            <p:cNvSpPr>
              <a:spLocks noChangeShapeType="1"/>
            </p:cNvSpPr>
            <p:nvPr/>
          </p:nvSpPr>
          <p:spPr bwMode="auto">
            <a:xfrm>
              <a:off x="1147" y="3473"/>
              <a:ext cx="39" cy="2"/>
            </a:xfrm>
            <a:prstGeom prst="line">
              <a:avLst/>
            </a:prstGeom>
            <a:noFill/>
            <a:ln w="8001">
              <a:solidFill>
                <a:srgbClr val="339966"/>
              </a:solidFill>
              <a:round/>
              <a:headEnd/>
              <a:tailEnd/>
            </a:ln>
          </p:spPr>
          <p:txBody>
            <a:bodyPr/>
            <a:lstStyle/>
            <a:p>
              <a:endParaRPr lang="he-IL"/>
            </a:p>
          </p:txBody>
        </p:sp>
        <p:sp>
          <p:nvSpPr>
            <p:cNvPr id="237848" name="Line 280"/>
            <p:cNvSpPr>
              <a:spLocks noChangeShapeType="1"/>
            </p:cNvSpPr>
            <p:nvPr/>
          </p:nvSpPr>
          <p:spPr bwMode="auto">
            <a:xfrm flipV="1">
              <a:off x="1365" y="3469"/>
              <a:ext cx="1" cy="34"/>
            </a:xfrm>
            <a:prstGeom prst="line">
              <a:avLst/>
            </a:prstGeom>
            <a:noFill/>
            <a:ln w="8001">
              <a:solidFill>
                <a:srgbClr val="339966"/>
              </a:solidFill>
              <a:round/>
              <a:headEnd/>
              <a:tailEnd/>
            </a:ln>
          </p:spPr>
          <p:txBody>
            <a:bodyPr/>
            <a:lstStyle/>
            <a:p>
              <a:endParaRPr lang="he-IL"/>
            </a:p>
          </p:txBody>
        </p:sp>
        <p:sp>
          <p:nvSpPr>
            <p:cNvPr id="237849" name="Line 281"/>
            <p:cNvSpPr>
              <a:spLocks noChangeShapeType="1"/>
            </p:cNvSpPr>
            <p:nvPr/>
          </p:nvSpPr>
          <p:spPr bwMode="auto">
            <a:xfrm>
              <a:off x="1349" y="3469"/>
              <a:ext cx="38" cy="1"/>
            </a:xfrm>
            <a:prstGeom prst="line">
              <a:avLst/>
            </a:prstGeom>
            <a:noFill/>
            <a:ln w="8001">
              <a:solidFill>
                <a:srgbClr val="339966"/>
              </a:solidFill>
              <a:round/>
              <a:headEnd/>
              <a:tailEnd/>
            </a:ln>
          </p:spPr>
          <p:txBody>
            <a:bodyPr/>
            <a:lstStyle/>
            <a:p>
              <a:endParaRPr lang="he-IL"/>
            </a:p>
          </p:txBody>
        </p:sp>
        <p:sp>
          <p:nvSpPr>
            <p:cNvPr id="237850" name="Line 282"/>
            <p:cNvSpPr>
              <a:spLocks noChangeShapeType="1"/>
            </p:cNvSpPr>
            <p:nvPr/>
          </p:nvSpPr>
          <p:spPr bwMode="auto">
            <a:xfrm flipV="1">
              <a:off x="1468" y="3508"/>
              <a:ext cx="2" cy="53"/>
            </a:xfrm>
            <a:prstGeom prst="line">
              <a:avLst/>
            </a:prstGeom>
            <a:noFill/>
            <a:ln w="8001">
              <a:solidFill>
                <a:srgbClr val="339966"/>
              </a:solidFill>
              <a:round/>
              <a:headEnd/>
              <a:tailEnd/>
            </a:ln>
          </p:spPr>
          <p:txBody>
            <a:bodyPr/>
            <a:lstStyle/>
            <a:p>
              <a:endParaRPr lang="he-IL"/>
            </a:p>
          </p:txBody>
        </p:sp>
        <p:sp>
          <p:nvSpPr>
            <p:cNvPr id="237851" name="Line 283"/>
            <p:cNvSpPr>
              <a:spLocks noChangeShapeType="1"/>
            </p:cNvSpPr>
            <p:nvPr/>
          </p:nvSpPr>
          <p:spPr bwMode="auto">
            <a:xfrm>
              <a:off x="1453" y="3508"/>
              <a:ext cx="38" cy="0"/>
            </a:xfrm>
            <a:prstGeom prst="line">
              <a:avLst/>
            </a:prstGeom>
            <a:noFill/>
            <a:ln w="8001">
              <a:solidFill>
                <a:srgbClr val="339966"/>
              </a:solidFill>
              <a:round/>
              <a:headEnd/>
              <a:tailEnd/>
            </a:ln>
          </p:spPr>
          <p:txBody>
            <a:bodyPr/>
            <a:lstStyle/>
            <a:p>
              <a:endParaRPr lang="he-IL"/>
            </a:p>
          </p:txBody>
        </p:sp>
        <p:sp>
          <p:nvSpPr>
            <p:cNvPr id="237852" name="Line 284"/>
            <p:cNvSpPr>
              <a:spLocks noChangeShapeType="1"/>
            </p:cNvSpPr>
            <p:nvPr/>
          </p:nvSpPr>
          <p:spPr bwMode="auto">
            <a:xfrm flipV="1">
              <a:off x="1573" y="3351"/>
              <a:ext cx="1" cy="44"/>
            </a:xfrm>
            <a:prstGeom prst="line">
              <a:avLst/>
            </a:prstGeom>
            <a:noFill/>
            <a:ln w="8001">
              <a:solidFill>
                <a:srgbClr val="339966"/>
              </a:solidFill>
              <a:round/>
              <a:headEnd/>
              <a:tailEnd/>
            </a:ln>
          </p:spPr>
          <p:txBody>
            <a:bodyPr/>
            <a:lstStyle/>
            <a:p>
              <a:endParaRPr lang="he-IL"/>
            </a:p>
          </p:txBody>
        </p:sp>
        <p:sp>
          <p:nvSpPr>
            <p:cNvPr id="237853" name="Line 285"/>
            <p:cNvSpPr>
              <a:spLocks noChangeShapeType="1"/>
            </p:cNvSpPr>
            <p:nvPr/>
          </p:nvSpPr>
          <p:spPr bwMode="auto">
            <a:xfrm>
              <a:off x="1557" y="3351"/>
              <a:ext cx="38" cy="1"/>
            </a:xfrm>
            <a:prstGeom prst="line">
              <a:avLst/>
            </a:prstGeom>
            <a:noFill/>
            <a:ln w="7938">
              <a:solidFill>
                <a:srgbClr val="339966"/>
              </a:solidFill>
              <a:round/>
              <a:headEnd/>
              <a:tailEnd/>
            </a:ln>
          </p:spPr>
          <p:txBody>
            <a:bodyPr/>
            <a:lstStyle/>
            <a:p>
              <a:endParaRPr lang="he-IL"/>
            </a:p>
          </p:txBody>
        </p:sp>
        <p:sp>
          <p:nvSpPr>
            <p:cNvPr id="237854" name="Line 286"/>
            <p:cNvSpPr>
              <a:spLocks noChangeShapeType="1"/>
            </p:cNvSpPr>
            <p:nvPr/>
          </p:nvSpPr>
          <p:spPr bwMode="auto">
            <a:xfrm flipV="1">
              <a:off x="1770" y="3610"/>
              <a:ext cx="2" cy="79"/>
            </a:xfrm>
            <a:prstGeom prst="line">
              <a:avLst/>
            </a:prstGeom>
            <a:noFill/>
            <a:ln w="8001">
              <a:solidFill>
                <a:srgbClr val="339966"/>
              </a:solidFill>
              <a:round/>
              <a:headEnd/>
              <a:tailEnd/>
            </a:ln>
          </p:spPr>
          <p:txBody>
            <a:bodyPr/>
            <a:lstStyle/>
            <a:p>
              <a:endParaRPr lang="he-IL"/>
            </a:p>
          </p:txBody>
        </p:sp>
        <p:sp>
          <p:nvSpPr>
            <p:cNvPr id="237855" name="Line 287"/>
            <p:cNvSpPr>
              <a:spLocks noChangeShapeType="1"/>
            </p:cNvSpPr>
            <p:nvPr/>
          </p:nvSpPr>
          <p:spPr bwMode="auto">
            <a:xfrm>
              <a:off x="1754" y="3610"/>
              <a:ext cx="38" cy="1"/>
            </a:xfrm>
            <a:prstGeom prst="line">
              <a:avLst/>
            </a:prstGeom>
            <a:noFill/>
            <a:ln w="8001">
              <a:solidFill>
                <a:srgbClr val="339966"/>
              </a:solidFill>
              <a:round/>
              <a:headEnd/>
              <a:tailEnd/>
            </a:ln>
          </p:spPr>
          <p:txBody>
            <a:bodyPr/>
            <a:lstStyle/>
            <a:p>
              <a:endParaRPr lang="he-IL"/>
            </a:p>
          </p:txBody>
        </p:sp>
        <p:sp>
          <p:nvSpPr>
            <p:cNvPr id="237856" name="Line 288"/>
            <p:cNvSpPr>
              <a:spLocks noChangeShapeType="1"/>
            </p:cNvSpPr>
            <p:nvPr/>
          </p:nvSpPr>
          <p:spPr bwMode="auto">
            <a:xfrm flipV="1">
              <a:off x="1934" y="3693"/>
              <a:ext cx="1" cy="63"/>
            </a:xfrm>
            <a:prstGeom prst="line">
              <a:avLst/>
            </a:prstGeom>
            <a:noFill/>
            <a:ln w="8001">
              <a:solidFill>
                <a:srgbClr val="339966"/>
              </a:solidFill>
              <a:round/>
              <a:headEnd/>
              <a:tailEnd/>
            </a:ln>
          </p:spPr>
          <p:txBody>
            <a:bodyPr/>
            <a:lstStyle/>
            <a:p>
              <a:endParaRPr lang="he-IL"/>
            </a:p>
          </p:txBody>
        </p:sp>
        <p:sp>
          <p:nvSpPr>
            <p:cNvPr id="237857" name="Line 289"/>
            <p:cNvSpPr>
              <a:spLocks noChangeShapeType="1"/>
            </p:cNvSpPr>
            <p:nvPr/>
          </p:nvSpPr>
          <p:spPr bwMode="auto">
            <a:xfrm>
              <a:off x="1917" y="3693"/>
              <a:ext cx="39" cy="0"/>
            </a:xfrm>
            <a:prstGeom prst="line">
              <a:avLst/>
            </a:prstGeom>
            <a:noFill/>
            <a:ln w="8001">
              <a:solidFill>
                <a:srgbClr val="339966"/>
              </a:solidFill>
              <a:round/>
              <a:headEnd/>
              <a:tailEnd/>
            </a:ln>
          </p:spPr>
          <p:txBody>
            <a:bodyPr/>
            <a:lstStyle/>
            <a:p>
              <a:endParaRPr lang="he-IL"/>
            </a:p>
          </p:txBody>
        </p:sp>
        <p:sp>
          <p:nvSpPr>
            <p:cNvPr id="237858" name="Line 290"/>
            <p:cNvSpPr>
              <a:spLocks noChangeShapeType="1"/>
            </p:cNvSpPr>
            <p:nvPr/>
          </p:nvSpPr>
          <p:spPr bwMode="auto">
            <a:xfrm flipV="1">
              <a:off x="2179" y="3776"/>
              <a:ext cx="1" cy="43"/>
            </a:xfrm>
            <a:prstGeom prst="line">
              <a:avLst/>
            </a:prstGeom>
            <a:noFill/>
            <a:ln w="8001">
              <a:solidFill>
                <a:srgbClr val="339966"/>
              </a:solidFill>
              <a:round/>
              <a:headEnd/>
              <a:tailEnd/>
            </a:ln>
          </p:spPr>
          <p:txBody>
            <a:bodyPr/>
            <a:lstStyle/>
            <a:p>
              <a:endParaRPr lang="he-IL"/>
            </a:p>
          </p:txBody>
        </p:sp>
        <p:sp>
          <p:nvSpPr>
            <p:cNvPr id="237859" name="Line 291"/>
            <p:cNvSpPr>
              <a:spLocks noChangeShapeType="1"/>
            </p:cNvSpPr>
            <p:nvPr/>
          </p:nvSpPr>
          <p:spPr bwMode="auto">
            <a:xfrm>
              <a:off x="2164" y="3776"/>
              <a:ext cx="38" cy="2"/>
            </a:xfrm>
            <a:prstGeom prst="line">
              <a:avLst/>
            </a:prstGeom>
            <a:noFill/>
            <a:ln w="8001">
              <a:solidFill>
                <a:srgbClr val="339966"/>
              </a:solidFill>
              <a:round/>
              <a:headEnd/>
              <a:tailEnd/>
            </a:ln>
          </p:spPr>
          <p:txBody>
            <a:bodyPr/>
            <a:lstStyle/>
            <a:p>
              <a:endParaRPr lang="he-IL"/>
            </a:p>
          </p:txBody>
        </p:sp>
        <p:sp>
          <p:nvSpPr>
            <p:cNvPr id="237860" name="Line 292"/>
            <p:cNvSpPr>
              <a:spLocks noChangeShapeType="1"/>
            </p:cNvSpPr>
            <p:nvPr/>
          </p:nvSpPr>
          <p:spPr bwMode="auto">
            <a:xfrm flipV="1">
              <a:off x="2392" y="3772"/>
              <a:ext cx="1" cy="39"/>
            </a:xfrm>
            <a:prstGeom prst="line">
              <a:avLst/>
            </a:prstGeom>
            <a:noFill/>
            <a:ln w="8001">
              <a:solidFill>
                <a:srgbClr val="339966"/>
              </a:solidFill>
              <a:round/>
              <a:headEnd/>
              <a:tailEnd/>
            </a:ln>
          </p:spPr>
          <p:txBody>
            <a:bodyPr/>
            <a:lstStyle/>
            <a:p>
              <a:endParaRPr lang="he-IL"/>
            </a:p>
          </p:txBody>
        </p:sp>
        <p:sp>
          <p:nvSpPr>
            <p:cNvPr id="237861" name="Line 293"/>
            <p:cNvSpPr>
              <a:spLocks noChangeShapeType="1"/>
            </p:cNvSpPr>
            <p:nvPr/>
          </p:nvSpPr>
          <p:spPr bwMode="auto">
            <a:xfrm>
              <a:off x="2375" y="3772"/>
              <a:ext cx="39" cy="1"/>
            </a:xfrm>
            <a:prstGeom prst="line">
              <a:avLst/>
            </a:prstGeom>
            <a:noFill/>
            <a:ln w="8001">
              <a:solidFill>
                <a:srgbClr val="339966"/>
              </a:solidFill>
              <a:round/>
              <a:headEnd/>
              <a:tailEnd/>
            </a:ln>
          </p:spPr>
          <p:txBody>
            <a:bodyPr/>
            <a:lstStyle/>
            <a:p>
              <a:endParaRPr lang="he-IL"/>
            </a:p>
          </p:txBody>
        </p:sp>
        <p:sp>
          <p:nvSpPr>
            <p:cNvPr id="237862" name="Line 294"/>
            <p:cNvSpPr>
              <a:spLocks noChangeShapeType="1"/>
            </p:cNvSpPr>
            <p:nvPr/>
          </p:nvSpPr>
          <p:spPr bwMode="auto">
            <a:xfrm flipV="1">
              <a:off x="2634" y="3825"/>
              <a:ext cx="1" cy="29"/>
            </a:xfrm>
            <a:prstGeom prst="line">
              <a:avLst/>
            </a:prstGeom>
            <a:noFill/>
            <a:ln w="8001">
              <a:solidFill>
                <a:srgbClr val="339966"/>
              </a:solidFill>
              <a:round/>
              <a:headEnd/>
              <a:tailEnd/>
            </a:ln>
          </p:spPr>
          <p:txBody>
            <a:bodyPr/>
            <a:lstStyle/>
            <a:p>
              <a:endParaRPr lang="he-IL"/>
            </a:p>
          </p:txBody>
        </p:sp>
        <p:sp>
          <p:nvSpPr>
            <p:cNvPr id="237863" name="Line 295"/>
            <p:cNvSpPr>
              <a:spLocks noChangeShapeType="1"/>
            </p:cNvSpPr>
            <p:nvPr/>
          </p:nvSpPr>
          <p:spPr bwMode="auto">
            <a:xfrm>
              <a:off x="2617" y="3825"/>
              <a:ext cx="39" cy="1"/>
            </a:xfrm>
            <a:prstGeom prst="line">
              <a:avLst/>
            </a:prstGeom>
            <a:noFill/>
            <a:ln w="8001">
              <a:solidFill>
                <a:srgbClr val="339966"/>
              </a:solidFill>
              <a:round/>
              <a:headEnd/>
              <a:tailEnd/>
            </a:ln>
          </p:spPr>
          <p:txBody>
            <a:bodyPr/>
            <a:lstStyle/>
            <a:p>
              <a:endParaRPr lang="he-IL"/>
            </a:p>
          </p:txBody>
        </p:sp>
        <p:sp>
          <p:nvSpPr>
            <p:cNvPr id="237864" name="Line 296"/>
            <p:cNvSpPr>
              <a:spLocks noChangeShapeType="1"/>
            </p:cNvSpPr>
            <p:nvPr/>
          </p:nvSpPr>
          <p:spPr bwMode="auto">
            <a:xfrm flipV="1">
              <a:off x="2710" y="3753"/>
              <a:ext cx="0" cy="38"/>
            </a:xfrm>
            <a:prstGeom prst="line">
              <a:avLst/>
            </a:prstGeom>
            <a:noFill/>
            <a:ln w="8001">
              <a:solidFill>
                <a:srgbClr val="339966"/>
              </a:solidFill>
              <a:round/>
              <a:headEnd/>
              <a:tailEnd/>
            </a:ln>
          </p:spPr>
          <p:txBody>
            <a:bodyPr/>
            <a:lstStyle/>
            <a:p>
              <a:endParaRPr lang="he-IL"/>
            </a:p>
          </p:txBody>
        </p:sp>
        <p:sp>
          <p:nvSpPr>
            <p:cNvPr id="237865" name="Line 297"/>
            <p:cNvSpPr>
              <a:spLocks noChangeShapeType="1"/>
            </p:cNvSpPr>
            <p:nvPr/>
          </p:nvSpPr>
          <p:spPr bwMode="auto">
            <a:xfrm>
              <a:off x="2694" y="3753"/>
              <a:ext cx="39" cy="0"/>
            </a:xfrm>
            <a:prstGeom prst="line">
              <a:avLst/>
            </a:prstGeom>
            <a:noFill/>
            <a:ln w="8001">
              <a:solidFill>
                <a:srgbClr val="339966"/>
              </a:solidFill>
              <a:round/>
              <a:headEnd/>
              <a:tailEnd/>
            </a:ln>
          </p:spPr>
          <p:txBody>
            <a:bodyPr/>
            <a:lstStyle/>
            <a:p>
              <a:endParaRPr lang="he-IL"/>
            </a:p>
          </p:txBody>
        </p:sp>
        <p:sp>
          <p:nvSpPr>
            <p:cNvPr id="237866" name="Line 298"/>
            <p:cNvSpPr>
              <a:spLocks noChangeShapeType="1"/>
            </p:cNvSpPr>
            <p:nvPr/>
          </p:nvSpPr>
          <p:spPr bwMode="auto">
            <a:xfrm flipV="1">
              <a:off x="2781" y="2671"/>
              <a:ext cx="1" cy="123"/>
            </a:xfrm>
            <a:prstGeom prst="line">
              <a:avLst/>
            </a:prstGeom>
            <a:noFill/>
            <a:ln w="8001">
              <a:solidFill>
                <a:srgbClr val="339966"/>
              </a:solidFill>
              <a:round/>
              <a:headEnd/>
              <a:tailEnd/>
            </a:ln>
          </p:spPr>
          <p:txBody>
            <a:bodyPr/>
            <a:lstStyle/>
            <a:p>
              <a:endParaRPr lang="he-IL"/>
            </a:p>
          </p:txBody>
        </p:sp>
        <p:sp>
          <p:nvSpPr>
            <p:cNvPr id="237867" name="Line 299"/>
            <p:cNvSpPr>
              <a:spLocks noChangeShapeType="1"/>
            </p:cNvSpPr>
            <p:nvPr/>
          </p:nvSpPr>
          <p:spPr bwMode="auto">
            <a:xfrm>
              <a:off x="2764" y="2671"/>
              <a:ext cx="38" cy="2"/>
            </a:xfrm>
            <a:prstGeom prst="line">
              <a:avLst/>
            </a:prstGeom>
            <a:noFill/>
            <a:ln w="8001">
              <a:solidFill>
                <a:srgbClr val="339966"/>
              </a:solidFill>
              <a:round/>
              <a:headEnd/>
              <a:tailEnd/>
            </a:ln>
          </p:spPr>
          <p:txBody>
            <a:bodyPr/>
            <a:lstStyle/>
            <a:p>
              <a:endParaRPr lang="he-IL"/>
            </a:p>
          </p:txBody>
        </p:sp>
        <p:sp>
          <p:nvSpPr>
            <p:cNvPr id="237868" name="Line 300"/>
            <p:cNvSpPr>
              <a:spLocks noChangeShapeType="1"/>
            </p:cNvSpPr>
            <p:nvPr/>
          </p:nvSpPr>
          <p:spPr bwMode="auto">
            <a:xfrm flipV="1">
              <a:off x="2836" y="3219"/>
              <a:ext cx="0" cy="39"/>
            </a:xfrm>
            <a:prstGeom prst="line">
              <a:avLst/>
            </a:prstGeom>
            <a:noFill/>
            <a:ln w="8001">
              <a:solidFill>
                <a:srgbClr val="339966"/>
              </a:solidFill>
              <a:round/>
              <a:headEnd/>
              <a:tailEnd/>
            </a:ln>
          </p:spPr>
          <p:txBody>
            <a:bodyPr/>
            <a:lstStyle/>
            <a:p>
              <a:endParaRPr lang="he-IL"/>
            </a:p>
          </p:txBody>
        </p:sp>
        <p:sp>
          <p:nvSpPr>
            <p:cNvPr id="237869" name="Line 301"/>
            <p:cNvSpPr>
              <a:spLocks noChangeShapeType="1"/>
            </p:cNvSpPr>
            <p:nvPr/>
          </p:nvSpPr>
          <p:spPr bwMode="auto">
            <a:xfrm>
              <a:off x="2819" y="3219"/>
              <a:ext cx="39" cy="1"/>
            </a:xfrm>
            <a:prstGeom prst="line">
              <a:avLst/>
            </a:prstGeom>
            <a:noFill/>
            <a:ln w="8001">
              <a:solidFill>
                <a:srgbClr val="339966"/>
              </a:solidFill>
              <a:round/>
              <a:headEnd/>
              <a:tailEnd/>
            </a:ln>
          </p:spPr>
          <p:txBody>
            <a:bodyPr/>
            <a:lstStyle/>
            <a:p>
              <a:endParaRPr lang="he-IL"/>
            </a:p>
          </p:txBody>
        </p:sp>
        <p:sp>
          <p:nvSpPr>
            <p:cNvPr id="237870" name="Line 302"/>
            <p:cNvSpPr>
              <a:spLocks noChangeShapeType="1"/>
            </p:cNvSpPr>
            <p:nvPr/>
          </p:nvSpPr>
          <p:spPr bwMode="auto">
            <a:xfrm flipV="1">
              <a:off x="2944" y="3488"/>
              <a:ext cx="1" cy="44"/>
            </a:xfrm>
            <a:prstGeom prst="line">
              <a:avLst/>
            </a:prstGeom>
            <a:noFill/>
            <a:ln w="8001">
              <a:solidFill>
                <a:srgbClr val="339966"/>
              </a:solidFill>
              <a:round/>
              <a:headEnd/>
              <a:tailEnd/>
            </a:ln>
          </p:spPr>
          <p:txBody>
            <a:bodyPr/>
            <a:lstStyle/>
            <a:p>
              <a:endParaRPr lang="he-IL"/>
            </a:p>
          </p:txBody>
        </p:sp>
        <p:sp>
          <p:nvSpPr>
            <p:cNvPr id="237871" name="Line 303"/>
            <p:cNvSpPr>
              <a:spLocks noChangeShapeType="1"/>
            </p:cNvSpPr>
            <p:nvPr/>
          </p:nvSpPr>
          <p:spPr bwMode="auto">
            <a:xfrm>
              <a:off x="2929" y="3488"/>
              <a:ext cx="38" cy="1"/>
            </a:xfrm>
            <a:prstGeom prst="line">
              <a:avLst/>
            </a:prstGeom>
            <a:noFill/>
            <a:ln w="7938">
              <a:solidFill>
                <a:srgbClr val="339966"/>
              </a:solidFill>
              <a:round/>
              <a:headEnd/>
              <a:tailEnd/>
            </a:ln>
          </p:spPr>
          <p:txBody>
            <a:bodyPr/>
            <a:lstStyle/>
            <a:p>
              <a:endParaRPr lang="he-IL"/>
            </a:p>
          </p:txBody>
        </p:sp>
        <p:sp>
          <p:nvSpPr>
            <p:cNvPr id="237872" name="Line 304"/>
            <p:cNvSpPr>
              <a:spLocks noChangeShapeType="1"/>
            </p:cNvSpPr>
            <p:nvPr/>
          </p:nvSpPr>
          <p:spPr bwMode="auto">
            <a:xfrm flipV="1">
              <a:off x="3021" y="3654"/>
              <a:ext cx="1" cy="35"/>
            </a:xfrm>
            <a:prstGeom prst="line">
              <a:avLst/>
            </a:prstGeom>
            <a:noFill/>
            <a:ln w="8001">
              <a:solidFill>
                <a:srgbClr val="339966"/>
              </a:solidFill>
              <a:round/>
              <a:headEnd/>
              <a:tailEnd/>
            </a:ln>
          </p:spPr>
          <p:txBody>
            <a:bodyPr/>
            <a:lstStyle/>
            <a:p>
              <a:endParaRPr lang="he-IL"/>
            </a:p>
          </p:txBody>
        </p:sp>
        <p:sp>
          <p:nvSpPr>
            <p:cNvPr id="237873" name="Line 305"/>
            <p:cNvSpPr>
              <a:spLocks noChangeShapeType="1"/>
            </p:cNvSpPr>
            <p:nvPr/>
          </p:nvSpPr>
          <p:spPr bwMode="auto">
            <a:xfrm>
              <a:off x="3006" y="3654"/>
              <a:ext cx="38" cy="1"/>
            </a:xfrm>
            <a:prstGeom prst="line">
              <a:avLst/>
            </a:prstGeom>
            <a:noFill/>
            <a:ln w="8001">
              <a:solidFill>
                <a:srgbClr val="339966"/>
              </a:solidFill>
              <a:round/>
              <a:headEnd/>
              <a:tailEnd/>
            </a:ln>
          </p:spPr>
          <p:txBody>
            <a:bodyPr/>
            <a:lstStyle/>
            <a:p>
              <a:endParaRPr lang="he-IL"/>
            </a:p>
          </p:txBody>
        </p:sp>
        <p:sp>
          <p:nvSpPr>
            <p:cNvPr id="237874" name="Line 306"/>
            <p:cNvSpPr>
              <a:spLocks noChangeShapeType="1"/>
            </p:cNvSpPr>
            <p:nvPr/>
          </p:nvSpPr>
          <p:spPr bwMode="auto">
            <a:xfrm flipV="1">
              <a:off x="3104" y="3536"/>
              <a:ext cx="0" cy="35"/>
            </a:xfrm>
            <a:prstGeom prst="line">
              <a:avLst/>
            </a:prstGeom>
            <a:noFill/>
            <a:ln w="8001">
              <a:solidFill>
                <a:srgbClr val="339966"/>
              </a:solidFill>
              <a:round/>
              <a:headEnd/>
              <a:tailEnd/>
            </a:ln>
          </p:spPr>
          <p:txBody>
            <a:bodyPr/>
            <a:lstStyle/>
            <a:p>
              <a:endParaRPr lang="he-IL"/>
            </a:p>
          </p:txBody>
        </p:sp>
        <p:sp>
          <p:nvSpPr>
            <p:cNvPr id="237875" name="Line 307"/>
            <p:cNvSpPr>
              <a:spLocks noChangeShapeType="1"/>
            </p:cNvSpPr>
            <p:nvPr/>
          </p:nvSpPr>
          <p:spPr bwMode="auto">
            <a:xfrm>
              <a:off x="3087" y="3536"/>
              <a:ext cx="39" cy="2"/>
            </a:xfrm>
            <a:prstGeom prst="line">
              <a:avLst/>
            </a:prstGeom>
            <a:noFill/>
            <a:ln w="8001">
              <a:solidFill>
                <a:srgbClr val="339966"/>
              </a:solidFill>
              <a:round/>
              <a:headEnd/>
              <a:tailEnd/>
            </a:ln>
          </p:spPr>
          <p:txBody>
            <a:bodyPr/>
            <a:lstStyle/>
            <a:p>
              <a:endParaRPr lang="he-IL"/>
            </a:p>
          </p:txBody>
        </p:sp>
        <p:sp>
          <p:nvSpPr>
            <p:cNvPr id="237876" name="Line 308"/>
            <p:cNvSpPr>
              <a:spLocks noChangeShapeType="1"/>
            </p:cNvSpPr>
            <p:nvPr/>
          </p:nvSpPr>
          <p:spPr bwMode="auto">
            <a:xfrm flipV="1">
              <a:off x="3240" y="3580"/>
              <a:ext cx="1" cy="35"/>
            </a:xfrm>
            <a:prstGeom prst="line">
              <a:avLst/>
            </a:prstGeom>
            <a:noFill/>
            <a:ln w="8001">
              <a:solidFill>
                <a:srgbClr val="339966"/>
              </a:solidFill>
              <a:round/>
              <a:headEnd/>
              <a:tailEnd/>
            </a:ln>
          </p:spPr>
          <p:txBody>
            <a:bodyPr/>
            <a:lstStyle/>
            <a:p>
              <a:endParaRPr lang="he-IL"/>
            </a:p>
          </p:txBody>
        </p:sp>
        <p:sp>
          <p:nvSpPr>
            <p:cNvPr id="237877" name="Line 309"/>
            <p:cNvSpPr>
              <a:spLocks noChangeShapeType="1"/>
            </p:cNvSpPr>
            <p:nvPr/>
          </p:nvSpPr>
          <p:spPr bwMode="auto">
            <a:xfrm>
              <a:off x="3223" y="3580"/>
              <a:ext cx="39" cy="2"/>
            </a:xfrm>
            <a:prstGeom prst="line">
              <a:avLst/>
            </a:prstGeom>
            <a:noFill/>
            <a:ln w="8001">
              <a:solidFill>
                <a:srgbClr val="339966"/>
              </a:solidFill>
              <a:round/>
              <a:headEnd/>
              <a:tailEnd/>
            </a:ln>
          </p:spPr>
          <p:txBody>
            <a:bodyPr/>
            <a:lstStyle/>
            <a:p>
              <a:endParaRPr lang="he-IL"/>
            </a:p>
          </p:txBody>
        </p:sp>
        <p:sp>
          <p:nvSpPr>
            <p:cNvPr id="237878" name="Line 310"/>
            <p:cNvSpPr>
              <a:spLocks noChangeShapeType="1"/>
            </p:cNvSpPr>
            <p:nvPr/>
          </p:nvSpPr>
          <p:spPr bwMode="auto">
            <a:xfrm flipV="1">
              <a:off x="3425" y="3375"/>
              <a:ext cx="2" cy="53"/>
            </a:xfrm>
            <a:prstGeom prst="line">
              <a:avLst/>
            </a:prstGeom>
            <a:noFill/>
            <a:ln w="8001">
              <a:solidFill>
                <a:srgbClr val="339966"/>
              </a:solidFill>
              <a:round/>
              <a:headEnd/>
              <a:tailEnd/>
            </a:ln>
          </p:spPr>
          <p:txBody>
            <a:bodyPr/>
            <a:lstStyle/>
            <a:p>
              <a:endParaRPr lang="he-IL"/>
            </a:p>
          </p:txBody>
        </p:sp>
        <p:sp>
          <p:nvSpPr>
            <p:cNvPr id="237879" name="Line 311"/>
            <p:cNvSpPr>
              <a:spLocks noChangeShapeType="1"/>
            </p:cNvSpPr>
            <p:nvPr/>
          </p:nvSpPr>
          <p:spPr bwMode="auto">
            <a:xfrm>
              <a:off x="3409" y="3375"/>
              <a:ext cx="38" cy="1"/>
            </a:xfrm>
            <a:prstGeom prst="line">
              <a:avLst/>
            </a:prstGeom>
            <a:noFill/>
            <a:ln w="8001">
              <a:solidFill>
                <a:srgbClr val="339966"/>
              </a:solidFill>
              <a:round/>
              <a:headEnd/>
              <a:tailEnd/>
            </a:ln>
          </p:spPr>
          <p:txBody>
            <a:bodyPr/>
            <a:lstStyle/>
            <a:p>
              <a:endParaRPr lang="he-IL"/>
            </a:p>
          </p:txBody>
        </p:sp>
        <p:sp>
          <p:nvSpPr>
            <p:cNvPr id="237880" name="Line 312"/>
            <p:cNvSpPr>
              <a:spLocks noChangeShapeType="1"/>
            </p:cNvSpPr>
            <p:nvPr/>
          </p:nvSpPr>
          <p:spPr bwMode="auto">
            <a:xfrm flipV="1">
              <a:off x="3507" y="3321"/>
              <a:ext cx="1" cy="69"/>
            </a:xfrm>
            <a:prstGeom prst="line">
              <a:avLst/>
            </a:prstGeom>
            <a:noFill/>
            <a:ln w="7938">
              <a:solidFill>
                <a:srgbClr val="339966"/>
              </a:solidFill>
              <a:round/>
              <a:headEnd/>
              <a:tailEnd/>
            </a:ln>
          </p:spPr>
          <p:txBody>
            <a:bodyPr/>
            <a:lstStyle/>
            <a:p>
              <a:endParaRPr lang="he-IL"/>
            </a:p>
          </p:txBody>
        </p:sp>
        <p:sp>
          <p:nvSpPr>
            <p:cNvPr id="237881" name="Line 313"/>
            <p:cNvSpPr>
              <a:spLocks noChangeShapeType="1"/>
            </p:cNvSpPr>
            <p:nvPr/>
          </p:nvSpPr>
          <p:spPr bwMode="auto">
            <a:xfrm>
              <a:off x="3490" y="3321"/>
              <a:ext cx="39" cy="2"/>
            </a:xfrm>
            <a:prstGeom prst="line">
              <a:avLst/>
            </a:prstGeom>
            <a:noFill/>
            <a:ln w="7938">
              <a:solidFill>
                <a:srgbClr val="339966"/>
              </a:solidFill>
              <a:round/>
              <a:headEnd/>
              <a:tailEnd/>
            </a:ln>
          </p:spPr>
          <p:txBody>
            <a:bodyPr/>
            <a:lstStyle/>
            <a:p>
              <a:endParaRPr lang="he-IL"/>
            </a:p>
          </p:txBody>
        </p:sp>
        <p:sp>
          <p:nvSpPr>
            <p:cNvPr id="237882" name="Line 314"/>
            <p:cNvSpPr>
              <a:spLocks noChangeShapeType="1"/>
            </p:cNvSpPr>
            <p:nvPr/>
          </p:nvSpPr>
          <p:spPr bwMode="auto">
            <a:xfrm flipV="1">
              <a:off x="3601" y="3194"/>
              <a:ext cx="1" cy="54"/>
            </a:xfrm>
            <a:prstGeom prst="line">
              <a:avLst/>
            </a:prstGeom>
            <a:noFill/>
            <a:ln w="8001">
              <a:solidFill>
                <a:srgbClr val="339966"/>
              </a:solidFill>
              <a:round/>
              <a:headEnd/>
              <a:tailEnd/>
            </a:ln>
          </p:spPr>
          <p:txBody>
            <a:bodyPr/>
            <a:lstStyle/>
            <a:p>
              <a:endParaRPr lang="he-IL"/>
            </a:p>
          </p:txBody>
        </p:sp>
        <p:sp>
          <p:nvSpPr>
            <p:cNvPr id="237883" name="Line 315"/>
            <p:cNvSpPr>
              <a:spLocks noChangeShapeType="1"/>
            </p:cNvSpPr>
            <p:nvPr/>
          </p:nvSpPr>
          <p:spPr bwMode="auto">
            <a:xfrm>
              <a:off x="3584" y="3194"/>
              <a:ext cx="39" cy="1"/>
            </a:xfrm>
            <a:prstGeom prst="line">
              <a:avLst/>
            </a:prstGeom>
            <a:noFill/>
            <a:ln w="8001">
              <a:solidFill>
                <a:srgbClr val="339966"/>
              </a:solidFill>
              <a:round/>
              <a:headEnd/>
              <a:tailEnd/>
            </a:ln>
          </p:spPr>
          <p:txBody>
            <a:bodyPr/>
            <a:lstStyle/>
            <a:p>
              <a:endParaRPr lang="he-IL"/>
            </a:p>
          </p:txBody>
        </p:sp>
        <p:sp>
          <p:nvSpPr>
            <p:cNvPr id="237884" name="Line 316"/>
            <p:cNvSpPr>
              <a:spLocks noChangeShapeType="1"/>
            </p:cNvSpPr>
            <p:nvPr/>
          </p:nvSpPr>
          <p:spPr bwMode="auto">
            <a:xfrm flipV="1">
              <a:off x="3688" y="3307"/>
              <a:ext cx="1" cy="98"/>
            </a:xfrm>
            <a:prstGeom prst="line">
              <a:avLst/>
            </a:prstGeom>
            <a:noFill/>
            <a:ln w="8001">
              <a:solidFill>
                <a:srgbClr val="339966"/>
              </a:solidFill>
              <a:round/>
              <a:headEnd/>
              <a:tailEnd/>
            </a:ln>
          </p:spPr>
          <p:txBody>
            <a:bodyPr/>
            <a:lstStyle/>
            <a:p>
              <a:endParaRPr lang="he-IL"/>
            </a:p>
          </p:txBody>
        </p:sp>
        <p:sp>
          <p:nvSpPr>
            <p:cNvPr id="237885" name="Line 317"/>
            <p:cNvSpPr>
              <a:spLocks noChangeShapeType="1"/>
            </p:cNvSpPr>
            <p:nvPr/>
          </p:nvSpPr>
          <p:spPr bwMode="auto">
            <a:xfrm>
              <a:off x="3672" y="3307"/>
              <a:ext cx="38" cy="1"/>
            </a:xfrm>
            <a:prstGeom prst="line">
              <a:avLst/>
            </a:prstGeom>
            <a:noFill/>
            <a:ln w="8001">
              <a:solidFill>
                <a:srgbClr val="339966"/>
              </a:solidFill>
              <a:round/>
              <a:headEnd/>
              <a:tailEnd/>
            </a:ln>
          </p:spPr>
          <p:txBody>
            <a:bodyPr/>
            <a:lstStyle/>
            <a:p>
              <a:endParaRPr lang="he-IL"/>
            </a:p>
          </p:txBody>
        </p:sp>
        <p:sp>
          <p:nvSpPr>
            <p:cNvPr id="237886" name="Line 318"/>
            <p:cNvSpPr>
              <a:spLocks noChangeShapeType="1"/>
            </p:cNvSpPr>
            <p:nvPr/>
          </p:nvSpPr>
          <p:spPr bwMode="auto">
            <a:xfrm flipV="1">
              <a:off x="3786" y="3522"/>
              <a:ext cx="1" cy="93"/>
            </a:xfrm>
            <a:prstGeom prst="line">
              <a:avLst/>
            </a:prstGeom>
            <a:noFill/>
            <a:ln w="8001">
              <a:solidFill>
                <a:srgbClr val="339966"/>
              </a:solidFill>
              <a:round/>
              <a:headEnd/>
              <a:tailEnd/>
            </a:ln>
          </p:spPr>
          <p:txBody>
            <a:bodyPr/>
            <a:lstStyle/>
            <a:p>
              <a:endParaRPr lang="he-IL"/>
            </a:p>
          </p:txBody>
        </p:sp>
        <p:sp>
          <p:nvSpPr>
            <p:cNvPr id="237887" name="Line 319"/>
            <p:cNvSpPr>
              <a:spLocks noChangeShapeType="1"/>
            </p:cNvSpPr>
            <p:nvPr/>
          </p:nvSpPr>
          <p:spPr bwMode="auto">
            <a:xfrm>
              <a:off x="3771" y="3522"/>
              <a:ext cx="38" cy="1"/>
            </a:xfrm>
            <a:prstGeom prst="line">
              <a:avLst/>
            </a:prstGeom>
            <a:noFill/>
            <a:ln w="8001">
              <a:solidFill>
                <a:srgbClr val="339966"/>
              </a:solidFill>
              <a:round/>
              <a:headEnd/>
              <a:tailEnd/>
            </a:ln>
          </p:spPr>
          <p:txBody>
            <a:bodyPr/>
            <a:lstStyle/>
            <a:p>
              <a:endParaRPr lang="he-IL"/>
            </a:p>
          </p:txBody>
        </p:sp>
        <p:sp>
          <p:nvSpPr>
            <p:cNvPr id="237888" name="Line 320"/>
            <p:cNvSpPr>
              <a:spLocks noChangeShapeType="1"/>
            </p:cNvSpPr>
            <p:nvPr/>
          </p:nvSpPr>
          <p:spPr bwMode="auto">
            <a:xfrm flipV="1">
              <a:off x="3967" y="3610"/>
              <a:ext cx="1" cy="63"/>
            </a:xfrm>
            <a:prstGeom prst="line">
              <a:avLst/>
            </a:prstGeom>
            <a:noFill/>
            <a:ln w="8001">
              <a:solidFill>
                <a:srgbClr val="339966"/>
              </a:solidFill>
              <a:round/>
              <a:headEnd/>
              <a:tailEnd/>
            </a:ln>
          </p:spPr>
          <p:txBody>
            <a:bodyPr/>
            <a:lstStyle/>
            <a:p>
              <a:endParaRPr lang="he-IL"/>
            </a:p>
          </p:txBody>
        </p:sp>
        <p:sp>
          <p:nvSpPr>
            <p:cNvPr id="237889" name="Line 321"/>
            <p:cNvSpPr>
              <a:spLocks noChangeShapeType="1"/>
            </p:cNvSpPr>
            <p:nvPr/>
          </p:nvSpPr>
          <p:spPr bwMode="auto">
            <a:xfrm>
              <a:off x="3951" y="3610"/>
              <a:ext cx="37" cy="1"/>
            </a:xfrm>
            <a:prstGeom prst="line">
              <a:avLst/>
            </a:prstGeom>
            <a:noFill/>
            <a:ln w="8001">
              <a:solidFill>
                <a:srgbClr val="339966"/>
              </a:solidFill>
              <a:round/>
              <a:headEnd/>
              <a:tailEnd/>
            </a:ln>
          </p:spPr>
          <p:txBody>
            <a:bodyPr/>
            <a:lstStyle/>
            <a:p>
              <a:endParaRPr lang="he-IL"/>
            </a:p>
          </p:txBody>
        </p:sp>
        <p:sp>
          <p:nvSpPr>
            <p:cNvPr id="237890" name="Line 322"/>
            <p:cNvSpPr>
              <a:spLocks noChangeShapeType="1"/>
            </p:cNvSpPr>
            <p:nvPr/>
          </p:nvSpPr>
          <p:spPr bwMode="auto">
            <a:xfrm flipV="1">
              <a:off x="4147" y="3776"/>
              <a:ext cx="1" cy="54"/>
            </a:xfrm>
            <a:prstGeom prst="line">
              <a:avLst/>
            </a:prstGeom>
            <a:noFill/>
            <a:ln w="7938">
              <a:solidFill>
                <a:srgbClr val="339966"/>
              </a:solidFill>
              <a:round/>
              <a:headEnd/>
              <a:tailEnd/>
            </a:ln>
          </p:spPr>
          <p:txBody>
            <a:bodyPr/>
            <a:lstStyle/>
            <a:p>
              <a:endParaRPr lang="he-IL"/>
            </a:p>
          </p:txBody>
        </p:sp>
        <p:sp>
          <p:nvSpPr>
            <p:cNvPr id="237891" name="Line 323"/>
            <p:cNvSpPr>
              <a:spLocks noChangeShapeType="1"/>
            </p:cNvSpPr>
            <p:nvPr/>
          </p:nvSpPr>
          <p:spPr bwMode="auto">
            <a:xfrm>
              <a:off x="4130" y="3776"/>
              <a:ext cx="39" cy="2"/>
            </a:xfrm>
            <a:prstGeom prst="line">
              <a:avLst/>
            </a:prstGeom>
            <a:noFill/>
            <a:ln w="7938">
              <a:solidFill>
                <a:srgbClr val="339966"/>
              </a:solidFill>
              <a:round/>
              <a:headEnd/>
              <a:tailEnd/>
            </a:ln>
          </p:spPr>
          <p:txBody>
            <a:bodyPr/>
            <a:lstStyle/>
            <a:p>
              <a:endParaRPr lang="he-IL"/>
            </a:p>
          </p:txBody>
        </p:sp>
        <p:sp>
          <p:nvSpPr>
            <p:cNvPr id="237892" name="Line 324"/>
            <p:cNvSpPr>
              <a:spLocks noChangeShapeType="1"/>
            </p:cNvSpPr>
            <p:nvPr/>
          </p:nvSpPr>
          <p:spPr bwMode="auto">
            <a:xfrm flipV="1">
              <a:off x="4392" y="3913"/>
              <a:ext cx="2" cy="25"/>
            </a:xfrm>
            <a:prstGeom prst="line">
              <a:avLst/>
            </a:prstGeom>
            <a:noFill/>
            <a:ln w="8001">
              <a:solidFill>
                <a:srgbClr val="339966"/>
              </a:solidFill>
              <a:round/>
              <a:headEnd/>
              <a:tailEnd/>
            </a:ln>
          </p:spPr>
          <p:txBody>
            <a:bodyPr/>
            <a:lstStyle/>
            <a:p>
              <a:endParaRPr lang="he-IL"/>
            </a:p>
          </p:txBody>
        </p:sp>
        <p:sp>
          <p:nvSpPr>
            <p:cNvPr id="237893" name="Line 325"/>
            <p:cNvSpPr>
              <a:spLocks noChangeShapeType="1"/>
            </p:cNvSpPr>
            <p:nvPr/>
          </p:nvSpPr>
          <p:spPr bwMode="auto">
            <a:xfrm>
              <a:off x="4377" y="3913"/>
              <a:ext cx="37" cy="1"/>
            </a:xfrm>
            <a:prstGeom prst="line">
              <a:avLst/>
            </a:prstGeom>
            <a:noFill/>
            <a:ln w="8001">
              <a:solidFill>
                <a:srgbClr val="339966"/>
              </a:solidFill>
              <a:round/>
              <a:headEnd/>
              <a:tailEnd/>
            </a:ln>
          </p:spPr>
          <p:txBody>
            <a:bodyPr/>
            <a:lstStyle/>
            <a:p>
              <a:endParaRPr lang="he-IL"/>
            </a:p>
          </p:txBody>
        </p:sp>
        <p:sp>
          <p:nvSpPr>
            <p:cNvPr id="237894" name="Line 326"/>
            <p:cNvSpPr>
              <a:spLocks noChangeShapeType="1"/>
            </p:cNvSpPr>
            <p:nvPr/>
          </p:nvSpPr>
          <p:spPr bwMode="auto">
            <a:xfrm flipV="1">
              <a:off x="4656" y="3864"/>
              <a:ext cx="1" cy="29"/>
            </a:xfrm>
            <a:prstGeom prst="line">
              <a:avLst/>
            </a:prstGeom>
            <a:noFill/>
            <a:ln w="8001">
              <a:solidFill>
                <a:srgbClr val="339966"/>
              </a:solidFill>
              <a:round/>
              <a:headEnd/>
              <a:tailEnd/>
            </a:ln>
          </p:spPr>
          <p:txBody>
            <a:bodyPr/>
            <a:lstStyle/>
            <a:p>
              <a:endParaRPr lang="he-IL"/>
            </a:p>
          </p:txBody>
        </p:sp>
        <p:sp>
          <p:nvSpPr>
            <p:cNvPr id="237895" name="Line 327"/>
            <p:cNvSpPr>
              <a:spLocks noChangeShapeType="1"/>
            </p:cNvSpPr>
            <p:nvPr/>
          </p:nvSpPr>
          <p:spPr bwMode="auto">
            <a:xfrm>
              <a:off x="4639" y="3864"/>
              <a:ext cx="38" cy="2"/>
            </a:xfrm>
            <a:prstGeom prst="line">
              <a:avLst/>
            </a:prstGeom>
            <a:noFill/>
            <a:ln w="8001">
              <a:solidFill>
                <a:srgbClr val="339966"/>
              </a:solidFill>
              <a:round/>
              <a:headEnd/>
              <a:tailEnd/>
            </a:ln>
          </p:spPr>
          <p:txBody>
            <a:bodyPr/>
            <a:lstStyle/>
            <a:p>
              <a:endParaRPr lang="he-IL"/>
            </a:p>
          </p:txBody>
        </p:sp>
        <p:sp>
          <p:nvSpPr>
            <p:cNvPr id="237896" name="Freeform 328"/>
            <p:cNvSpPr>
              <a:spLocks/>
            </p:cNvSpPr>
            <p:nvPr/>
          </p:nvSpPr>
          <p:spPr bwMode="auto">
            <a:xfrm>
              <a:off x="1164" y="2549"/>
              <a:ext cx="3492" cy="1418"/>
            </a:xfrm>
            <a:custGeom>
              <a:avLst/>
              <a:gdLst/>
              <a:ahLst/>
              <a:cxnLst>
                <a:cxn ang="0">
                  <a:pos x="0" y="195"/>
                </a:cxn>
                <a:cxn ang="0">
                  <a:pos x="37" y="217"/>
                </a:cxn>
                <a:cxn ang="0">
                  <a:pos x="56" y="226"/>
                </a:cxn>
                <a:cxn ang="0">
                  <a:pos x="75" y="203"/>
                </a:cxn>
                <a:cxn ang="0">
                  <a:pos x="111" y="254"/>
                </a:cxn>
                <a:cxn ang="0">
                  <a:pos x="141" y="274"/>
                </a:cxn>
                <a:cxn ang="0">
                  <a:pos x="186" y="272"/>
                </a:cxn>
                <a:cxn ang="0">
                  <a:pos x="225" y="282"/>
                </a:cxn>
                <a:cxn ang="0">
                  <a:pos x="269" y="273"/>
                </a:cxn>
                <a:cxn ang="0">
                  <a:pos x="283" y="272"/>
                </a:cxn>
                <a:cxn ang="0">
                  <a:pos x="296" y="0"/>
                </a:cxn>
                <a:cxn ang="0">
                  <a:pos x="306" y="146"/>
                </a:cxn>
                <a:cxn ang="0">
                  <a:pos x="326" y="224"/>
                </a:cxn>
                <a:cxn ang="0">
                  <a:pos x="340" y="246"/>
                </a:cxn>
                <a:cxn ang="0">
                  <a:pos x="355" y="237"/>
                </a:cxn>
                <a:cxn ang="0">
                  <a:pos x="380" y="222"/>
                </a:cxn>
                <a:cxn ang="0">
                  <a:pos x="414" y="176"/>
                </a:cxn>
                <a:cxn ang="0">
                  <a:pos x="429" y="167"/>
                </a:cxn>
                <a:cxn ang="0">
                  <a:pos x="446" y="149"/>
                </a:cxn>
                <a:cxn ang="0">
                  <a:pos x="462" y="203"/>
                </a:cxn>
                <a:cxn ang="0">
                  <a:pos x="480" y="258"/>
                </a:cxn>
                <a:cxn ang="0">
                  <a:pos x="513" y="260"/>
                </a:cxn>
                <a:cxn ang="0">
                  <a:pos x="546" y="277"/>
                </a:cxn>
                <a:cxn ang="0">
                  <a:pos x="591" y="290"/>
                </a:cxn>
                <a:cxn ang="0">
                  <a:pos x="639" y="284"/>
                </a:cxn>
              </a:cxnLst>
              <a:rect l="0" t="0" r="r" b="b"/>
              <a:pathLst>
                <a:path w="639" h="290">
                  <a:moveTo>
                    <a:pt x="0" y="195"/>
                  </a:moveTo>
                  <a:lnTo>
                    <a:pt x="37" y="217"/>
                  </a:lnTo>
                  <a:lnTo>
                    <a:pt x="56" y="226"/>
                  </a:lnTo>
                  <a:lnTo>
                    <a:pt x="75" y="203"/>
                  </a:lnTo>
                  <a:lnTo>
                    <a:pt x="111" y="254"/>
                  </a:lnTo>
                  <a:lnTo>
                    <a:pt x="141" y="274"/>
                  </a:lnTo>
                  <a:lnTo>
                    <a:pt x="186" y="272"/>
                  </a:lnTo>
                  <a:lnTo>
                    <a:pt x="225" y="282"/>
                  </a:lnTo>
                  <a:lnTo>
                    <a:pt x="269" y="273"/>
                  </a:lnTo>
                  <a:lnTo>
                    <a:pt x="283" y="272"/>
                  </a:lnTo>
                  <a:lnTo>
                    <a:pt x="296" y="0"/>
                  </a:lnTo>
                  <a:lnTo>
                    <a:pt x="306" y="146"/>
                  </a:lnTo>
                  <a:lnTo>
                    <a:pt x="326" y="224"/>
                  </a:lnTo>
                  <a:lnTo>
                    <a:pt x="340" y="246"/>
                  </a:lnTo>
                  <a:lnTo>
                    <a:pt x="355" y="237"/>
                  </a:lnTo>
                  <a:lnTo>
                    <a:pt x="380" y="222"/>
                  </a:lnTo>
                  <a:lnTo>
                    <a:pt x="414" y="176"/>
                  </a:lnTo>
                  <a:lnTo>
                    <a:pt x="429" y="167"/>
                  </a:lnTo>
                  <a:lnTo>
                    <a:pt x="446" y="149"/>
                  </a:lnTo>
                  <a:lnTo>
                    <a:pt x="462" y="203"/>
                  </a:lnTo>
                  <a:lnTo>
                    <a:pt x="480" y="258"/>
                  </a:lnTo>
                  <a:lnTo>
                    <a:pt x="513" y="260"/>
                  </a:lnTo>
                  <a:lnTo>
                    <a:pt x="546" y="277"/>
                  </a:lnTo>
                  <a:lnTo>
                    <a:pt x="591" y="290"/>
                  </a:lnTo>
                  <a:lnTo>
                    <a:pt x="639" y="284"/>
                  </a:lnTo>
                </a:path>
              </a:pathLst>
            </a:custGeom>
            <a:noFill/>
            <a:ln w="14351">
              <a:solidFill>
                <a:srgbClr val="FF9900"/>
              </a:solidFill>
              <a:prstDash val="solid"/>
              <a:round/>
              <a:headEnd/>
              <a:tailEnd/>
            </a:ln>
          </p:spPr>
          <p:txBody>
            <a:bodyPr/>
            <a:lstStyle/>
            <a:p>
              <a:endParaRPr lang="he-IL"/>
            </a:p>
          </p:txBody>
        </p:sp>
        <p:sp>
          <p:nvSpPr>
            <p:cNvPr id="237897" name="Line 329"/>
            <p:cNvSpPr>
              <a:spLocks noChangeShapeType="1"/>
            </p:cNvSpPr>
            <p:nvPr/>
          </p:nvSpPr>
          <p:spPr bwMode="auto">
            <a:xfrm flipV="1">
              <a:off x="1164" y="3453"/>
              <a:ext cx="0" cy="50"/>
            </a:xfrm>
            <a:prstGeom prst="line">
              <a:avLst/>
            </a:prstGeom>
            <a:noFill/>
            <a:ln w="8001">
              <a:solidFill>
                <a:srgbClr val="FF9900"/>
              </a:solidFill>
              <a:round/>
              <a:headEnd/>
              <a:tailEnd/>
            </a:ln>
          </p:spPr>
          <p:txBody>
            <a:bodyPr/>
            <a:lstStyle/>
            <a:p>
              <a:endParaRPr lang="he-IL"/>
            </a:p>
          </p:txBody>
        </p:sp>
        <p:sp>
          <p:nvSpPr>
            <p:cNvPr id="237898" name="Line 330"/>
            <p:cNvSpPr>
              <a:spLocks noChangeShapeType="1"/>
            </p:cNvSpPr>
            <p:nvPr/>
          </p:nvSpPr>
          <p:spPr bwMode="auto">
            <a:xfrm>
              <a:off x="1147" y="3453"/>
              <a:ext cx="39" cy="1"/>
            </a:xfrm>
            <a:prstGeom prst="line">
              <a:avLst/>
            </a:prstGeom>
            <a:noFill/>
            <a:ln w="8001">
              <a:solidFill>
                <a:srgbClr val="FF9900"/>
              </a:solidFill>
              <a:round/>
              <a:headEnd/>
              <a:tailEnd/>
            </a:ln>
          </p:spPr>
          <p:txBody>
            <a:bodyPr/>
            <a:lstStyle/>
            <a:p>
              <a:endParaRPr lang="he-IL"/>
            </a:p>
          </p:txBody>
        </p:sp>
        <p:sp>
          <p:nvSpPr>
            <p:cNvPr id="237899" name="Line 331"/>
            <p:cNvSpPr>
              <a:spLocks noChangeShapeType="1"/>
            </p:cNvSpPr>
            <p:nvPr/>
          </p:nvSpPr>
          <p:spPr bwMode="auto">
            <a:xfrm flipV="1">
              <a:off x="1365" y="3580"/>
              <a:ext cx="1" cy="30"/>
            </a:xfrm>
            <a:prstGeom prst="line">
              <a:avLst/>
            </a:prstGeom>
            <a:noFill/>
            <a:ln w="8001">
              <a:solidFill>
                <a:srgbClr val="FF9900"/>
              </a:solidFill>
              <a:round/>
              <a:headEnd/>
              <a:tailEnd/>
            </a:ln>
          </p:spPr>
          <p:txBody>
            <a:bodyPr/>
            <a:lstStyle/>
            <a:p>
              <a:endParaRPr lang="he-IL"/>
            </a:p>
          </p:txBody>
        </p:sp>
        <p:sp>
          <p:nvSpPr>
            <p:cNvPr id="237900" name="Line 332"/>
            <p:cNvSpPr>
              <a:spLocks noChangeShapeType="1"/>
            </p:cNvSpPr>
            <p:nvPr/>
          </p:nvSpPr>
          <p:spPr bwMode="auto">
            <a:xfrm>
              <a:off x="1349" y="3580"/>
              <a:ext cx="38" cy="2"/>
            </a:xfrm>
            <a:prstGeom prst="line">
              <a:avLst/>
            </a:prstGeom>
            <a:noFill/>
            <a:ln w="8001">
              <a:solidFill>
                <a:srgbClr val="FF9900"/>
              </a:solidFill>
              <a:round/>
              <a:headEnd/>
              <a:tailEnd/>
            </a:ln>
          </p:spPr>
          <p:txBody>
            <a:bodyPr/>
            <a:lstStyle/>
            <a:p>
              <a:endParaRPr lang="he-IL"/>
            </a:p>
          </p:txBody>
        </p:sp>
        <p:sp>
          <p:nvSpPr>
            <p:cNvPr id="237901" name="Line 333"/>
            <p:cNvSpPr>
              <a:spLocks noChangeShapeType="1"/>
            </p:cNvSpPr>
            <p:nvPr/>
          </p:nvSpPr>
          <p:spPr bwMode="auto">
            <a:xfrm flipV="1">
              <a:off x="1468" y="3610"/>
              <a:ext cx="2" cy="44"/>
            </a:xfrm>
            <a:prstGeom prst="line">
              <a:avLst/>
            </a:prstGeom>
            <a:noFill/>
            <a:ln w="8001">
              <a:solidFill>
                <a:srgbClr val="FF9900"/>
              </a:solidFill>
              <a:round/>
              <a:headEnd/>
              <a:tailEnd/>
            </a:ln>
          </p:spPr>
          <p:txBody>
            <a:bodyPr/>
            <a:lstStyle/>
            <a:p>
              <a:endParaRPr lang="he-IL"/>
            </a:p>
          </p:txBody>
        </p:sp>
        <p:sp>
          <p:nvSpPr>
            <p:cNvPr id="237902" name="Line 334"/>
            <p:cNvSpPr>
              <a:spLocks noChangeShapeType="1"/>
            </p:cNvSpPr>
            <p:nvPr/>
          </p:nvSpPr>
          <p:spPr bwMode="auto">
            <a:xfrm>
              <a:off x="1453" y="3610"/>
              <a:ext cx="38" cy="1"/>
            </a:xfrm>
            <a:prstGeom prst="line">
              <a:avLst/>
            </a:prstGeom>
            <a:noFill/>
            <a:ln w="8001">
              <a:solidFill>
                <a:srgbClr val="FF9900"/>
              </a:solidFill>
              <a:round/>
              <a:headEnd/>
              <a:tailEnd/>
            </a:ln>
          </p:spPr>
          <p:txBody>
            <a:bodyPr/>
            <a:lstStyle/>
            <a:p>
              <a:endParaRPr lang="he-IL"/>
            </a:p>
          </p:txBody>
        </p:sp>
        <p:sp>
          <p:nvSpPr>
            <p:cNvPr id="237903" name="Line 335"/>
            <p:cNvSpPr>
              <a:spLocks noChangeShapeType="1"/>
            </p:cNvSpPr>
            <p:nvPr/>
          </p:nvSpPr>
          <p:spPr bwMode="auto">
            <a:xfrm flipV="1">
              <a:off x="1573" y="3508"/>
              <a:ext cx="1" cy="33"/>
            </a:xfrm>
            <a:prstGeom prst="line">
              <a:avLst/>
            </a:prstGeom>
            <a:noFill/>
            <a:ln w="8001">
              <a:solidFill>
                <a:srgbClr val="FF9900"/>
              </a:solidFill>
              <a:round/>
              <a:headEnd/>
              <a:tailEnd/>
            </a:ln>
          </p:spPr>
          <p:txBody>
            <a:bodyPr/>
            <a:lstStyle/>
            <a:p>
              <a:endParaRPr lang="he-IL"/>
            </a:p>
          </p:txBody>
        </p:sp>
        <p:sp>
          <p:nvSpPr>
            <p:cNvPr id="237904" name="Line 336"/>
            <p:cNvSpPr>
              <a:spLocks noChangeShapeType="1"/>
            </p:cNvSpPr>
            <p:nvPr/>
          </p:nvSpPr>
          <p:spPr bwMode="auto">
            <a:xfrm>
              <a:off x="1557" y="3508"/>
              <a:ext cx="38" cy="0"/>
            </a:xfrm>
            <a:prstGeom prst="line">
              <a:avLst/>
            </a:prstGeom>
            <a:noFill/>
            <a:ln w="8001">
              <a:solidFill>
                <a:srgbClr val="FF9900"/>
              </a:solidFill>
              <a:round/>
              <a:headEnd/>
              <a:tailEnd/>
            </a:ln>
          </p:spPr>
          <p:txBody>
            <a:bodyPr/>
            <a:lstStyle/>
            <a:p>
              <a:endParaRPr lang="he-IL"/>
            </a:p>
          </p:txBody>
        </p:sp>
        <p:sp>
          <p:nvSpPr>
            <p:cNvPr id="237905" name="Line 337"/>
            <p:cNvSpPr>
              <a:spLocks noChangeShapeType="1"/>
            </p:cNvSpPr>
            <p:nvPr/>
          </p:nvSpPr>
          <p:spPr bwMode="auto">
            <a:xfrm flipV="1">
              <a:off x="1770" y="3737"/>
              <a:ext cx="2" cy="54"/>
            </a:xfrm>
            <a:prstGeom prst="line">
              <a:avLst/>
            </a:prstGeom>
            <a:noFill/>
            <a:ln w="8001">
              <a:solidFill>
                <a:srgbClr val="FF9900"/>
              </a:solidFill>
              <a:round/>
              <a:headEnd/>
              <a:tailEnd/>
            </a:ln>
          </p:spPr>
          <p:txBody>
            <a:bodyPr/>
            <a:lstStyle/>
            <a:p>
              <a:endParaRPr lang="he-IL"/>
            </a:p>
          </p:txBody>
        </p:sp>
        <p:sp>
          <p:nvSpPr>
            <p:cNvPr id="237906" name="Line 338"/>
            <p:cNvSpPr>
              <a:spLocks noChangeShapeType="1"/>
            </p:cNvSpPr>
            <p:nvPr/>
          </p:nvSpPr>
          <p:spPr bwMode="auto">
            <a:xfrm>
              <a:off x="1754" y="3737"/>
              <a:ext cx="38" cy="1"/>
            </a:xfrm>
            <a:prstGeom prst="line">
              <a:avLst/>
            </a:prstGeom>
            <a:noFill/>
            <a:ln w="8001">
              <a:solidFill>
                <a:srgbClr val="FF9900"/>
              </a:solidFill>
              <a:round/>
              <a:headEnd/>
              <a:tailEnd/>
            </a:ln>
          </p:spPr>
          <p:txBody>
            <a:bodyPr/>
            <a:lstStyle/>
            <a:p>
              <a:endParaRPr lang="he-IL"/>
            </a:p>
          </p:txBody>
        </p:sp>
        <p:sp>
          <p:nvSpPr>
            <p:cNvPr id="237907" name="Line 339"/>
            <p:cNvSpPr>
              <a:spLocks noChangeShapeType="1"/>
            </p:cNvSpPr>
            <p:nvPr/>
          </p:nvSpPr>
          <p:spPr bwMode="auto">
            <a:xfrm flipV="1">
              <a:off x="1934" y="3864"/>
              <a:ext cx="1" cy="24"/>
            </a:xfrm>
            <a:prstGeom prst="line">
              <a:avLst/>
            </a:prstGeom>
            <a:noFill/>
            <a:ln w="8001">
              <a:solidFill>
                <a:srgbClr val="FF9900"/>
              </a:solidFill>
              <a:round/>
              <a:headEnd/>
              <a:tailEnd/>
            </a:ln>
          </p:spPr>
          <p:txBody>
            <a:bodyPr/>
            <a:lstStyle/>
            <a:p>
              <a:endParaRPr lang="he-IL"/>
            </a:p>
          </p:txBody>
        </p:sp>
        <p:sp>
          <p:nvSpPr>
            <p:cNvPr id="237908" name="Line 340"/>
            <p:cNvSpPr>
              <a:spLocks noChangeShapeType="1"/>
            </p:cNvSpPr>
            <p:nvPr/>
          </p:nvSpPr>
          <p:spPr bwMode="auto">
            <a:xfrm>
              <a:off x="1917" y="3864"/>
              <a:ext cx="39" cy="2"/>
            </a:xfrm>
            <a:prstGeom prst="line">
              <a:avLst/>
            </a:prstGeom>
            <a:noFill/>
            <a:ln w="7938">
              <a:solidFill>
                <a:srgbClr val="FF9900"/>
              </a:solidFill>
              <a:round/>
              <a:headEnd/>
              <a:tailEnd/>
            </a:ln>
          </p:spPr>
          <p:txBody>
            <a:bodyPr/>
            <a:lstStyle/>
            <a:p>
              <a:endParaRPr lang="he-IL"/>
            </a:p>
          </p:txBody>
        </p:sp>
        <p:sp>
          <p:nvSpPr>
            <p:cNvPr id="237909" name="Line 341"/>
            <p:cNvSpPr>
              <a:spLocks noChangeShapeType="1"/>
            </p:cNvSpPr>
            <p:nvPr/>
          </p:nvSpPr>
          <p:spPr bwMode="auto">
            <a:xfrm flipV="1">
              <a:off x="2179" y="3849"/>
              <a:ext cx="1" cy="30"/>
            </a:xfrm>
            <a:prstGeom prst="line">
              <a:avLst/>
            </a:prstGeom>
            <a:noFill/>
            <a:ln w="8001">
              <a:solidFill>
                <a:srgbClr val="FF9900"/>
              </a:solidFill>
              <a:round/>
              <a:headEnd/>
              <a:tailEnd/>
            </a:ln>
          </p:spPr>
          <p:txBody>
            <a:bodyPr/>
            <a:lstStyle/>
            <a:p>
              <a:endParaRPr lang="he-IL"/>
            </a:p>
          </p:txBody>
        </p:sp>
        <p:sp>
          <p:nvSpPr>
            <p:cNvPr id="237910" name="Line 342"/>
            <p:cNvSpPr>
              <a:spLocks noChangeShapeType="1"/>
            </p:cNvSpPr>
            <p:nvPr/>
          </p:nvSpPr>
          <p:spPr bwMode="auto">
            <a:xfrm>
              <a:off x="2164" y="3849"/>
              <a:ext cx="38" cy="1"/>
            </a:xfrm>
            <a:prstGeom prst="line">
              <a:avLst/>
            </a:prstGeom>
            <a:noFill/>
            <a:ln w="8001">
              <a:solidFill>
                <a:srgbClr val="FF9900"/>
              </a:solidFill>
              <a:round/>
              <a:headEnd/>
              <a:tailEnd/>
            </a:ln>
          </p:spPr>
          <p:txBody>
            <a:bodyPr/>
            <a:lstStyle/>
            <a:p>
              <a:endParaRPr lang="he-IL"/>
            </a:p>
          </p:txBody>
        </p:sp>
        <p:sp>
          <p:nvSpPr>
            <p:cNvPr id="237911" name="Line 343"/>
            <p:cNvSpPr>
              <a:spLocks noChangeShapeType="1"/>
            </p:cNvSpPr>
            <p:nvPr/>
          </p:nvSpPr>
          <p:spPr bwMode="auto">
            <a:xfrm flipV="1">
              <a:off x="2392" y="3908"/>
              <a:ext cx="1" cy="19"/>
            </a:xfrm>
            <a:prstGeom prst="line">
              <a:avLst/>
            </a:prstGeom>
            <a:noFill/>
            <a:ln w="8001">
              <a:solidFill>
                <a:srgbClr val="FF9900"/>
              </a:solidFill>
              <a:round/>
              <a:headEnd/>
              <a:tailEnd/>
            </a:ln>
          </p:spPr>
          <p:txBody>
            <a:bodyPr/>
            <a:lstStyle/>
            <a:p>
              <a:endParaRPr lang="he-IL"/>
            </a:p>
          </p:txBody>
        </p:sp>
        <p:sp>
          <p:nvSpPr>
            <p:cNvPr id="237912" name="Line 344"/>
            <p:cNvSpPr>
              <a:spLocks noChangeShapeType="1"/>
            </p:cNvSpPr>
            <p:nvPr/>
          </p:nvSpPr>
          <p:spPr bwMode="auto">
            <a:xfrm>
              <a:off x="2375" y="3908"/>
              <a:ext cx="39" cy="0"/>
            </a:xfrm>
            <a:prstGeom prst="line">
              <a:avLst/>
            </a:prstGeom>
            <a:noFill/>
            <a:ln w="8001">
              <a:solidFill>
                <a:srgbClr val="FF9900"/>
              </a:solidFill>
              <a:round/>
              <a:headEnd/>
              <a:tailEnd/>
            </a:ln>
          </p:spPr>
          <p:txBody>
            <a:bodyPr/>
            <a:lstStyle/>
            <a:p>
              <a:endParaRPr lang="he-IL"/>
            </a:p>
          </p:txBody>
        </p:sp>
        <p:sp>
          <p:nvSpPr>
            <p:cNvPr id="237913" name="Line 345"/>
            <p:cNvSpPr>
              <a:spLocks noChangeShapeType="1"/>
            </p:cNvSpPr>
            <p:nvPr/>
          </p:nvSpPr>
          <p:spPr bwMode="auto">
            <a:xfrm flipV="1">
              <a:off x="2634" y="3860"/>
              <a:ext cx="1" cy="23"/>
            </a:xfrm>
            <a:prstGeom prst="line">
              <a:avLst/>
            </a:prstGeom>
            <a:noFill/>
            <a:ln w="8001">
              <a:solidFill>
                <a:srgbClr val="FF9900"/>
              </a:solidFill>
              <a:round/>
              <a:headEnd/>
              <a:tailEnd/>
            </a:ln>
          </p:spPr>
          <p:txBody>
            <a:bodyPr/>
            <a:lstStyle/>
            <a:p>
              <a:endParaRPr lang="he-IL"/>
            </a:p>
          </p:txBody>
        </p:sp>
        <p:sp>
          <p:nvSpPr>
            <p:cNvPr id="237914" name="Line 346"/>
            <p:cNvSpPr>
              <a:spLocks noChangeShapeType="1"/>
            </p:cNvSpPr>
            <p:nvPr/>
          </p:nvSpPr>
          <p:spPr bwMode="auto">
            <a:xfrm>
              <a:off x="2617" y="3860"/>
              <a:ext cx="39" cy="1"/>
            </a:xfrm>
            <a:prstGeom prst="line">
              <a:avLst/>
            </a:prstGeom>
            <a:noFill/>
            <a:ln w="8001">
              <a:solidFill>
                <a:srgbClr val="FF9900"/>
              </a:solidFill>
              <a:round/>
              <a:headEnd/>
              <a:tailEnd/>
            </a:ln>
          </p:spPr>
          <p:txBody>
            <a:bodyPr/>
            <a:lstStyle/>
            <a:p>
              <a:endParaRPr lang="he-IL"/>
            </a:p>
          </p:txBody>
        </p:sp>
        <p:sp>
          <p:nvSpPr>
            <p:cNvPr id="237915" name="Line 347"/>
            <p:cNvSpPr>
              <a:spLocks noChangeShapeType="1"/>
            </p:cNvSpPr>
            <p:nvPr/>
          </p:nvSpPr>
          <p:spPr bwMode="auto">
            <a:xfrm flipV="1">
              <a:off x="2710" y="3860"/>
              <a:ext cx="0" cy="19"/>
            </a:xfrm>
            <a:prstGeom prst="line">
              <a:avLst/>
            </a:prstGeom>
            <a:noFill/>
            <a:ln w="8001">
              <a:solidFill>
                <a:srgbClr val="FF9900"/>
              </a:solidFill>
              <a:round/>
              <a:headEnd/>
              <a:tailEnd/>
            </a:ln>
          </p:spPr>
          <p:txBody>
            <a:bodyPr/>
            <a:lstStyle/>
            <a:p>
              <a:endParaRPr lang="he-IL"/>
            </a:p>
          </p:txBody>
        </p:sp>
        <p:sp>
          <p:nvSpPr>
            <p:cNvPr id="237916" name="Line 348"/>
            <p:cNvSpPr>
              <a:spLocks noChangeShapeType="1"/>
            </p:cNvSpPr>
            <p:nvPr/>
          </p:nvSpPr>
          <p:spPr bwMode="auto">
            <a:xfrm>
              <a:off x="2694" y="3860"/>
              <a:ext cx="39" cy="1"/>
            </a:xfrm>
            <a:prstGeom prst="line">
              <a:avLst/>
            </a:prstGeom>
            <a:noFill/>
            <a:ln w="8001">
              <a:solidFill>
                <a:srgbClr val="FF9900"/>
              </a:solidFill>
              <a:round/>
              <a:headEnd/>
              <a:tailEnd/>
            </a:ln>
          </p:spPr>
          <p:txBody>
            <a:bodyPr/>
            <a:lstStyle/>
            <a:p>
              <a:endParaRPr lang="he-IL"/>
            </a:p>
          </p:txBody>
        </p:sp>
        <p:sp>
          <p:nvSpPr>
            <p:cNvPr id="237917" name="Line 349"/>
            <p:cNvSpPr>
              <a:spLocks noChangeShapeType="1"/>
            </p:cNvSpPr>
            <p:nvPr/>
          </p:nvSpPr>
          <p:spPr bwMode="auto">
            <a:xfrm flipV="1">
              <a:off x="2781" y="2433"/>
              <a:ext cx="1" cy="116"/>
            </a:xfrm>
            <a:prstGeom prst="line">
              <a:avLst/>
            </a:prstGeom>
            <a:noFill/>
            <a:ln w="8001">
              <a:solidFill>
                <a:srgbClr val="FF9900"/>
              </a:solidFill>
              <a:round/>
              <a:headEnd/>
              <a:tailEnd/>
            </a:ln>
          </p:spPr>
          <p:txBody>
            <a:bodyPr/>
            <a:lstStyle/>
            <a:p>
              <a:endParaRPr lang="he-IL"/>
            </a:p>
          </p:txBody>
        </p:sp>
        <p:sp>
          <p:nvSpPr>
            <p:cNvPr id="237918" name="Line 350"/>
            <p:cNvSpPr>
              <a:spLocks noChangeShapeType="1"/>
            </p:cNvSpPr>
            <p:nvPr/>
          </p:nvSpPr>
          <p:spPr bwMode="auto">
            <a:xfrm>
              <a:off x="2764" y="2433"/>
              <a:ext cx="38" cy="1"/>
            </a:xfrm>
            <a:prstGeom prst="line">
              <a:avLst/>
            </a:prstGeom>
            <a:noFill/>
            <a:ln w="8001">
              <a:solidFill>
                <a:srgbClr val="FF9900"/>
              </a:solidFill>
              <a:round/>
              <a:headEnd/>
              <a:tailEnd/>
            </a:ln>
          </p:spPr>
          <p:txBody>
            <a:bodyPr/>
            <a:lstStyle/>
            <a:p>
              <a:endParaRPr lang="he-IL"/>
            </a:p>
          </p:txBody>
        </p:sp>
        <p:sp>
          <p:nvSpPr>
            <p:cNvPr id="237919" name="Line 351"/>
            <p:cNvSpPr>
              <a:spLocks noChangeShapeType="1"/>
            </p:cNvSpPr>
            <p:nvPr/>
          </p:nvSpPr>
          <p:spPr bwMode="auto">
            <a:xfrm flipV="1">
              <a:off x="2836" y="3205"/>
              <a:ext cx="0" cy="58"/>
            </a:xfrm>
            <a:prstGeom prst="line">
              <a:avLst/>
            </a:prstGeom>
            <a:noFill/>
            <a:ln w="8001">
              <a:solidFill>
                <a:srgbClr val="FF9900"/>
              </a:solidFill>
              <a:round/>
              <a:headEnd/>
              <a:tailEnd/>
            </a:ln>
          </p:spPr>
          <p:txBody>
            <a:bodyPr/>
            <a:lstStyle/>
            <a:p>
              <a:endParaRPr lang="he-IL"/>
            </a:p>
          </p:txBody>
        </p:sp>
        <p:sp>
          <p:nvSpPr>
            <p:cNvPr id="237920" name="Line 352"/>
            <p:cNvSpPr>
              <a:spLocks noChangeShapeType="1"/>
            </p:cNvSpPr>
            <p:nvPr/>
          </p:nvSpPr>
          <p:spPr bwMode="auto">
            <a:xfrm>
              <a:off x="2819" y="3205"/>
              <a:ext cx="39" cy="0"/>
            </a:xfrm>
            <a:prstGeom prst="line">
              <a:avLst/>
            </a:prstGeom>
            <a:noFill/>
            <a:ln w="8001">
              <a:solidFill>
                <a:srgbClr val="FF9900"/>
              </a:solidFill>
              <a:round/>
              <a:headEnd/>
              <a:tailEnd/>
            </a:ln>
          </p:spPr>
          <p:txBody>
            <a:bodyPr/>
            <a:lstStyle/>
            <a:p>
              <a:endParaRPr lang="he-IL"/>
            </a:p>
          </p:txBody>
        </p:sp>
        <p:sp>
          <p:nvSpPr>
            <p:cNvPr id="237921" name="Line 353"/>
            <p:cNvSpPr>
              <a:spLocks noChangeShapeType="1"/>
            </p:cNvSpPr>
            <p:nvPr/>
          </p:nvSpPr>
          <p:spPr bwMode="auto">
            <a:xfrm flipV="1">
              <a:off x="2944" y="3596"/>
              <a:ext cx="1" cy="47"/>
            </a:xfrm>
            <a:prstGeom prst="line">
              <a:avLst/>
            </a:prstGeom>
            <a:noFill/>
            <a:ln w="8001">
              <a:solidFill>
                <a:srgbClr val="FF9900"/>
              </a:solidFill>
              <a:round/>
              <a:headEnd/>
              <a:tailEnd/>
            </a:ln>
          </p:spPr>
          <p:txBody>
            <a:bodyPr/>
            <a:lstStyle/>
            <a:p>
              <a:endParaRPr lang="he-IL"/>
            </a:p>
          </p:txBody>
        </p:sp>
        <p:sp>
          <p:nvSpPr>
            <p:cNvPr id="237922" name="Line 354"/>
            <p:cNvSpPr>
              <a:spLocks noChangeShapeType="1"/>
            </p:cNvSpPr>
            <p:nvPr/>
          </p:nvSpPr>
          <p:spPr bwMode="auto">
            <a:xfrm>
              <a:off x="2929" y="3596"/>
              <a:ext cx="38" cy="0"/>
            </a:xfrm>
            <a:prstGeom prst="line">
              <a:avLst/>
            </a:prstGeom>
            <a:noFill/>
            <a:ln w="8001">
              <a:solidFill>
                <a:srgbClr val="FF9900"/>
              </a:solidFill>
              <a:round/>
              <a:headEnd/>
              <a:tailEnd/>
            </a:ln>
          </p:spPr>
          <p:txBody>
            <a:bodyPr/>
            <a:lstStyle/>
            <a:p>
              <a:endParaRPr lang="he-IL"/>
            </a:p>
          </p:txBody>
        </p:sp>
        <p:sp>
          <p:nvSpPr>
            <p:cNvPr id="237923" name="Line 355"/>
            <p:cNvSpPr>
              <a:spLocks noChangeShapeType="1"/>
            </p:cNvSpPr>
            <p:nvPr/>
          </p:nvSpPr>
          <p:spPr bwMode="auto">
            <a:xfrm flipV="1">
              <a:off x="3021" y="3712"/>
              <a:ext cx="1" cy="41"/>
            </a:xfrm>
            <a:prstGeom prst="line">
              <a:avLst/>
            </a:prstGeom>
            <a:noFill/>
            <a:ln w="8001">
              <a:solidFill>
                <a:srgbClr val="FF9900"/>
              </a:solidFill>
              <a:round/>
              <a:headEnd/>
              <a:tailEnd/>
            </a:ln>
          </p:spPr>
          <p:txBody>
            <a:bodyPr/>
            <a:lstStyle/>
            <a:p>
              <a:endParaRPr lang="he-IL"/>
            </a:p>
          </p:txBody>
        </p:sp>
        <p:sp>
          <p:nvSpPr>
            <p:cNvPr id="237924" name="Line 356"/>
            <p:cNvSpPr>
              <a:spLocks noChangeShapeType="1"/>
            </p:cNvSpPr>
            <p:nvPr/>
          </p:nvSpPr>
          <p:spPr bwMode="auto">
            <a:xfrm>
              <a:off x="3006" y="3712"/>
              <a:ext cx="38" cy="1"/>
            </a:xfrm>
            <a:prstGeom prst="line">
              <a:avLst/>
            </a:prstGeom>
            <a:noFill/>
            <a:ln w="7938">
              <a:solidFill>
                <a:srgbClr val="C0C0C0"/>
              </a:solidFill>
              <a:round/>
              <a:headEnd/>
              <a:tailEnd/>
            </a:ln>
          </p:spPr>
          <p:txBody>
            <a:bodyPr/>
            <a:lstStyle/>
            <a:p>
              <a:endParaRPr lang="he-IL"/>
            </a:p>
          </p:txBody>
        </p:sp>
        <p:sp>
          <p:nvSpPr>
            <p:cNvPr id="237925" name="Line 357"/>
            <p:cNvSpPr>
              <a:spLocks noChangeShapeType="1"/>
            </p:cNvSpPr>
            <p:nvPr/>
          </p:nvSpPr>
          <p:spPr bwMode="auto">
            <a:xfrm flipV="1">
              <a:off x="3104" y="3678"/>
              <a:ext cx="0" cy="30"/>
            </a:xfrm>
            <a:prstGeom prst="line">
              <a:avLst/>
            </a:prstGeom>
            <a:noFill/>
            <a:ln w="8001">
              <a:solidFill>
                <a:srgbClr val="FF9900"/>
              </a:solidFill>
              <a:round/>
              <a:headEnd/>
              <a:tailEnd/>
            </a:ln>
          </p:spPr>
          <p:txBody>
            <a:bodyPr/>
            <a:lstStyle/>
            <a:p>
              <a:endParaRPr lang="he-IL"/>
            </a:p>
          </p:txBody>
        </p:sp>
        <p:sp>
          <p:nvSpPr>
            <p:cNvPr id="237926" name="Line 358"/>
            <p:cNvSpPr>
              <a:spLocks noChangeShapeType="1"/>
            </p:cNvSpPr>
            <p:nvPr/>
          </p:nvSpPr>
          <p:spPr bwMode="auto">
            <a:xfrm>
              <a:off x="3087" y="3678"/>
              <a:ext cx="39" cy="1"/>
            </a:xfrm>
            <a:prstGeom prst="line">
              <a:avLst/>
            </a:prstGeom>
            <a:noFill/>
            <a:ln w="8001">
              <a:solidFill>
                <a:srgbClr val="FF9900"/>
              </a:solidFill>
              <a:round/>
              <a:headEnd/>
              <a:tailEnd/>
            </a:ln>
          </p:spPr>
          <p:txBody>
            <a:bodyPr/>
            <a:lstStyle/>
            <a:p>
              <a:endParaRPr lang="he-IL"/>
            </a:p>
          </p:txBody>
        </p:sp>
        <p:sp>
          <p:nvSpPr>
            <p:cNvPr id="237927" name="Line 359"/>
            <p:cNvSpPr>
              <a:spLocks noChangeShapeType="1"/>
            </p:cNvSpPr>
            <p:nvPr/>
          </p:nvSpPr>
          <p:spPr bwMode="auto">
            <a:xfrm flipV="1">
              <a:off x="3240" y="3605"/>
              <a:ext cx="1" cy="29"/>
            </a:xfrm>
            <a:prstGeom prst="line">
              <a:avLst/>
            </a:prstGeom>
            <a:noFill/>
            <a:ln w="8001">
              <a:solidFill>
                <a:srgbClr val="FF9900"/>
              </a:solidFill>
              <a:round/>
              <a:headEnd/>
              <a:tailEnd/>
            </a:ln>
          </p:spPr>
          <p:txBody>
            <a:bodyPr/>
            <a:lstStyle/>
            <a:p>
              <a:endParaRPr lang="he-IL"/>
            </a:p>
          </p:txBody>
        </p:sp>
        <p:sp>
          <p:nvSpPr>
            <p:cNvPr id="237928" name="Line 360"/>
            <p:cNvSpPr>
              <a:spLocks noChangeShapeType="1"/>
            </p:cNvSpPr>
            <p:nvPr/>
          </p:nvSpPr>
          <p:spPr bwMode="auto">
            <a:xfrm>
              <a:off x="3223" y="3605"/>
              <a:ext cx="39" cy="0"/>
            </a:xfrm>
            <a:prstGeom prst="line">
              <a:avLst/>
            </a:prstGeom>
            <a:noFill/>
            <a:ln w="8001">
              <a:solidFill>
                <a:srgbClr val="FF9900"/>
              </a:solidFill>
              <a:round/>
              <a:headEnd/>
              <a:tailEnd/>
            </a:ln>
          </p:spPr>
          <p:txBody>
            <a:bodyPr/>
            <a:lstStyle/>
            <a:p>
              <a:endParaRPr lang="he-IL"/>
            </a:p>
          </p:txBody>
        </p:sp>
        <p:sp>
          <p:nvSpPr>
            <p:cNvPr id="237929" name="Line 361"/>
            <p:cNvSpPr>
              <a:spLocks noChangeShapeType="1"/>
            </p:cNvSpPr>
            <p:nvPr/>
          </p:nvSpPr>
          <p:spPr bwMode="auto">
            <a:xfrm flipV="1">
              <a:off x="3425" y="3361"/>
              <a:ext cx="2" cy="48"/>
            </a:xfrm>
            <a:prstGeom prst="line">
              <a:avLst/>
            </a:prstGeom>
            <a:noFill/>
            <a:ln w="8001">
              <a:solidFill>
                <a:srgbClr val="FF9900"/>
              </a:solidFill>
              <a:round/>
              <a:headEnd/>
              <a:tailEnd/>
            </a:ln>
          </p:spPr>
          <p:txBody>
            <a:bodyPr/>
            <a:lstStyle/>
            <a:p>
              <a:endParaRPr lang="he-IL"/>
            </a:p>
          </p:txBody>
        </p:sp>
        <p:sp>
          <p:nvSpPr>
            <p:cNvPr id="237930" name="Line 362"/>
            <p:cNvSpPr>
              <a:spLocks noChangeShapeType="1"/>
            </p:cNvSpPr>
            <p:nvPr/>
          </p:nvSpPr>
          <p:spPr bwMode="auto">
            <a:xfrm>
              <a:off x="3409" y="3361"/>
              <a:ext cx="38" cy="1"/>
            </a:xfrm>
            <a:prstGeom prst="line">
              <a:avLst/>
            </a:prstGeom>
            <a:noFill/>
            <a:ln w="8001">
              <a:solidFill>
                <a:srgbClr val="FF9900"/>
              </a:solidFill>
              <a:round/>
              <a:headEnd/>
              <a:tailEnd/>
            </a:ln>
          </p:spPr>
          <p:txBody>
            <a:bodyPr/>
            <a:lstStyle/>
            <a:p>
              <a:endParaRPr lang="he-IL"/>
            </a:p>
          </p:txBody>
        </p:sp>
        <p:sp>
          <p:nvSpPr>
            <p:cNvPr id="237931" name="Line 363"/>
            <p:cNvSpPr>
              <a:spLocks noChangeShapeType="1"/>
            </p:cNvSpPr>
            <p:nvPr/>
          </p:nvSpPr>
          <p:spPr bwMode="auto">
            <a:xfrm flipV="1">
              <a:off x="3507" y="3331"/>
              <a:ext cx="1" cy="34"/>
            </a:xfrm>
            <a:prstGeom prst="line">
              <a:avLst/>
            </a:prstGeom>
            <a:noFill/>
            <a:ln w="8001">
              <a:solidFill>
                <a:srgbClr val="FF9900"/>
              </a:solidFill>
              <a:round/>
              <a:headEnd/>
              <a:tailEnd/>
            </a:ln>
          </p:spPr>
          <p:txBody>
            <a:bodyPr/>
            <a:lstStyle/>
            <a:p>
              <a:endParaRPr lang="he-IL"/>
            </a:p>
          </p:txBody>
        </p:sp>
        <p:sp>
          <p:nvSpPr>
            <p:cNvPr id="237932" name="Line 364"/>
            <p:cNvSpPr>
              <a:spLocks noChangeShapeType="1"/>
            </p:cNvSpPr>
            <p:nvPr/>
          </p:nvSpPr>
          <p:spPr bwMode="auto">
            <a:xfrm>
              <a:off x="3490" y="3331"/>
              <a:ext cx="39" cy="1"/>
            </a:xfrm>
            <a:prstGeom prst="line">
              <a:avLst/>
            </a:prstGeom>
            <a:noFill/>
            <a:ln w="8001">
              <a:solidFill>
                <a:srgbClr val="FF9900"/>
              </a:solidFill>
              <a:round/>
              <a:headEnd/>
              <a:tailEnd/>
            </a:ln>
          </p:spPr>
          <p:txBody>
            <a:bodyPr/>
            <a:lstStyle/>
            <a:p>
              <a:endParaRPr lang="he-IL"/>
            </a:p>
          </p:txBody>
        </p:sp>
        <p:sp>
          <p:nvSpPr>
            <p:cNvPr id="237933" name="Line 365"/>
            <p:cNvSpPr>
              <a:spLocks noChangeShapeType="1"/>
            </p:cNvSpPr>
            <p:nvPr/>
          </p:nvSpPr>
          <p:spPr bwMode="auto">
            <a:xfrm flipV="1">
              <a:off x="3601" y="3238"/>
              <a:ext cx="1" cy="39"/>
            </a:xfrm>
            <a:prstGeom prst="line">
              <a:avLst/>
            </a:prstGeom>
            <a:noFill/>
            <a:ln w="8001">
              <a:solidFill>
                <a:srgbClr val="FF9900"/>
              </a:solidFill>
              <a:round/>
              <a:headEnd/>
              <a:tailEnd/>
            </a:ln>
          </p:spPr>
          <p:txBody>
            <a:bodyPr/>
            <a:lstStyle/>
            <a:p>
              <a:endParaRPr lang="he-IL"/>
            </a:p>
          </p:txBody>
        </p:sp>
        <p:sp>
          <p:nvSpPr>
            <p:cNvPr id="237934" name="Line 366"/>
            <p:cNvSpPr>
              <a:spLocks noChangeShapeType="1"/>
            </p:cNvSpPr>
            <p:nvPr/>
          </p:nvSpPr>
          <p:spPr bwMode="auto">
            <a:xfrm>
              <a:off x="3584" y="3238"/>
              <a:ext cx="39" cy="1"/>
            </a:xfrm>
            <a:prstGeom prst="line">
              <a:avLst/>
            </a:prstGeom>
            <a:noFill/>
            <a:ln w="8001">
              <a:solidFill>
                <a:srgbClr val="FF9900"/>
              </a:solidFill>
              <a:round/>
              <a:headEnd/>
              <a:tailEnd/>
            </a:ln>
          </p:spPr>
          <p:txBody>
            <a:bodyPr/>
            <a:lstStyle/>
            <a:p>
              <a:endParaRPr lang="he-IL"/>
            </a:p>
          </p:txBody>
        </p:sp>
        <p:sp>
          <p:nvSpPr>
            <p:cNvPr id="237935" name="Line 367"/>
            <p:cNvSpPr>
              <a:spLocks noChangeShapeType="1"/>
            </p:cNvSpPr>
            <p:nvPr/>
          </p:nvSpPr>
          <p:spPr bwMode="auto">
            <a:xfrm flipV="1">
              <a:off x="3688" y="3503"/>
              <a:ext cx="1" cy="38"/>
            </a:xfrm>
            <a:prstGeom prst="line">
              <a:avLst/>
            </a:prstGeom>
            <a:noFill/>
            <a:ln w="8001">
              <a:solidFill>
                <a:srgbClr val="FF9900"/>
              </a:solidFill>
              <a:round/>
              <a:headEnd/>
              <a:tailEnd/>
            </a:ln>
          </p:spPr>
          <p:txBody>
            <a:bodyPr/>
            <a:lstStyle/>
            <a:p>
              <a:endParaRPr lang="he-IL"/>
            </a:p>
          </p:txBody>
        </p:sp>
        <p:sp>
          <p:nvSpPr>
            <p:cNvPr id="237936" name="Line 368"/>
            <p:cNvSpPr>
              <a:spLocks noChangeShapeType="1"/>
            </p:cNvSpPr>
            <p:nvPr/>
          </p:nvSpPr>
          <p:spPr bwMode="auto">
            <a:xfrm>
              <a:off x="3672" y="3503"/>
              <a:ext cx="38" cy="0"/>
            </a:xfrm>
            <a:prstGeom prst="line">
              <a:avLst/>
            </a:prstGeom>
            <a:noFill/>
            <a:ln w="8001">
              <a:solidFill>
                <a:srgbClr val="FF9900"/>
              </a:solidFill>
              <a:round/>
              <a:headEnd/>
              <a:tailEnd/>
            </a:ln>
          </p:spPr>
          <p:txBody>
            <a:bodyPr/>
            <a:lstStyle/>
            <a:p>
              <a:endParaRPr lang="he-IL"/>
            </a:p>
          </p:txBody>
        </p:sp>
        <p:sp>
          <p:nvSpPr>
            <p:cNvPr id="237937" name="Line 369"/>
            <p:cNvSpPr>
              <a:spLocks noChangeShapeType="1"/>
            </p:cNvSpPr>
            <p:nvPr/>
          </p:nvSpPr>
          <p:spPr bwMode="auto">
            <a:xfrm flipV="1">
              <a:off x="3786" y="3776"/>
              <a:ext cx="1" cy="35"/>
            </a:xfrm>
            <a:prstGeom prst="line">
              <a:avLst/>
            </a:prstGeom>
            <a:noFill/>
            <a:ln w="8001">
              <a:solidFill>
                <a:srgbClr val="FF9900"/>
              </a:solidFill>
              <a:round/>
              <a:headEnd/>
              <a:tailEnd/>
            </a:ln>
          </p:spPr>
          <p:txBody>
            <a:bodyPr/>
            <a:lstStyle/>
            <a:p>
              <a:endParaRPr lang="he-IL"/>
            </a:p>
          </p:txBody>
        </p:sp>
        <p:sp>
          <p:nvSpPr>
            <p:cNvPr id="237938" name="Line 370"/>
            <p:cNvSpPr>
              <a:spLocks noChangeShapeType="1"/>
            </p:cNvSpPr>
            <p:nvPr/>
          </p:nvSpPr>
          <p:spPr bwMode="auto">
            <a:xfrm>
              <a:off x="3771" y="3776"/>
              <a:ext cx="38" cy="2"/>
            </a:xfrm>
            <a:prstGeom prst="line">
              <a:avLst/>
            </a:prstGeom>
            <a:noFill/>
            <a:ln w="8001">
              <a:solidFill>
                <a:srgbClr val="FF9900"/>
              </a:solidFill>
              <a:round/>
              <a:headEnd/>
              <a:tailEnd/>
            </a:ln>
          </p:spPr>
          <p:txBody>
            <a:bodyPr/>
            <a:lstStyle/>
            <a:p>
              <a:endParaRPr lang="he-IL"/>
            </a:p>
          </p:txBody>
        </p:sp>
        <p:sp>
          <p:nvSpPr>
            <p:cNvPr id="237939" name="Line 371"/>
            <p:cNvSpPr>
              <a:spLocks noChangeShapeType="1"/>
            </p:cNvSpPr>
            <p:nvPr/>
          </p:nvSpPr>
          <p:spPr bwMode="auto">
            <a:xfrm flipV="1">
              <a:off x="3967" y="3786"/>
              <a:ext cx="1" cy="33"/>
            </a:xfrm>
            <a:prstGeom prst="line">
              <a:avLst/>
            </a:prstGeom>
            <a:noFill/>
            <a:ln w="8001">
              <a:solidFill>
                <a:srgbClr val="FF9900"/>
              </a:solidFill>
              <a:round/>
              <a:headEnd/>
              <a:tailEnd/>
            </a:ln>
          </p:spPr>
          <p:txBody>
            <a:bodyPr/>
            <a:lstStyle/>
            <a:p>
              <a:endParaRPr lang="he-IL"/>
            </a:p>
          </p:txBody>
        </p:sp>
        <p:sp>
          <p:nvSpPr>
            <p:cNvPr id="237940" name="Line 372"/>
            <p:cNvSpPr>
              <a:spLocks noChangeShapeType="1"/>
            </p:cNvSpPr>
            <p:nvPr/>
          </p:nvSpPr>
          <p:spPr bwMode="auto">
            <a:xfrm>
              <a:off x="3951" y="3786"/>
              <a:ext cx="37" cy="0"/>
            </a:xfrm>
            <a:prstGeom prst="line">
              <a:avLst/>
            </a:prstGeom>
            <a:noFill/>
            <a:ln w="8001">
              <a:solidFill>
                <a:srgbClr val="FF9900"/>
              </a:solidFill>
              <a:round/>
              <a:headEnd/>
              <a:tailEnd/>
            </a:ln>
          </p:spPr>
          <p:txBody>
            <a:bodyPr/>
            <a:lstStyle/>
            <a:p>
              <a:endParaRPr lang="he-IL"/>
            </a:p>
          </p:txBody>
        </p:sp>
        <p:sp>
          <p:nvSpPr>
            <p:cNvPr id="237941" name="Line 373"/>
            <p:cNvSpPr>
              <a:spLocks noChangeShapeType="1"/>
            </p:cNvSpPr>
            <p:nvPr/>
          </p:nvSpPr>
          <p:spPr bwMode="auto">
            <a:xfrm flipV="1">
              <a:off x="4147" y="3883"/>
              <a:ext cx="1" cy="21"/>
            </a:xfrm>
            <a:prstGeom prst="line">
              <a:avLst/>
            </a:prstGeom>
            <a:noFill/>
            <a:ln w="8001">
              <a:solidFill>
                <a:srgbClr val="FF9900"/>
              </a:solidFill>
              <a:round/>
              <a:headEnd/>
              <a:tailEnd/>
            </a:ln>
          </p:spPr>
          <p:txBody>
            <a:bodyPr/>
            <a:lstStyle/>
            <a:p>
              <a:endParaRPr lang="he-IL"/>
            </a:p>
          </p:txBody>
        </p:sp>
        <p:sp>
          <p:nvSpPr>
            <p:cNvPr id="237942" name="Line 374"/>
            <p:cNvSpPr>
              <a:spLocks noChangeShapeType="1"/>
            </p:cNvSpPr>
            <p:nvPr/>
          </p:nvSpPr>
          <p:spPr bwMode="auto">
            <a:xfrm>
              <a:off x="4130" y="3883"/>
              <a:ext cx="39" cy="2"/>
            </a:xfrm>
            <a:prstGeom prst="line">
              <a:avLst/>
            </a:prstGeom>
            <a:noFill/>
            <a:ln w="8001">
              <a:solidFill>
                <a:srgbClr val="FF9900"/>
              </a:solidFill>
              <a:round/>
              <a:headEnd/>
              <a:tailEnd/>
            </a:ln>
          </p:spPr>
          <p:txBody>
            <a:bodyPr/>
            <a:lstStyle/>
            <a:p>
              <a:endParaRPr lang="he-IL"/>
            </a:p>
          </p:txBody>
        </p:sp>
        <p:sp>
          <p:nvSpPr>
            <p:cNvPr id="237943" name="Line 375"/>
            <p:cNvSpPr>
              <a:spLocks noChangeShapeType="1"/>
            </p:cNvSpPr>
            <p:nvPr/>
          </p:nvSpPr>
          <p:spPr bwMode="auto">
            <a:xfrm>
              <a:off x="4377" y="3962"/>
              <a:ext cx="37" cy="1"/>
            </a:xfrm>
            <a:prstGeom prst="line">
              <a:avLst/>
            </a:prstGeom>
            <a:noFill/>
            <a:ln w="7938">
              <a:solidFill>
                <a:srgbClr val="C0C0C0"/>
              </a:solidFill>
              <a:round/>
              <a:headEnd/>
              <a:tailEnd/>
            </a:ln>
          </p:spPr>
          <p:txBody>
            <a:bodyPr/>
            <a:lstStyle/>
            <a:p>
              <a:endParaRPr lang="he-IL"/>
            </a:p>
          </p:txBody>
        </p:sp>
        <p:sp>
          <p:nvSpPr>
            <p:cNvPr id="237944" name="Line 376"/>
            <p:cNvSpPr>
              <a:spLocks noChangeShapeType="1"/>
            </p:cNvSpPr>
            <p:nvPr/>
          </p:nvSpPr>
          <p:spPr bwMode="auto">
            <a:xfrm flipV="1">
              <a:off x="4656" y="3927"/>
              <a:ext cx="1" cy="11"/>
            </a:xfrm>
            <a:prstGeom prst="line">
              <a:avLst/>
            </a:prstGeom>
            <a:noFill/>
            <a:ln w="8001">
              <a:solidFill>
                <a:srgbClr val="FF9900"/>
              </a:solidFill>
              <a:round/>
              <a:headEnd/>
              <a:tailEnd/>
            </a:ln>
          </p:spPr>
          <p:txBody>
            <a:bodyPr/>
            <a:lstStyle/>
            <a:p>
              <a:endParaRPr lang="he-IL"/>
            </a:p>
          </p:txBody>
        </p:sp>
        <p:sp>
          <p:nvSpPr>
            <p:cNvPr id="237945" name="Line 377"/>
            <p:cNvSpPr>
              <a:spLocks noChangeShapeType="1"/>
            </p:cNvSpPr>
            <p:nvPr/>
          </p:nvSpPr>
          <p:spPr bwMode="auto">
            <a:xfrm>
              <a:off x="4639" y="3927"/>
              <a:ext cx="38" cy="2"/>
            </a:xfrm>
            <a:prstGeom prst="line">
              <a:avLst/>
            </a:prstGeom>
            <a:noFill/>
            <a:ln w="8001">
              <a:solidFill>
                <a:srgbClr val="FF9900"/>
              </a:solidFill>
              <a:round/>
              <a:headEnd/>
              <a:tailEnd/>
            </a:ln>
          </p:spPr>
          <p:txBody>
            <a:bodyPr/>
            <a:lstStyle/>
            <a:p>
              <a:endParaRPr lang="he-IL"/>
            </a:p>
          </p:txBody>
        </p:sp>
        <p:sp>
          <p:nvSpPr>
            <p:cNvPr id="237946" name="Oval 378"/>
            <p:cNvSpPr>
              <a:spLocks noChangeArrowheads="1"/>
            </p:cNvSpPr>
            <p:nvPr/>
          </p:nvSpPr>
          <p:spPr bwMode="auto">
            <a:xfrm>
              <a:off x="1135" y="3327"/>
              <a:ext cx="56" cy="48"/>
            </a:xfrm>
            <a:prstGeom prst="ellipse">
              <a:avLst/>
            </a:prstGeom>
            <a:noFill/>
            <a:ln w="8001">
              <a:solidFill>
                <a:srgbClr val="3366FF"/>
              </a:solidFill>
              <a:round/>
              <a:headEnd/>
              <a:tailEnd/>
            </a:ln>
          </p:spPr>
          <p:txBody>
            <a:bodyPr/>
            <a:lstStyle/>
            <a:p>
              <a:endParaRPr lang="he-IL"/>
            </a:p>
          </p:txBody>
        </p:sp>
        <p:sp>
          <p:nvSpPr>
            <p:cNvPr id="237947" name="Oval 379"/>
            <p:cNvSpPr>
              <a:spLocks noChangeArrowheads="1"/>
            </p:cNvSpPr>
            <p:nvPr/>
          </p:nvSpPr>
          <p:spPr bwMode="auto">
            <a:xfrm>
              <a:off x="1339" y="3449"/>
              <a:ext cx="54" cy="48"/>
            </a:xfrm>
            <a:prstGeom prst="ellipse">
              <a:avLst/>
            </a:prstGeom>
            <a:noFill/>
            <a:ln w="8001">
              <a:solidFill>
                <a:srgbClr val="3366FF"/>
              </a:solidFill>
              <a:round/>
              <a:headEnd/>
              <a:tailEnd/>
            </a:ln>
          </p:spPr>
          <p:txBody>
            <a:bodyPr/>
            <a:lstStyle/>
            <a:p>
              <a:endParaRPr lang="he-IL"/>
            </a:p>
          </p:txBody>
        </p:sp>
        <p:sp>
          <p:nvSpPr>
            <p:cNvPr id="237948" name="Oval 380"/>
            <p:cNvSpPr>
              <a:spLocks noChangeArrowheads="1"/>
            </p:cNvSpPr>
            <p:nvPr/>
          </p:nvSpPr>
          <p:spPr bwMode="auto">
            <a:xfrm>
              <a:off x="1442" y="3463"/>
              <a:ext cx="55" cy="50"/>
            </a:xfrm>
            <a:prstGeom prst="ellipse">
              <a:avLst/>
            </a:prstGeom>
            <a:noFill/>
            <a:ln w="8001">
              <a:solidFill>
                <a:srgbClr val="3366FF"/>
              </a:solidFill>
              <a:round/>
              <a:headEnd/>
              <a:tailEnd/>
            </a:ln>
          </p:spPr>
          <p:txBody>
            <a:bodyPr/>
            <a:lstStyle/>
            <a:p>
              <a:endParaRPr lang="he-IL"/>
            </a:p>
          </p:txBody>
        </p:sp>
        <p:sp>
          <p:nvSpPr>
            <p:cNvPr id="237949" name="Oval 381"/>
            <p:cNvSpPr>
              <a:spLocks noChangeArrowheads="1"/>
            </p:cNvSpPr>
            <p:nvPr/>
          </p:nvSpPr>
          <p:spPr bwMode="auto">
            <a:xfrm>
              <a:off x="1545" y="3405"/>
              <a:ext cx="56" cy="48"/>
            </a:xfrm>
            <a:prstGeom prst="ellipse">
              <a:avLst/>
            </a:prstGeom>
            <a:noFill/>
            <a:ln w="8001">
              <a:solidFill>
                <a:srgbClr val="3366FF"/>
              </a:solidFill>
              <a:round/>
              <a:headEnd/>
              <a:tailEnd/>
            </a:ln>
          </p:spPr>
          <p:txBody>
            <a:bodyPr/>
            <a:lstStyle/>
            <a:p>
              <a:endParaRPr lang="he-IL"/>
            </a:p>
          </p:txBody>
        </p:sp>
        <p:sp>
          <p:nvSpPr>
            <p:cNvPr id="237950" name="Oval 382"/>
            <p:cNvSpPr>
              <a:spLocks noChangeArrowheads="1"/>
            </p:cNvSpPr>
            <p:nvPr/>
          </p:nvSpPr>
          <p:spPr bwMode="auto">
            <a:xfrm>
              <a:off x="1743" y="3689"/>
              <a:ext cx="54" cy="48"/>
            </a:xfrm>
            <a:prstGeom prst="ellipse">
              <a:avLst/>
            </a:prstGeom>
            <a:noFill/>
            <a:ln w="8001">
              <a:solidFill>
                <a:srgbClr val="3366FF"/>
              </a:solidFill>
              <a:round/>
              <a:headEnd/>
              <a:tailEnd/>
            </a:ln>
          </p:spPr>
          <p:txBody>
            <a:bodyPr/>
            <a:lstStyle/>
            <a:p>
              <a:endParaRPr lang="he-IL"/>
            </a:p>
          </p:txBody>
        </p:sp>
        <p:sp>
          <p:nvSpPr>
            <p:cNvPr id="237951" name="Oval 383"/>
            <p:cNvSpPr>
              <a:spLocks noChangeArrowheads="1"/>
            </p:cNvSpPr>
            <p:nvPr/>
          </p:nvSpPr>
          <p:spPr bwMode="auto">
            <a:xfrm>
              <a:off x="1907" y="3761"/>
              <a:ext cx="53" cy="50"/>
            </a:xfrm>
            <a:prstGeom prst="ellipse">
              <a:avLst/>
            </a:prstGeom>
            <a:noFill/>
            <a:ln w="8001">
              <a:solidFill>
                <a:srgbClr val="3366FF"/>
              </a:solidFill>
              <a:round/>
              <a:headEnd/>
              <a:tailEnd/>
            </a:ln>
          </p:spPr>
          <p:txBody>
            <a:bodyPr/>
            <a:lstStyle/>
            <a:p>
              <a:endParaRPr lang="he-IL"/>
            </a:p>
          </p:txBody>
        </p:sp>
        <p:sp>
          <p:nvSpPr>
            <p:cNvPr id="237952" name="Oval 384"/>
            <p:cNvSpPr>
              <a:spLocks noChangeArrowheads="1"/>
            </p:cNvSpPr>
            <p:nvPr/>
          </p:nvSpPr>
          <p:spPr bwMode="auto">
            <a:xfrm>
              <a:off x="2153" y="3835"/>
              <a:ext cx="54" cy="48"/>
            </a:xfrm>
            <a:prstGeom prst="ellipse">
              <a:avLst/>
            </a:prstGeom>
            <a:noFill/>
            <a:ln w="8001">
              <a:solidFill>
                <a:srgbClr val="3366FF"/>
              </a:solidFill>
              <a:round/>
              <a:headEnd/>
              <a:tailEnd/>
            </a:ln>
          </p:spPr>
          <p:txBody>
            <a:bodyPr/>
            <a:lstStyle/>
            <a:p>
              <a:endParaRPr lang="he-IL"/>
            </a:p>
          </p:txBody>
        </p:sp>
        <p:sp>
          <p:nvSpPr>
            <p:cNvPr id="237953" name="Oval 385"/>
            <p:cNvSpPr>
              <a:spLocks noChangeArrowheads="1"/>
            </p:cNvSpPr>
            <p:nvPr/>
          </p:nvSpPr>
          <p:spPr bwMode="auto">
            <a:xfrm>
              <a:off x="2366" y="3816"/>
              <a:ext cx="54" cy="48"/>
            </a:xfrm>
            <a:prstGeom prst="ellipse">
              <a:avLst/>
            </a:prstGeom>
            <a:noFill/>
            <a:ln w="8001">
              <a:solidFill>
                <a:srgbClr val="3366FF"/>
              </a:solidFill>
              <a:round/>
              <a:headEnd/>
              <a:tailEnd/>
            </a:ln>
          </p:spPr>
          <p:txBody>
            <a:bodyPr/>
            <a:lstStyle/>
            <a:p>
              <a:endParaRPr lang="he-IL"/>
            </a:p>
          </p:txBody>
        </p:sp>
        <p:sp>
          <p:nvSpPr>
            <p:cNvPr id="237954" name="Oval 386"/>
            <p:cNvSpPr>
              <a:spLocks noChangeArrowheads="1"/>
            </p:cNvSpPr>
            <p:nvPr/>
          </p:nvSpPr>
          <p:spPr bwMode="auto">
            <a:xfrm>
              <a:off x="2606" y="3879"/>
              <a:ext cx="54" cy="48"/>
            </a:xfrm>
            <a:prstGeom prst="ellipse">
              <a:avLst/>
            </a:prstGeom>
            <a:noFill/>
            <a:ln w="8001">
              <a:solidFill>
                <a:srgbClr val="3366FF"/>
              </a:solidFill>
              <a:round/>
              <a:headEnd/>
              <a:tailEnd/>
            </a:ln>
          </p:spPr>
          <p:txBody>
            <a:bodyPr/>
            <a:lstStyle/>
            <a:p>
              <a:endParaRPr lang="he-IL"/>
            </a:p>
          </p:txBody>
        </p:sp>
        <p:sp>
          <p:nvSpPr>
            <p:cNvPr id="237955" name="Oval 387"/>
            <p:cNvSpPr>
              <a:spLocks noChangeArrowheads="1"/>
            </p:cNvSpPr>
            <p:nvPr/>
          </p:nvSpPr>
          <p:spPr bwMode="auto">
            <a:xfrm>
              <a:off x="2682" y="3791"/>
              <a:ext cx="55" cy="48"/>
            </a:xfrm>
            <a:prstGeom prst="ellipse">
              <a:avLst/>
            </a:prstGeom>
            <a:noFill/>
            <a:ln w="8001">
              <a:solidFill>
                <a:srgbClr val="3366FF"/>
              </a:solidFill>
              <a:round/>
              <a:headEnd/>
              <a:tailEnd/>
            </a:ln>
          </p:spPr>
          <p:txBody>
            <a:bodyPr/>
            <a:lstStyle/>
            <a:p>
              <a:endParaRPr lang="he-IL"/>
            </a:p>
          </p:txBody>
        </p:sp>
        <p:sp>
          <p:nvSpPr>
            <p:cNvPr id="237956" name="Oval 388"/>
            <p:cNvSpPr>
              <a:spLocks noChangeArrowheads="1"/>
            </p:cNvSpPr>
            <p:nvPr/>
          </p:nvSpPr>
          <p:spPr bwMode="auto">
            <a:xfrm>
              <a:off x="2754" y="2637"/>
              <a:ext cx="54" cy="50"/>
            </a:xfrm>
            <a:prstGeom prst="ellipse">
              <a:avLst/>
            </a:prstGeom>
            <a:noFill/>
            <a:ln w="8001">
              <a:solidFill>
                <a:srgbClr val="3366FF"/>
              </a:solidFill>
              <a:round/>
              <a:headEnd/>
              <a:tailEnd/>
            </a:ln>
          </p:spPr>
          <p:txBody>
            <a:bodyPr/>
            <a:lstStyle/>
            <a:p>
              <a:endParaRPr lang="he-IL"/>
            </a:p>
          </p:txBody>
        </p:sp>
        <p:sp>
          <p:nvSpPr>
            <p:cNvPr id="237957" name="Oval 389"/>
            <p:cNvSpPr>
              <a:spLocks noChangeArrowheads="1"/>
            </p:cNvSpPr>
            <p:nvPr/>
          </p:nvSpPr>
          <p:spPr bwMode="auto">
            <a:xfrm>
              <a:off x="2808" y="3136"/>
              <a:ext cx="54" cy="49"/>
            </a:xfrm>
            <a:prstGeom prst="ellipse">
              <a:avLst/>
            </a:prstGeom>
            <a:noFill/>
            <a:ln w="8001">
              <a:solidFill>
                <a:srgbClr val="3366FF"/>
              </a:solidFill>
              <a:round/>
              <a:headEnd/>
              <a:tailEnd/>
            </a:ln>
          </p:spPr>
          <p:txBody>
            <a:bodyPr/>
            <a:lstStyle/>
            <a:p>
              <a:endParaRPr lang="he-IL"/>
            </a:p>
          </p:txBody>
        </p:sp>
        <p:sp>
          <p:nvSpPr>
            <p:cNvPr id="237958" name="Oval 390"/>
            <p:cNvSpPr>
              <a:spLocks noChangeArrowheads="1"/>
            </p:cNvSpPr>
            <p:nvPr/>
          </p:nvSpPr>
          <p:spPr bwMode="auto">
            <a:xfrm>
              <a:off x="2918" y="3536"/>
              <a:ext cx="54" cy="49"/>
            </a:xfrm>
            <a:prstGeom prst="ellipse">
              <a:avLst/>
            </a:prstGeom>
            <a:noFill/>
            <a:ln w="8001">
              <a:solidFill>
                <a:srgbClr val="3366FF"/>
              </a:solidFill>
              <a:round/>
              <a:headEnd/>
              <a:tailEnd/>
            </a:ln>
          </p:spPr>
          <p:txBody>
            <a:bodyPr/>
            <a:lstStyle/>
            <a:p>
              <a:endParaRPr lang="he-IL"/>
            </a:p>
          </p:txBody>
        </p:sp>
        <p:sp>
          <p:nvSpPr>
            <p:cNvPr id="237959" name="Oval 391"/>
            <p:cNvSpPr>
              <a:spLocks noChangeArrowheads="1"/>
            </p:cNvSpPr>
            <p:nvPr/>
          </p:nvSpPr>
          <p:spPr bwMode="auto">
            <a:xfrm>
              <a:off x="2994" y="3731"/>
              <a:ext cx="55" cy="50"/>
            </a:xfrm>
            <a:prstGeom prst="ellipse">
              <a:avLst/>
            </a:prstGeom>
            <a:noFill/>
            <a:ln w="8001">
              <a:solidFill>
                <a:srgbClr val="3366FF"/>
              </a:solidFill>
              <a:round/>
              <a:headEnd/>
              <a:tailEnd/>
            </a:ln>
          </p:spPr>
          <p:txBody>
            <a:bodyPr/>
            <a:lstStyle/>
            <a:p>
              <a:endParaRPr lang="he-IL"/>
            </a:p>
          </p:txBody>
        </p:sp>
        <p:sp>
          <p:nvSpPr>
            <p:cNvPr id="237960" name="Oval 392"/>
            <p:cNvSpPr>
              <a:spLocks noChangeArrowheads="1"/>
            </p:cNvSpPr>
            <p:nvPr/>
          </p:nvSpPr>
          <p:spPr bwMode="auto">
            <a:xfrm>
              <a:off x="3075" y="3516"/>
              <a:ext cx="56" cy="50"/>
            </a:xfrm>
            <a:prstGeom prst="ellipse">
              <a:avLst/>
            </a:prstGeom>
            <a:noFill/>
            <a:ln w="8001">
              <a:solidFill>
                <a:srgbClr val="3366FF"/>
              </a:solidFill>
              <a:round/>
              <a:headEnd/>
              <a:tailEnd/>
            </a:ln>
          </p:spPr>
          <p:txBody>
            <a:bodyPr/>
            <a:lstStyle/>
            <a:p>
              <a:endParaRPr lang="he-IL"/>
            </a:p>
          </p:txBody>
        </p:sp>
        <p:sp>
          <p:nvSpPr>
            <p:cNvPr id="237961" name="Oval 393"/>
            <p:cNvSpPr>
              <a:spLocks noChangeArrowheads="1"/>
            </p:cNvSpPr>
            <p:nvPr/>
          </p:nvSpPr>
          <p:spPr bwMode="auto">
            <a:xfrm>
              <a:off x="3212" y="3580"/>
              <a:ext cx="56" cy="50"/>
            </a:xfrm>
            <a:prstGeom prst="ellipse">
              <a:avLst/>
            </a:prstGeom>
            <a:noFill/>
            <a:ln w="8001">
              <a:solidFill>
                <a:srgbClr val="3366FF"/>
              </a:solidFill>
              <a:round/>
              <a:headEnd/>
              <a:tailEnd/>
            </a:ln>
          </p:spPr>
          <p:txBody>
            <a:bodyPr/>
            <a:lstStyle/>
            <a:p>
              <a:endParaRPr lang="he-IL"/>
            </a:p>
          </p:txBody>
        </p:sp>
        <p:sp>
          <p:nvSpPr>
            <p:cNvPr id="237962" name="Oval 394"/>
            <p:cNvSpPr>
              <a:spLocks noChangeArrowheads="1"/>
            </p:cNvSpPr>
            <p:nvPr/>
          </p:nvSpPr>
          <p:spPr bwMode="auto">
            <a:xfrm>
              <a:off x="3399" y="3346"/>
              <a:ext cx="54" cy="49"/>
            </a:xfrm>
            <a:prstGeom prst="ellipse">
              <a:avLst/>
            </a:prstGeom>
            <a:noFill/>
            <a:ln w="8001">
              <a:solidFill>
                <a:srgbClr val="3366FF"/>
              </a:solidFill>
              <a:round/>
              <a:headEnd/>
              <a:tailEnd/>
            </a:ln>
          </p:spPr>
          <p:txBody>
            <a:bodyPr/>
            <a:lstStyle/>
            <a:p>
              <a:endParaRPr lang="he-IL"/>
            </a:p>
          </p:txBody>
        </p:sp>
        <p:sp>
          <p:nvSpPr>
            <p:cNvPr id="237963" name="Oval 395"/>
            <p:cNvSpPr>
              <a:spLocks noChangeArrowheads="1"/>
            </p:cNvSpPr>
            <p:nvPr/>
          </p:nvSpPr>
          <p:spPr bwMode="auto">
            <a:xfrm>
              <a:off x="3481" y="3254"/>
              <a:ext cx="54" cy="47"/>
            </a:xfrm>
            <a:prstGeom prst="ellipse">
              <a:avLst/>
            </a:prstGeom>
            <a:noFill/>
            <a:ln w="8001">
              <a:solidFill>
                <a:srgbClr val="3366FF"/>
              </a:solidFill>
              <a:round/>
              <a:headEnd/>
              <a:tailEnd/>
            </a:ln>
          </p:spPr>
          <p:txBody>
            <a:bodyPr/>
            <a:lstStyle/>
            <a:p>
              <a:endParaRPr lang="he-IL"/>
            </a:p>
          </p:txBody>
        </p:sp>
        <p:sp>
          <p:nvSpPr>
            <p:cNvPr id="237964" name="Oval 396"/>
            <p:cNvSpPr>
              <a:spLocks noChangeArrowheads="1"/>
            </p:cNvSpPr>
            <p:nvPr/>
          </p:nvSpPr>
          <p:spPr bwMode="auto">
            <a:xfrm>
              <a:off x="3573" y="3155"/>
              <a:ext cx="54" cy="50"/>
            </a:xfrm>
            <a:prstGeom prst="ellipse">
              <a:avLst/>
            </a:prstGeom>
            <a:noFill/>
            <a:ln w="8001">
              <a:solidFill>
                <a:srgbClr val="3366FF"/>
              </a:solidFill>
              <a:round/>
              <a:headEnd/>
              <a:tailEnd/>
            </a:ln>
          </p:spPr>
          <p:txBody>
            <a:bodyPr/>
            <a:lstStyle/>
            <a:p>
              <a:endParaRPr lang="he-IL"/>
            </a:p>
          </p:txBody>
        </p:sp>
        <p:sp>
          <p:nvSpPr>
            <p:cNvPr id="237965" name="Oval 397"/>
            <p:cNvSpPr>
              <a:spLocks noChangeArrowheads="1"/>
            </p:cNvSpPr>
            <p:nvPr/>
          </p:nvSpPr>
          <p:spPr bwMode="auto">
            <a:xfrm>
              <a:off x="3661" y="3160"/>
              <a:ext cx="54" cy="49"/>
            </a:xfrm>
            <a:prstGeom prst="ellipse">
              <a:avLst/>
            </a:prstGeom>
            <a:noFill/>
            <a:ln w="8001">
              <a:solidFill>
                <a:srgbClr val="3366FF"/>
              </a:solidFill>
              <a:round/>
              <a:headEnd/>
              <a:tailEnd/>
            </a:ln>
          </p:spPr>
          <p:txBody>
            <a:bodyPr/>
            <a:lstStyle/>
            <a:p>
              <a:endParaRPr lang="he-IL"/>
            </a:p>
          </p:txBody>
        </p:sp>
        <p:sp>
          <p:nvSpPr>
            <p:cNvPr id="237966" name="Oval 398"/>
            <p:cNvSpPr>
              <a:spLocks noChangeArrowheads="1"/>
            </p:cNvSpPr>
            <p:nvPr/>
          </p:nvSpPr>
          <p:spPr bwMode="auto">
            <a:xfrm>
              <a:off x="3759" y="3254"/>
              <a:ext cx="55" cy="47"/>
            </a:xfrm>
            <a:prstGeom prst="ellipse">
              <a:avLst/>
            </a:prstGeom>
            <a:noFill/>
            <a:ln w="8001">
              <a:solidFill>
                <a:srgbClr val="3366FF"/>
              </a:solidFill>
              <a:round/>
              <a:headEnd/>
              <a:tailEnd/>
            </a:ln>
          </p:spPr>
          <p:txBody>
            <a:bodyPr/>
            <a:lstStyle/>
            <a:p>
              <a:endParaRPr lang="he-IL"/>
            </a:p>
          </p:txBody>
        </p:sp>
        <p:sp>
          <p:nvSpPr>
            <p:cNvPr id="237967" name="Oval 399"/>
            <p:cNvSpPr>
              <a:spLocks noChangeArrowheads="1"/>
            </p:cNvSpPr>
            <p:nvPr/>
          </p:nvSpPr>
          <p:spPr bwMode="auto">
            <a:xfrm>
              <a:off x="3939" y="3659"/>
              <a:ext cx="55" cy="49"/>
            </a:xfrm>
            <a:prstGeom prst="ellipse">
              <a:avLst/>
            </a:prstGeom>
            <a:noFill/>
            <a:ln w="8001">
              <a:solidFill>
                <a:srgbClr val="3366FF"/>
              </a:solidFill>
              <a:round/>
              <a:headEnd/>
              <a:tailEnd/>
            </a:ln>
          </p:spPr>
          <p:txBody>
            <a:bodyPr/>
            <a:lstStyle/>
            <a:p>
              <a:endParaRPr lang="he-IL"/>
            </a:p>
          </p:txBody>
        </p:sp>
        <p:sp>
          <p:nvSpPr>
            <p:cNvPr id="237968" name="Oval 400"/>
            <p:cNvSpPr>
              <a:spLocks noChangeArrowheads="1"/>
            </p:cNvSpPr>
            <p:nvPr/>
          </p:nvSpPr>
          <p:spPr bwMode="auto">
            <a:xfrm>
              <a:off x="4119" y="3791"/>
              <a:ext cx="56" cy="48"/>
            </a:xfrm>
            <a:prstGeom prst="ellipse">
              <a:avLst/>
            </a:prstGeom>
            <a:noFill/>
            <a:ln w="8001">
              <a:solidFill>
                <a:srgbClr val="3366FF"/>
              </a:solidFill>
              <a:round/>
              <a:headEnd/>
              <a:tailEnd/>
            </a:ln>
          </p:spPr>
          <p:txBody>
            <a:bodyPr/>
            <a:lstStyle/>
            <a:p>
              <a:endParaRPr lang="he-IL"/>
            </a:p>
          </p:txBody>
        </p:sp>
        <p:sp>
          <p:nvSpPr>
            <p:cNvPr id="237969" name="Oval 401"/>
            <p:cNvSpPr>
              <a:spLocks noChangeArrowheads="1"/>
            </p:cNvSpPr>
            <p:nvPr/>
          </p:nvSpPr>
          <p:spPr bwMode="auto">
            <a:xfrm>
              <a:off x="4366" y="3923"/>
              <a:ext cx="54" cy="48"/>
            </a:xfrm>
            <a:prstGeom prst="ellipse">
              <a:avLst/>
            </a:prstGeom>
            <a:noFill/>
            <a:ln w="8001">
              <a:solidFill>
                <a:srgbClr val="3366FF"/>
              </a:solidFill>
              <a:round/>
              <a:headEnd/>
              <a:tailEnd/>
            </a:ln>
          </p:spPr>
          <p:txBody>
            <a:bodyPr/>
            <a:lstStyle/>
            <a:p>
              <a:endParaRPr lang="he-IL"/>
            </a:p>
          </p:txBody>
        </p:sp>
        <p:sp>
          <p:nvSpPr>
            <p:cNvPr id="237970" name="Oval 402"/>
            <p:cNvSpPr>
              <a:spLocks noChangeArrowheads="1"/>
            </p:cNvSpPr>
            <p:nvPr/>
          </p:nvSpPr>
          <p:spPr bwMode="auto">
            <a:xfrm>
              <a:off x="4628" y="3874"/>
              <a:ext cx="54" cy="49"/>
            </a:xfrm>
            <a:prstGeom prst="ellipse">
              <a:avLst/>
            </a:prstGeom>
            <a:noFill/>
            <a:ln w="8001">
              <a:solidFill>
                <a:srgbClr val="3366FF"/>
              </a:solidFill>
              <a:round/>
              <a:headEnd/>
              <a:tailEnd/>
            </a:ln>
          </p:spPr>
          <p:txBody>
            <a:bodyPr/>
            <a:lstStyle/>
            <a:p>
              <a:endParaRPr lang="he-IL"/>
            </a:p>
          </p:txBody>
        </p:sp>
        <p:sp>
          <p:nvSpPr>
            <p:cNvPr id="237971" name="Freeform 403"/>
            <p:cNvSpPr>
              <a:spLocks/>
            </p:cNvSpPr>
            <p:nvPr/>
          </p:nvSpPr>
          <p:spPr bwMode="auto">
            <a:xfrm>
              <a:off x="1135" y="3483"/>
              <a:ext cx="56" cy="49"/>
            </a:xfrm>
            <a:custGeom>
              <a:avLst/>
              <a:gdLst/>
              <a:ahLst/>
              <a:cxnLst>
                <a:cxn ang="0">
                  <a:pos x="27" y="0"/>
                </a:cxn>
                <a:cxn ang="0">
                  <a:pos x="53" y="53"/>
                </a:cxn>
                <a:cxn ang="0">
                  <a:pos x="0" y="53"/>
                </a:cxn>
                <a:cxn ang="0">
                  <a:pos x="27" y="0"/>
                </a:cxn>
              </a:cxnLst>
              <a:rect l="0" t="0" r="r" b="b"/>
              <a:pathLst>
                <a:path w="53" h="53">
                  <a:moveTo>
                    <a:pt x="27" y="0"/>
                  </a:moveTo>
                  <a:lnTo>
                    <a:pt x="53" y="53"/>
                  </a:lnTo>
                  <a:lnTo>
                    <a:pt x="0" y="53"/>
                  </a:lnTo>
                  <a:lnTo>
                    <a:pt x="27" y="0"/>
                  </a:lnTo>
                  <a:close/>
                </a:path>
              </a:pathLst>
            </a:custGeom>
            <a:noFill/>
            <a:ln w="8001">
              <a:solidFill>
                <a:srgbClr val="339966"/>
              </a:solidFill>
              <a:prstDash val="solid"/>
              <a:round/>
              <a:headEnd/>
              <a:tailEnd/>
            </a:ln>
          </p:spPr>
          <p:txBody>
            <a:bodyPr/>
            <a:lstStyle/>
            <a:p>
              <a:endParaRPr lang="he-IL"/>
            </a:p>
          </p:txBody>
        </p:sp>
        <p:sp>
          <p:nvSpPr>
            <p:cNvPr id="237972" name="Freeform 404"/>
            <p:cNvSpPr>
              <a:spLocks/>
            </p:cNvSpPr>
            <p:nvPr/>
          </p:nvSpPr>
          <p:spPr bwMode="auto">
            <a:xfrm>
              <a:off x="1339" y="3478"/>
              <a:ext cx="54" cy="49"/>
            </a:xfrm>
            <a:custGeom>
              <a:avLst/>
              <a:gdLst/>
              <a:ahLst/>
              <a:cxnLst>
                <a:cxn ang="0">
                  <a:pos x="26" y="0"/>
                </a:cxn>
                <a:cxn ang="0">
                  <a:pos x="52" y="53"/>
                </a:cxn>
                <a:cxn ang="0">
                  <a:pos x="0" y="53"/>
                </a:cxn>
                <a:cxn ang="0">
                  <a:pos x="26" y="0"/>
                </a:cxn>
              </a:cxnLst>
              <a:rect l="0" t="0" r="r" b="b"/>
              <a:pathLst>
                <a:path w="52" h="53">
                  <a:moveTo>
                    <a:pt x="26" y="0"/>
                  </a:moveTo>
                  <a:lnTo>
                    <a:pt x="52" y="53"/>
                  </a:lnTo>
                  <a:lnTo>
                    <a:pt x="0" y="53"/>
                  </a:lnTo>
                  <a:lnTo>
                    <a:pt x="26" y="0"/>
                  </a:lnTo>
                  <a:close/>
                </a:path>
              </a:pathLst>
            </a:custGeom>
            <a:noFill/>
            <a:ln w="8001">
              <a:solidFill>
                <a:srgbClr val="339966"/>
              </a:solidFill>
              <a:prstDash val="solid"/>
              <a:round/>
              <a:headEnd/>
              <a:tailEnd/>
            </a:ln>
          </p:spPr>
          <p:txBody>
            <a:bodyPr/>
            <a:lstStyle/>
            <a:p>
              <a:endParaRPr lang="he-IL"/>
            </a:p>
          </p:txBody>
        </p:sp>
        <p:sp>
          <p:nvSpPr>
            <p:cNvPr id="237973" name="Freeform 405"/>
            <p:cNvSpPr>
              <a:spLocks/>
            </p:cNvSpPr>
            <p:nvPr/>
          </p:nvSpPr>
          <p:spPr bwMode="auto">
            <a:xfrm>
              <a:off x="1442" y="3536"/>
              <a:ext cx="55" cy="49"/>
            </a:xfrm>
            <a:custGeom>
              <a:avLst/>
              <a:gdLst/>
              <a:ahLst/>
              <a:cxnLst>
                <a:cxn ang="0">
                  <a:pos x="26" y="0"/>
                </a:cxn>
                <a:cxn ang="0">
                  <a:pos x="53" y="53"/>
                </a:cxn>
                <a:cxn ang="0">
                  <a:pos x="0" y="53"/>
                </a:cxn>
                <a:cxn ang="0">
                  <a:pos x="26" y="0"/>
                </a:cxn>
              </a:cxnLst>
              <a:rect l="0" t="0" r="r" b="b"/>
              <a:pathLst>
                <a:path w="53" h="53">
                  <a:moveTo>
                    <a:pt x="26" y="0"/>
                  </a:moveTo>
                  <a:lnTo>
                    <a:pt x="53" y="53"/>
                  </a:lnTo>
                  <a:lnTo>
                    <a:pt x="0" y="53"/>
                  </a:lnTo>
                  <a:lnTo>
                    <a:pt x="26" y="0"/>
                  </a:lnTo>
                  <a:close/>
                </a:path>
              </a:pathLst>
            </a:custGeom>
            <a:noFill/>
            <a:ln w="8001">
              <a:solidFill>
                <a:srgbClr val="339966"/>
              </a:solidFill>
              <a:prstDash val="solid"/>
              <a:round/>
              <a:headEnd/>
              <a:tailEnd/>
            </a:ln>
          </p:spPr>
          <p:txBody>
            <a:bodyPr/>
            <a:lstStyle/>
            <a:p>
              <a:endParaRPr lang="he-IL"/>
            </a:p>
          </p:txBody>
        </p:sp>
        <p:sp>
          <p:nvSpPr>
            <p:cNvPr id="237974" name="Freeform 406"/>
            <p:cNvSpPr>
              <a:spLocks/>
            </p:cNvSpPr>
            <p:nvPr/>
          </p:nvSpPr>
          <p:spPr bwMode="auto">
            <a:xfrm>
              <a:off x="1545" y="3370"/>
              <a:ext cx="56" cy="50"/>
            </a:xfrm>
            <a:custGeom>
              <a:avLst/>
              <a:gdLst/>
              <a:ahLst/>
              <a:cxnLst>
                <a:cxn ang="0">
                  <a:pos x="27" y="0"/>
                </a:cxn>
                <a:cxn ang="0">
                  <a:pos x="53" y="53"/>
                </a:cxn>
                <a:cxn ang="0">
                  <a:pos x="0" y="53"/>
                </a:cxn>
                <a:cxn ang="0">
                  <a:pos x="27" y="0"/>
                </a:cxn>
              </a:cxnLst>
              <a:rect l="0" t="0" r="r" b="b"/>
              <a:pathLst>
                <a:path w="53" h="53">
                  <a:moveTo>
                    <a:pt x="27" y="0"/>
                  </a:moveTo>
                  <a:lnTo>
                    <a:pt x="53" y="53"/>
                  </a:lnTo>
                  <a:lnTo>
                    <a:pt x="0" y="53"/>
                  </a:lnTo>
                  <a:lnTo>
                    <a:pt x="27" y="0"/>
                  </a:lnTo>
                  <a:close/>
                </a:path>
              </a:pathLst>
            </a:custGeom>
            <a:noFill/>
            <a:ln w="7938">
              <a:solidFill>
                <a:srgbClr val="339966"/>
              </a:solidFill>
              <a:prstDash val="solid"/>
              <a:round/>
              <a:headEnd/>
              <a:tailEnd/>
            </a:ln>
          </p:spPr>
          <p:txBody>
            <a:bodyPr/>
            <a:lstStyle/>
            <a:p>
              <a:endParaRPr lang="he-IL"/>
            </a:p>
          </p:txBody>
        </p:sp>
        <p:sp>
          <p:nvSpPr>
            <p:cNvPr id="237975" name="Freeform 407"/>
            <p:cNvSpPr>
              <a:spLocks/>
            </p:cNvSpPr>
            <p:nvPr/>
          </p:nvSpPr>
          <p:spPr bwMode="auto">
            <a:xfrm>
              <a:off x="1743" y="3664"/>
              <a:ext cx="54" cy="48"/>
            </a:xfrm>
            <a:custGeom>
              <a:avLst/>
              <a:gdLst/>
              <a:ahLst/>
              <a:cxnLst>
                <a:cxn ang="0">
                  <a:pos x="27" y="0"/>
                </a:cxn>
                <a:cxn ang="0">
                  <a:pos x="53" y="52"/>
                </a:cxn>
                <a:cxn ang="0">
                  <a:pos x="0" y="52"/>
                </a:cxn>
                <a:cxn ang="0">
                  <a:pos x="27" y="0"/>
                </a:cxn>
              </a:cxnLst>
              <a:rect l="0" t="0" r="r" b="b"/>
              <a:pathLst>
                <a:path w="53" h="52">
                  <a:moveTo>
                    <a:pt x="27" y="0"/>
                  </a:moveTo>
                  <a:lnTo>
                    <a:pt x="53" y="52"/>
                  </a:lnTo>
                  <a:lnTo>
                    <a:pt x="0" y="52"/>
                  </a:lnTo>
                  <a:lnTo>
                    <a:pt x="27" y="0"/>
                  </a:lnTo>
                  <a:close/>
                </a:path>
              </a:pathLst>
            </a:custGeom>
            <a:noFill/>
            <a:ln w="8001">
              <a:solidFill>
                <a:srgbClr val="339966"/>
              </a:solidFill>
              <a:prstDash val="solid"/>
              <a:round/>
              <a:headEnd/>
              <a:tailEnd/>
            </a:ln>
          </p:spPr>
          <p:txBody>
            <a:bodyPr/>
            <a:lstStyle/>
            <a:p>
              <a:endParaRPr lang="he-IL"/>
            </a:p>
          </p:txBody>
        </p:sp>
        <p:sp>
          <p:nvSpPr>
            <p:cNvPr id="237976" name="Freeform 408"/>
            <p:cNvSpPr>
              <a:spLocks/>
            </p:cNvSpPr>
            <p:nvPr/>
          </p:nvSpPr>
          <p:spPr bwMode="auto">
            <a:xfrm>
              <a:off x="1907" y="3731"/>
              <a:ext cx="53" cy="50"/>
            </a:xfrm>
            <a:custGeom>
              <a:avLst/>
              <a:gdLst/>
              <a:ahLst/>
              <a:cxnLst>
                <a:cxn ang="0">
                  <a:pos x="26" y="0"/>
                </a:cxn>
                <a:cxn ang="0">
                  <a:pos x="52" y="53"/>
                </a:cxn>
                <a:cxn ang="0">
                  <a:pos x="0" y="53"/>
                </a:cxn>
                <a:cxn ang="0">
                  <a:pos x="26" y="0"/>
                </a:cxn>
              </a:cxnLst>
              <a:rect l="0" t="0" r="r" b="b"/>
              <a:pathLst>
                <a:path w="52" h="53">
                  <a:moveTo>
                    <a:pt x="26" y="0"/>
                  </a:moveTo>
                  <a:lnTo>
                    <a:pt x="52" y="53"/>
                  </a:lnTo>
                  <a:lnTo>
                    <a:pt x="0" y="53"/>
                  </a:lnTo>
                  <a:lnTo>
                    <a:pt x="26" y="0"/>
                  </a:lnTo>
                  <a:close/>
                </a:path>
              </a:pathLst>
            </a:custGeom>
            <a:noFill/>
            <a:ln w="8001">
              <a:solidFill>
                <a:srgbClr val="339966"/>
              </a:solidFill>
              <a:prstDash val="solid"/>
              <a:round/>
              <a:headEnd/>
              <a:tailEnd/>
            </a:ln>
          </p:spPr>
          <p:txBody>
            <a:bodyPr/>
            <a:lstStyle/>
            <a:p>
              <a:endParaRPr lang="he-IL"/>
            </a:p>
          </p:txBody>
        </p:sp>
        <p:sp>
          <p:nvSpPr>
            <p:cNvPr id="237977" name="Freeform 409"/>
            <p:cNvSpPr>
              <a:spLocks/>
            </p:cNvSpPr>
            <p:nvPr/>
          </p:nvSpPr>
          <p:spPr bwMode="auto">
            <a:xfrm>
              <a:off x="2153" y="3795"/>
              <a:ext cx="54" cy="50"/>
            </a:xfrm>
            <a:custGeom>
              <a:avLst/>
              <a:gdLst/>
              <a:ahLst/>
              <a:cxnLst>
                <a:cxn ang="0">
                  <a:pos x="26" y="0"/>
                </a:cxn>
                <a:cxn ang="0">
                  <a:pos x="53" y="53"/>
                </a:cxn>
                <a:cxn ang="0">
                  <a:pos x="0" y="53"/>
                </a:cxn>
                <a:cxn ang="0">
                  <a:pos x="26" y="0"/>
                </a:cxn>
              </a:cxnLst>
              <a:rect l="0" t="0" r="r" b="b"/>
              <a:pathLst>
                <a:path w="53" h="53">
                  <a:moveTo>
                    <a:pt x="26" y="0"/>
                  </a:moveTo>
                  <a:lnTo>
                    <a:pt x="53" y="53"/>
                  </a:lnTo>
                  <a:lnTo>
                    <a:pt x="0" y="53"/>
                  </a:lnTo>
                  <a:lnTo>
                    <a:pt x="26" y="0"/>
                  </a:lnTo>
                  <a:close/>
                </a:path>
              </a:pathLst>
            </a:custGeom>
            <a:noFill/>
            <a:ln w="8001">
              <a:solidFill>
                <a:srgbClr val="339966"/>
              </a:solidFill>
              <a:prstDash val="solid"/>
              <a:round/>
              <a:headEnd/>
              <a:tailEnd/>
            </a:ln>
          </p:spPr>
          <p:txBody>
            <a:bodyPr/>
            <a:lstStyle/>
            <a:p>
              <a:endParaRPr lang="he-IL"/>
            </a:p>
          </p:txBody>
        </p:sp>
        <p:sp>
          <p:nvSpPr>
            <p:cNvPr id="237978" name="Freeform 410"/>
            <p:cNvSpPr>
              <a:spLocks/>
            </p:cNvSpPr>
            <p:nvPr/>
          </p:nvSpPr>
          <p:spPr bwMode="auto">
            <a:xfrm>
              <a:off x="2366" y="3786"/>
              <a:ext cx="54" cy="49"/>
            </a:xfrm>
            <a:custGeom>
              <a:avLst/>
              <a:gdLst/>
              <a:ahLst/>
              <a:cxnLst>
                <a:cxn ang="0">
                  <a:pos x="26" y="0"/>
                </a:cxn>
                <a:cxn ang="0">
                  <a:pos x="53" y="53"/>
                </a:cxn>
                <a:cxn ang="0">
                  <a:pos x="0" y="53"/>
                </a:cxn>
                <a:cxn ang="0">
                  <a:pos x="26" y="0"/>
                </a:cxn>
              </a:cxnLst>
              <a:rect l="0" t="0" r="r" b="b"/>
              <a:pathLst>
                <a:path w="53" h="53">
                  <a:moveTo>
                    <a:pt x="26" y="0"/>
                  </a:moveTo>
                  <a:lnTo>
                    <a:pt x="53" y="53"/>
                  </a:lnTo>
                  <a:lnTo>
                    <a:pt x="0" y="53"/>
                  </a:lnTo>
                  <a:lnTo>
                    <a:pt x="26" y="0"/>
                  </a:lnTo>
                  <a:close/>
                </a:path>
              </a:pathLst>
            </a:custGeom>
            <a:noFill/>
            <a:ln w="8001">
              <a:solidFill>
                <a:srgbClr val="339966"/>
              </a:solidFill>
              <a:prstDash val="solid"/>
              <a:round/>
              <a:headEnd/>
              <a:tailEnd/>
            </a:ln>
          </p:spPr>
          <p:txBody>
            <a:bodyPr/>
            <a:lstStyle/>
            <a:p>
              <a:endParaRPr lang="he-IL"/>
            </a:p>
          </p:txBody>
        </p:sp>
        <p:sp>
          <p:nvSpPr>
            <p:cNvPr id="237979" name="Freeform 411"/>
            <p:cNvSpPr>
              <a:spLocks/>
            </p:cNvSpPr>
            <p:nvPr/>
          </p:nvSpPr>
          <p:spPr bwMode="auto">
            <a:xfrm>
              <a:off x="2606" y="3830"/>
              <a:ext cx="54" cy="49"/>
            </a:xfrm>
            <a:custGeom>
              <a:avLst/>
              <a:gdLst/>
              <a:ahLst/>
              <a:cxnLst>
                <a:cxn ang="0">
                  <a:pos x="27" y="0"/>
                </a:cxn>
                <a:cxn ang="0">
                  <a:pos x="53" y="53"/>
                </a:cxn>
                <a:cxn ang="0">
                  <a:pos x="0" y="53"/>
                </a:cxn>
                <a:cxn ang="0">
                  <a:pos x="27" y="0"/>
                </a:cxn>
              </a:cxnLst>
              <a:rect l="0" t="0" r="r" b="b"/>
              <a:pathLst>
                <a:path w="53" h="53">
                  <a:moveTo>
                    <a:pt x="27" y="0"/>
                  </a:moveTo>
                  <a:lnTo>
                    <a:pt x="53" y="53"/>
                  </a:lnTo>
                  <a:lnTo>
                    <a:pt x="0" y="53"/>
                  </a:lnTo>
                  <a:lnTo>
                    <a:pt x="27" y="0"/>
                  </a:lnTo>
                  <a:close/>
                </a:path>
              </a:pathLst>
            </a:custGeom>
            <a:noFill/>
            <a:ln w="8001">
              <a:solidFill>
                <a:srgbClr val="339966"/>
              </a:solidFill>
              <a:prstDash val="solid"/>
              <a:round/>
              <a:headEnd/>
              <a:tailEnd/>
            </a:ln>
          </p:spPr>
          <p:txBody>
            <a:bodyPr/>
            <a:lstStyle/>
            <a:p>
              <a:endParaRPr lang="he-IL"/>
            </a:p>
          </p:txBody>
        </p:sp>
        <p:sp>
          <p:nvSpPr>
            <p:cNvPr id="237980" name="Freeform 412"/>
            <p:cNvSpPr>
              <a:spLocks/>
            </p:cNvSpPr>
            <p:nvPr/>
          </p:nvSpPr>
          <p:spPr bwMode="auto">
            <a:xfrm>
              <a:off x="2682" y="3766"/>
              <a:ext cx="55" cy="50"/>
            </a:xfrm>
            <a:custGeom>
              <a:avLst/>
              <a:gdLst/>
              <a:ahLst/>
              <a:cxnLst>
                <a:cxn ang="0">
                  <a:pos x="26" y="0"/>
                </a:cxn>
                <a:cxn ang="0">
                  <a:pos x="53" y="53"/>
                </a:cxn>
                <a:cxn ang="0">
                  <a:pos x="0" y="53"/>
                </a:cxn>
                <a:cxn ang="0">
                  <a:pos x="26" y="0"/>
                </a:cxn>
              </a:cxnLst>
              <a:rect l="0" t="0" r="r" b="b"/>
              <a:pathLst>
                <a:path w="53" h="53">
                  <a:moveTo>
                    <a:pt x="26" y="0"/>
                  </a:moveTo>
                  <a:lnTo>
                    <a:pt x="53" y="53"/>
                  </a:lnTo>
                  <a:lnTo>
                    <a:pt x="0" y="53"/>
                  </a:lnTo>
                  <a:lnTo>
                    <a:pt x="26" y="0"/>
                  </a:lnTo>
                  <a:close/>
                </a:path>
              </a:pathLst>
            </a:custGeom>
            <a:noFill/>
            <a:ln w="8001">
              <a:solidFill>
                <a:srgbClr val="339966"/>
              </a:solidFill>
              <a:prstDash val="solid"/>
              <a:round/>
              <a:headEnd/>
              <a:tailEnd/>
            </a:ln>
          </p:spPr>
          <p:txBody>
            <a:bodyPr/>
            <a:lstStyle/>
            <a:p>
              <a:endParaRPr lang="he-IL"/>
            </a:p>
          </p:txBody>
        </p:sp>
        <p:sp>
          <p:nvSpPr>
            <p:cNvPr id="237981" name="Freeform 413"/>
            <p:cNvSpPr>
              <a:spLocks/>
            </p:cNvSpPr>
            <p:nvPr/>
          </p:nvSpPr>
          <p:spPr bwMode="auto">
            <a:xfrm>
              <a:off x="2754" y="2770"/>
              <a:ext cx="54" cy="48"/>
            </a:xfrm>
            <a:custGeom>
              <a:avLst/>
              <a:gdLst/>
              <a:ahLst/>
              <a:cxnLst>
                <a:cxn ang="0">
                  <a:pos x="26" y="0"/>
                </a:cxn>
                <a:cxn ang="0">
                  <a:pos x="53" y="52"/>
                </a:cxn>
                <a:cxn ang="0">
                  <a:pos x="0" y="52"/>
                </a:cxn>
                <a:cxn ang="0">
                  <a:pos x="26" y="0"/>
                </a:cxn>
              </a:cxnLst>
              <a:rect l="0" t="0" r="r" b="b"/>
              <a:pathLst>
                <a:path w="53" h="52">
                  <a:moveTo>
                    <a:pt x="26" y="0"/>
                  </a:moveTo>
                  <a:lnTo>
                    <a:pt x="53" y="52"/>
                  </a:lnTo>
                  <a:lnTo>
                    <a:pt x="0" y="52"/>
                  </a:lnTo>
                  <a:lnTo>
                    <a:pt x="26" y="0"/>
                  </a:lnTo>
                  <a:close/>
                </a:path>
              </a:pathLst>
            </a:custGeom>
            <a:noFill/>
            <a:ln w="8001">
              <a:solidFill>
                <a:srgbClr val="339966"/>
              </a:solidFill>
              <a:prstDash val="solid"/>
              <a:round/>
              <a:headEnd/>
              <a:tailEnd/>
            </a:ln>
          </p:spPr>
          <p:txBody>
            <a:bodyPr/>
            <a:lstStyle/>
            <a:p>
              <a:endParaRPr lang="he-IL"/>
            </a:p>
          </p:txBody>
        </p:sp>
        <p:sp>
          <p:nvSpPr>
            <p:cNvPr id="237982" name="Freeform 414"/>
            <p:cNvSpPr>
              <a:spLocks/>
            </p:cNvSpPr>
            <p:nvPr/>
          </p:nvSpPr>
          <p:spPr bwMode="auto">
            <a:xfrm>
              <a:off x="2808" y="3235"/>
              <a:ext cx="54" cy="47"/>
            </a:xfrm>
            <a:custGeom>
              <a:avLst/>
              <a:gdLst/>
              <a:ahLst/>
              <a:cxnLst>
                <a:cxn ang="0">
                  <a:pos x="26" y="0"/>
                </a:cxn>
                <a:cxn ang="0">
                  <a:pos x="52" y="52"/>
                </a:cxn>
                <a:cxn ang="0">
                  <a:pos x="0" y="52"/>
                </a:cxn>
                <a:cxn ang="0">
                  <a:pos x="26" y="0"/>
                </a:cxn>
              </a:cxnLst>
              <a:rect l="0" t="0" r="r" b="b"/>
              <a:pathLst>
                <a:path w="52" h="52">
                  <a:moveTo>
                    <a:pt x="26" y="0"/>
                  </a:moveTo>
                  <a:lnTo>
                    <a:pt x="52" y="52"/>
                  </a:lnTo>
                  <a:lnTo>
                    <a:pt x="0" y="52"/>
                  </a:lnTo>
                  <a:lnTo>
                    <a:pt x="26" y="0"/>
                  </a:lnTo>
                  <a:close/>
                </a:path>
              </a:pathLst>
            </a:custGeom>
            <a:noFill/>
            <a:ln w="8001">
              <a:solidFill>
                <a:srgbClr val="339966"/>
              </a:solidFill>
              <a:prstDash val="solid"/>
              <a:round/>
              <a:headEnd/>
              <a:tailEnd/>
            </a:ln>
          </p:spPr>
          <p:txBody>
            <a:bodyPr/>
            <a:lstStyle/>
            <a:p>
              <a:endParaRPr lang="he-IL"/>
            </a:p>
          </p:txBody>
        </p:sp>
        <p:sp>
          <p:nvSpPr>
            <p:cNvPr id="237983" name="Freeform 415"/>
            <p:cNvSpPr>
              <a:spLocks/>
            </p:cNvSpPr>
            <p:nvPr/>
          </p:nvSpPr>
          <p:spPr bwMode="auto">
            <a:xfrm>
              <a:off x="2918" y="3508"/>
              <a:ext cx="54" cy="49"/>
            </a:xfrm>
            <a:custGeom>
              <a:avLst/>
              <a:gdLst/>
              <a:ahLst/>
              <a:cxnLst>
                <a:cxn ang="0">
                  <a:pos x="26" y="0"/>
                </a:cxn>
                <a:cxn ang="0">
                  <a:pos x="53" y="53"/>
                </a:cxn>
                <a:cxn ang="0">
                  <a:pos x="0" y="53"/>
                </a:cxn>
                <a:cxn ang="0">
                  <a:pos x="26" y="0"/>
                </a:cxn>
              </a:cxnLst>
              <a:rect l="0" t="0" r="r" b="b"/>
              <a:pathLst>
                <a:path w="53" h="53">
                  <a:moveTo>
                    <a:pt x="26" y="0"/>
                  </a:moveTo>
                  <a:lnTo>
                    <a:pt x="53" y="53"/>
                  </a:lnTo>
                  <a:lnTo>
                    <a:pt x="0" y="53"/>
                  </a:lnTo>
                  <a:lnTo>
                    <a:pt x="26" y="0"/>
                  </a:lnTo>
                  <a:close/>
                </a:path>
              </a:pathLst>
            </a:custGeom>
            <a:noFill/>
            <a:ln w="8001">
              <a:solidFill>
                <a:srgbClr val="339966"/>
              </a:solidFill>
              <a:prstDash val="solid"/>
              <a:round/>
              <a:headEnd/>
              <a:tailEnd/>
            </a:ln>
          </p:spPr>
          <p:txBody>
            <a:bodyPr/>
            <a:lstStyle/>
            <a:p>
              <a:endParaRPr lang="he-IL"/>
            </a:p>
          </p:txBody>
        </p:sp>
        <p:sp>
          <p:nvSpPr>
            <p:cNvPr id="237984" name="Freeform 416"/>
            <p:cNvSpPr>
              <a:spLocks/>
            </p:cNvSpPr>
            <p:nvPr/>
          </p:nvSpPr>
          <p:spPr bwMode="auto">
            <a:xfrm>
              <a:off x="2994" y="3664"/>
              <a:ext cx="55" cy="48"/>
            </a:xfrm>
            <a:custGeom>
              <a:avLst/>
              <a:gdLst/>
              <a:ahLst/>
              <a:cxnLst>
                <a:cxn ang="0">
                  <a:pos x="26" y="0"/>
                </a:cxn>
                <a:cxn ang="0">
                  <a:pos x="53" y="52"/>
                </a:cxn>
                <a:cxn ang="0">
                  <a:pos x="0" y="52"/>
                </a:cxn>
                <a:cxn ang="0">
                  <a:pos x="26" y="0"/>
                </a:cxn>
              </a:cxnLst>
              <a:rect l="0" t="0" r="r" b="b"/>
              <a:pathLst>
                <a:path w="53" h="52">
                  <a:moveTo>
                    <a:pt x="26" y="0"/>
                  </a:moveTo>
                  <a:lnTo>
                    <a:pt x="53" y="52"/>
                  </a:lnTo>
                  <a:lnTo>
                    <a:pt x="0" y="52"/>
                  </a:lnTo>
                  <a:lnTo>
                    <a:pt x="26" y="0"/>
                  </a:lnTo>
                  <a:close/>
                </a:path>
              </a:pathLst>
            </a:custGeom>
            <a:noFill/>
            <a:ln w="8001">
              <a:solidFill>
                <a:srgbClr val="339966"/>
              </a:solidFill>
              <a:prstDash val="solid"/>
              <a:round/>
              <a:headEnd/>
              <a:tailEnd/>
            </a:ln>
          </p:spPr>
          <p:txBody>
            <a:bodyPr/>
            <a:lstStyle/>
            <a:p>
              <a:endParaRPr lang="he-IL"/>
            </a:p>
          </p:txBody>
        </p:sp>
        <p:sp>
          <p:nvSpPr>
            <p:cNvPr id="237985" name="Freeform 417"/>
            <p:cNvSpPr>
              <a:spLocks/>
            </p:cNvSpPr>
            <p:nvPr/>
          </p:nvSpPr>
          <p:spPr bwMode="auto">
            <a:xfrm>
              <a:off x="3075" y="3546"/>
              <a:ext cx="56" cy="50"/>
            </a:xfrm>
            <a:custGeom>
              <a:avLst/>
              <a:gdLst/>
              <a:ahLst/>
              <a:cxnLst>
                <a:cxn ang="0">
                  <a:pos x="27" y="0"/>
                </a:cxn>
                <a:cxn ang="0">
                  <a:pos x="53" y="53"/>
                </a:cxn>
                <a:cxn ang="0">
                  <a:pos x="0" y="53"/>
                </a:cxn>
                <a:cxn ang="0">
                  <a:pos x="27" y="0"/>
                </a:cxn>
              </a:cxnLst>
              <a:rect l="0" t="0" r="r" b="b"/>
              <a:pathLst>
                <a:path w="53" h="53">
                  <a:moveTo>
                    <a:pt x="27" y="0"/>
                  </a:moveTo>
                  <a:lnTo>
                    <a:pt x="53" y="53"/>
                  </a:lnTo>
                  <a:lnTo>
                    <a:pt x="0" y="53"/>
                  </a:lnTo>
                  <a:lnTo>
                    <a:pt x="27" y="0"/>
                  </a:lnTo>
                  <a:close/>
                </a:path>
              </a:pathLst>
            </a:custGeom>
            <a:noFill/>
            <a:ln w="8001">
              <a:solidFill>
                <a:srgbClr val="339966"/>
              </a:solidFill>
              <a:prstDash val="solid"/>
              <a:round/>
              <a:headEnd/>
              <a:tailEnd/>
            </a:ln>
          </p:spPr>
          <p:txBody>
            <a:bodyPr/>
            <a:lstStyle/>
            <a:p>
              <a:endParaRPr lang="he-IL"/>
            </a:p>
          </p:txBody>
        </p:sp>
        <p:sp>
          <p:nvSpPr>
            <p:cNvPr id="237986" name="Freeform 418"/>
            <p:cNvSpPr>
              <a:spLocks/>
            </p:cNvSpPr>
            <p:nvPr/>
          </p:nvSpPr>
          <p:spPr bwMode="auto">
            <a:xfrm>
              <a:off x="3212" y="3590"/>
              <a:ext cx="56" cy="49"/>
            </a:xfrm>
            <a:custGeom>
              <a:avLst/>
              <a:gdLst/>
              <a:ahLst/>
              <a:cxnLst>
                <a:cxn ang="0">
                  <a:pos x="27" y="0"/>
                </a:cxn>
                <a:cxn ang="0">
                  <a:pos x="53" y="53"/>
                </a:cxn>
                <a:cxn ang="0">
                  <a:pos x="0" y="53"/>
                </a:cxn>
                <a:cxn ang="0">
                  <a:pos x="27" y="0"/>
                </a:cxn>
              </a:cxnLst>
              <a:rect l="0" t="0" r="r" b="b"/>
              <a:pathLst>
                <a:path w="53" h="53">
                  <a:moveTo>
                    <a:pt x="27" y="0"/>
                  </a:moveTo>
                  <a:lnTo>
                    <a:pt x="53" y="53"/>
                  </a:lnTo>
                  <a:lnTo>
                    <a:pt x="0" y="53"/>
                  </a:lnTo>
                  <a:lnTo>
                    <a:pt x="27" y="0"/>
                  </a:lnTo>
                  <a:close/>
                </a:path>
              </a:pathLst>
            </a:custGeom>
            <a:noFill/>
            <a:ln w="8001">
              <a:solidFill>
                <a:srgbClr val="339966"/>
              </a:solidFill>
              <a:prstDash val="solid"/>
              <a:round/>
              <a:headEnd/>
              <a:tailEnd/>
            </a:ln>
          </p:spPr>
          <p:txBody>
            <a:bodyPr/>
            <a:lstStyle/>
            <a:p>
              <a:endParaRPr lang="he-IL"/>
            </a:p>
          </p:txBody>
        </p:sp>
        <p:sp>
          <p:nvSpPr>
            <p:cNvPr id="237987" name="Freeform 419"/>
            <p:cNvSpPr>
              <a:spLocks/>
            </p:cNvSpPr>
            <p:nvPr/>
          </p:nvSpPr>
          <p:spPr bwMode="auto">
            <a:xfrm>
              <a:off x="3399" y="3405"/>
              <a:ext cx="54" cy="48"/>
            </a:xfrm>
            <a:custGeom>
              <a:avLst/>
              <a:gdLst/>
              <a:ahLst/>
              <a:cxnLst>
                <a:cxn ang="0">
                  <a:pos x="26" y="0"/>
                </a:cxn>
                <a:cxn ang="0">
                  <a:pos x="52" y="53"/>
                </a:cxn>
                <a:cxn ang="0">
                  <a:pos x="0" y="53"/>
                </a:cxn>
                <a:cxn ang="0">
                  <a:pos x="26" y="0"/>
                </a:cxn>
              </a:cxnLst>
              <a:rect l="0" t="0" r="r" b="b"/>
              <a:pathLst>
                <a:path w="52" h="53">
                  <a:moveTo>
                    <a:pt x="26" y="0"/>
                  </a:moveTo>
                  <a:lnTo>
                    <a:pt x="52" y="53"/>
                  </a:lnTo>
                  <a:lnTo>
                    <a:pt x="0" y="53"/>
                  </a:lnTo>
                  <a:lnTo>
                    <a:pt x="26" y="0"/>
                  </a:lnTo>
                  <a:close/>
                </a:path>
              </a:pathLst>
            </a:custGeom>
            <a:noFill/>
            <a:ln w="8001">
              <a:solidFill>
                <a:srgbClr val="339966"/>
              </a:solidFill>
              <a:prstDash val="solid"/>
              <a:round/>
              <a:headEnd/>
              <a:tailEnd/>
            </a:ln>
          </p:spPr>
          <p:txBody>
            <a:bodyPr/>
            <a:lstStyle/>
            <a:p>
              <a:endParaRPr lang="he-IL"/>
            </a:p>
          </p:txBody>
        </p:sp>
        <p:sp>
          <p:nvSpPr>
            <p:cNvPr id="237988" name="Freeform 420"/>
            <p:cNvSpPr>
              <a:spLocks/>
            </p:cNvSpPr>
            <p:nvPr/>
          </p:nvSpPr>
          <p:spPr bwMode="auto">
            <a:xfrm>
              <a:off x="3481" y="3365"/>
              <a:ext cx="54" cy="50"/>
            </a:xfrm>
            <a:custGeom>
              <a:avLst/>
              <a:gdLst/>
              <a:ahLst/>
              <a:cxnLst>
                <a:cxn ang="0">
                  <a:pos x="26" y="0"/>
                </a:cxn>
                <a:cxn ang="0">
                  <a:pos x="53" y="53"/>
                </a:cxn>
                <a:cxn ang="0">
                  <a:pos x="0" y="53"/>
                </a:cxn>
                <a:cxn ang="0">
                  <a:pos x="26" y="0"/>
                </a:cxn>
              </a:cxnLst>
              <a:rect l="0" t="0" r="r" b="b"/>
              <a:pathLst>
                <a:path w="53" h="53">
                  <a:moveTo>
                    <a:pt x="26" y="0"/>
                  </a:moveTo>
                  <a:lnTo>
                    <a:pt x="53" y="53"/>
                  </a:lnTo>
                  <a:lnTo>
                    <a:pt x="0" y="53"/>
                  </a:lnTo>
                  <a:lnTo>
                    <a:pt x="26" y="0"/>
                  </a:lnTo>
                  <a:close/>
                </a:path>
              </a:pathLst>
            </a:custGeom>
            <a:noFill/>
            <a:ln w="7938">
              <a:solidFill>
                <a:srgbClr val="339966"/>
              </a:solidFill>
              <a:prstDash val="solid"/>
              <a:round/>
              <a:headEnd/>
              <a:tailEnd/>
            </a:ln>
          </p:spPr>
          <p:txBody>
            <a:bodyPr/>
            <a:lstStyle/>
            <a:p>
              <a:endParaRPr lang="he-IL"/>
            </a:p>
          </p:txBody>
        </p:sp>
        <p:sp>
          <p:nvSpPr>
            <p:cNvPr id="237989" name="Freeform 421"/>
            <p:cNvSpPr>
              <a:spLocks/>
            </p:cNvSpPr>
            <p:nvPr/>
          </p:nvSpPr>
          <p:spPr bwMode="auto">
            <a:xfrm>
              <a:off x="3573" y="3224"/>
              <a:ext cx="54" cy="49"/>
            </a:xfrm>
            <a:custGeom>
              <a:avLst/>
              <a:gdLst/>
              <a:ahLst/>
              <a:cxnLst>
                <a:cxn ang="0">
                  <a:pos x="26" y="0"/>
                </a:cxn>
                <a:cxn ang="0">
                  <a:pos x="52" y="53"/>
                </a:cxn>
                <a:cxn ang="0">
                  <a:pos x="0" y="53"/>
                </a:cxn>
                <a:cxn ang="0">
                  <a:pos x="26" y="0"/>
                </a:cxn>
              </a:cxnLst>
              <a:rect l="0" t="0" r="r" b="b"/>
              <a:pathLst>
                <a:path w="52" h="53">
                  <a:moveTo>
                    <a:pt x="26" y="0"/>
                  </a:moveTo>
                  <a:lnTo>
                    <a:pt x="52" y="53"/>
                  </a:lnTo>
                  <a:lnTo>
                    <a:pt x="0" y="53"/>
                  </a:lnTo>
                  <a:lnTo>
                    <a:pt x="26" y="0"/>
                  </a:lnTo>
                  <a:close/>
                </a:path>
              </a:pathLst>
            </a:custGeom>
            <a:noFill/>
            <a:ln w="8001">
              <a:solidFill>
                <a:srgbClr val="339966"/>
              </a:solidFill>
              <a:prstDash val="solid"/>
              <a:round/>
              <a:headEnd/>
              <a:tailEnd/>
            </a:ln>
          </p:spPr>
          <p:txBody>
            <a:bodyPr/>
            <a:lstStyle/>
            <a:p>
              <a:endParaRPr lang="he-IL"/>
            </a:p>
          </p:txBody>
        </p:sp>
        <p:sp>
          <p:nvSpPr>
            <p:cNvPr id="237990" name="Freeform 422"/>
            <p:cNvSpPr>
              <a:spLocks/>
            </p:cNvSpPr>
            <p:nvPr/>
          </p:nvSpPr>
          <p:spPr bwMode="auto">
            <a:xfrm>
              <a:off x="3661" y="3381"/>
              <a:ext cx="54" cy="47"/>
            </a:xfrm>
            <a:custGeom>
              <a:avLst/>
              <a:gdLst/>
              <a:ahLst/>
              <a:cxnLst>
                <a:cxn ang="0">
                  <a:pos x="26" y="0"/>
                </a:cxn>
                <a:cxn ang="0">
                  <a:pos x="53" y="52"/>
                </a:cxn>
                <a:cxn ang="0">
                  <a:pos x="0" y="52"/>
                </a:cxn>
                <a:cxn ang="0">
                  <a:pos x="26" y="0"/>
                </a:cxn>
              </a:cxnLst>
              <a:rect l="0" t="0" r="r" b="b"/>
              <a:pathLst>
                <a:path w="53" h="52">
                  <a:moveTo>
                    <a:pt x="26" y="0"/>
                  </a:moveTo>
                  <a:lnTo>
                    <a:pt x="53" y="52"/>
                  </a:lnTo>
                  <a:lnTo>
                    <a:pt x="0" y="52"/>
                  </a:lnTo>
                  <a:lnTo>
                    <a:pt x="26" y="0"/>
                  </a:lnTo>
                  <a:close/>
                </a:path>
              </a:pathLst>
            </a:custGeom>
            <a:noFill/>
            <a:ln w="8001">
              <a:solidFill>
                <a:srgbClr val="339966"/>
              </a:solidFill>
              <a:prstDash val="solid"/>
              <a:round/>
              <a:headEnd/>
              <a:tailEnd/>
            </a:ln>
          </p:spPr>
          <p:txBody>
            <a:bodyPr/>
            <a:lstStyle/>
            <a:p>
              <a:endParaRPr lang="he-IL"/>
            </a:p>
          </p:txBody>
        </p:sp>
        <p:sp>
          <p:nvSpPr>
            <p:cNvPr id="237991" name="Freeform 423"/>
            <p:cNvSpPr>
              <a:spLocks/>
            </p:cNvSpPr>
            <p:nvPr/>
          </p:nvSpPr>
          <p:spPr bwMode="auto">
            <a:xfrm>
              <a:off x="3759" y="3590"/>
              <a:ext cx="55" cy="49"/>
            </a:xfrm>
            <a:custGeom>
              <a:avLst/>
              <a:gdLst/>
              <a:ahLst/>
              <a:cxnLst>
                <a:cxn ang="0">
                  <a:pos x="26" y="0"/>
                </a:cxn>
                <a:cxn ang="0">
                  <a:pos x="53" y="53"/>
                </a:cxn>
                <a:cxn ang="0">
                  <a:pos x="0" y="53"/>
                </a:cxn>
                <a:cxn ang="0">
                  <a:pos x="26" y="0"/>
                </a:cxn>
              </a:cxnLst>
              <a:rect l="0" t="0" r="r" b="b"/>
              <a:pathLst>
                <a:path w="53" h="53">
                  <a:moveTo>
                    <a:pt x="26" y="0"/>
                  </a:moveTo>
                  <a:lnTo>
                    <a:pt x="53" y="53"/>
                  </a:lnTo>
                  <a:lnTo>
                    <a:pt x="0" y="53"/>
                  </a:lnTo>
                  <a:lnTo>
                    <a:pt x="26" y="0"/>
                  </a:lnTo>
                  <a:close/>
                </a:path>
              </a:pathLst>
            </a:custGeom>
            <a:noFill/>
            <a:ln w="8001">
              <a:solidFill>
                <a:srgbClr val="339966"/>
              </a:solidFill>
              <a:prstDash val="solid"/>
              <a:round/>
              <a:headEnd/>
              <a:tailEnd/>
            </a:ln>
          </p:spPr>
          <p:txBody>
            <a:bodyPr/>
            <a:lstStyle/>
            <a:p>
              <a:endParaRPr lang="he-IL"/>
            </a:p>
          </p:txBody>
        </p:sp>
        <p:sp>
          <p:nvSpPr>
            <p:cNvPr id="237992" name="Freeform 424"/>
            <p:cNvSpPr>
              <a:spLocks/>
            </p:cNvSpPr>
            <p:nvPr/>
          </p:nvSpPr>
          <p:spPr bwMode="auto">
            <a:xfrm>
              <a:off x="3939" y="3649"/>
              <a:ext cx="55" cy="49"/>
            </a:xfrm>
            <a:custGeom>
              <a:avLst/>
              <a:gdLst/>
              <a:ahLst/>
              <a:cxnLst>
                <a:cxn ang="0">
                  <a:pos x="27" y="0"/>
                </a:cxn>
                <a:cxn ang="0">
                  <a:pos x="53" y="53"/>
                </a:cxn>
                <a:cxn ang="0">
                  <a:pos x="0" y="53"/>
                </a:cxn>
                <a:cxn ang="0">
                  <a:pos x="27" y="0"/>
                </a:cxn>
              </a:cxnLst>
              <a:rect l="0" t="0" r="r" b="b"/>
              <a:pathLst>
                <a:path w="53" h="53">
                  <a:moveTo>
                    <a:pt x="27" y="0"/>
                  </a:moveTo>
                  <a:lnTo>
                    <a:pt x="53" y="53"/>
                  </a:lnTo>
                  <a:lnTo>
                    <a:pt x="0" y="53"/>
                  </a:lnTo>
                  <a:lnTo>
                    <a:pt x="27" y="0"/>
                  </a:lnTo>
                  <a:close/>
                </a:path>
              </a:pathLst>
            </a:custGeom>
            <a:noFill/>
            <a:ln w="8001">
              <a:solidFill>
                <a:srgbClr val="339966"/>
              </a:solidFill>
              <a:prstDash val="solid"/>
              <a:round/>
              <a:headEnd/>
              <a:tailEnd/>
            </a:ln>
          </p:spPr>
          <p:txBody>
            <a:bodyPr/>
            <a:lstStyle/>
            <a:p>
              <a:endParaRPr lang="he-IL"/>
            </a:p>
          </p:txBody>
        </p:sp>
        <p:sp>
          <p:nvSpPr>
            <p:cNvPr id="237993" name="Freeform 425"/>
            <p:cNvSpPr>
              <a:spLocks/>
            </p:cNvSpPr>
            <p:nvPr/>
          </p:nvSpPr>
          <p:spPr bwMode="auto">
            <a:xfrm>
              <a:off x="4119" y="3806"/>
              <a:ext cx="56" cy="48"/>
            </a:xfrm>
            <a:custGeom>
              <a:avLst/>
              <a:gdLst/>
              <a:ahLst/>
              <a:cxnLst>
                <a:cxn ang="0">
                  <a:pos x="27" y="0"/>
                </a:cxn>
                <a:cxn ang="0">
                  <a:pos x="53" y="52"/>
                </a:cxn>
                <a:cxn ang="0">
                  <a:pos x="0" y="52"/>
                </a:cxn>
                <a:cxn ang="0">
                  <a:pos x="27" y="0"/>
                </a:cxn>
              </a:cxnLst>
              <a:rect l="0" t="0" r="r" b="b"/>
              <a:pathLst>
                <a:path w="53" h="52">
                  <a:moveTo>
                    <a:pt x="27" y="0"/>
                  </a:moveTo>
                  <a:lnTo>
                    <a:pt x="53" y="52"/>
                  </a:lnTo>
                  <a:lnTo>
                    <a:pt x="0" y="52"/>
                  </a:lnTo>
                  <a:lnTo>
                    <a:pt x="27" y="0"/>
                  </a:lnTo>
                  <a:close/>
                </a:path>
              </a:pathLst>
            </a:custGeom>
            <a:noFill/>
            <a:ln w="7938">
              <a:solidFill>
                <a:srgbClr val="339966"/>
              </a:solidFill>
              <a:prstDash val="solid"/>
              <a:round/>
              <a:headEnd/>
              <a:tailEnd/>
            </a:ln>
          </p:spPr>
          <p:txBody>
            <a:bodyPr/>
            <a:lstStyle/>
            <a:p>
              <a:endParaRPr lang="he-IL"/>
            </a:p>
          </p:txBody>
        </p:sp>
        <p:sp>
          <p:nvSpPr>
            <p:cNvPr id="237994" name="Freeform 426"/>
            <p:cNvSpPr>
              <a:spLocks/>
            </p:cNvSpPr>
            <p:nvPr/>
          </p:nvSpPr>
          <p:spPr bwMode="auto">
            <a:xfrm>
              <a:off x="4366" y="3913"/>
              <a:ext cx="54" cy="49"/>
            </a:xfrm>
            <a:custGeom>
              <a:avLst/>
              <a:gdLst/>
              <a:ahLst/>
              <a:cxnLst>
                <a:cxn ang="0">
                  <a:pos x="26" y="0"/>
                </a:cxn>
                <a:cxn ang="0">
                  <a:pos x="53" y="52"/>
                </a:cxn>
                <a:cxn ang="0">
                  <a:pos x="0" y="52"/>
                </a:cxn>
                <a:cxn ang="0">
                  <a:pos x="26" y="0"/>
                </a:cxn>
              </a:cxnLst>
              <a:rect l="0" t="0" r="r" b="b"/>
              <a:pathLst>
                <a:path w="53" h="52">
                  <a:moveTo>
                    <a:pt x="26" y="0"/>
                  </a:moveTo>
                  <a:lnTo>
                    <a:pt x="53" y="52"/>
                  </a:lnTo>
                  <a:lnTo>
                    <a:pt x="0" y="52"/>
                  </a:lnTo>
                  <a:lnTo>
                    <a:pt x="26" y="0"/>
                  </a:lnTo>
                  <a:close/>
                </a:path>
              </a:pathLst>
            </a:custGeom>
            <a:noFill/>
            <a:ln w="8001">
              <a:solidFill>
                <a:srgbClr val="339966"/>
              </a:solidFill>
              <a:prstDash val="solid"/>
              <a:round/>
              <a:headEnd/>
              <a:tailEnd/>
            </a:ln>
          </p:spPr>
          <p:txBody>
            <a:bodyPr/>
            <a:lstStyle/>
            <a:p>
              <a:endParaRPr lang="he-IL"/>
            </a:p>
          </p:txBody>
        </p:sp>
        <p:sp>
          <p:nvSpPr>
            <p:cNvPr id="237995" name="Freeform 427"/>
            <p:cNvSpPr>
              <a:spLocks/>
            </p:cNvSpPr>
            <p:nvPr/>
          </p:nvSpPr>
          <p:spPr bwMode="auto">
            <a:xfrm>
              <a:off x="4628" y="3869"/>
              <a:ext cx="54" cy="49"/>
            </a:xfrm>
            <a:custGeom>
              <a:avLst/>
              <a:gdLst/>
              <a:ahLst/>
              <a:cxnLst>
                <a:cxn ang="0">
                  <a:pos x="27" y="0"/>
                </a:cxn>
                <a:cxn ang="0">
                  <a:pos x="53" y="53"/>
                </a:cxn>
                <a:cxn ang="0">
                  <a:pos x="0" y="53"/>
                </a:cxn>
                <a:cxn ang="0">
                  <a:pos x="27" y="0"/>
                </a:cxn>
              </a:cxnLst>
              <a:rect l="0" t="0" r="r" b="b"/>
              <a:pathLst>
                <a:path w="53" h="53">
                  <a:moveTo>
                    <a:pt x="27" y="0"/>
                  </a:moveTo>
                  <a:lnTo>
                    <a:pt x="53" y="53"/>
                  </a:lnTo>
                  <a:lnTo>
                    <a:pt x="0" y="53"/>
                  </a:lnTo>
                  <a:lnTo>
                    <a:pt x="27" y="0"/>
                  </a:lnTo>
                  <a:close/>
                </a:path>
              </a:pathLst>
            </a:custGeom>
            <a:noFill/>
            <a:ln w="8001">
              <a:solidFill>
                <a:srgbClr val="339966"/>
              </a:solidFill>
              <a:prstDash val="solid"/>
              <a:round/>
              <a:headEnd/>
              <a:tailEnd/>
            </a:ln>
          </p:spPr>
          <p:txBody>
            <a:bodyPr/>
            <a:lstStyle/>
            <a:p>
              <a:endParaRPr lang="he-IL"/>
            </a:p>
          </p:txBody>
        </p:sp>
        <p:sp>
          <p:nvSpPr>
            <p:cNvPr id="237996" name="Rectangle 428"/>
            <p:cNvSpPr>
              <a:spLocks noChangeArrowheads="1"/>
            </p:cNvSpPr>
            <p:nvPr/>
          </p:nvSpPr>
          <p:spPr bwMode="auto">
            <a:xfrm>
              <a:off x="1135" y="3478"/>
              <a:ext cx="56" cy="49"/>
            </a:xfrm>
            <a:prstGeom prst="rect">
              <a:avLst/>
            </a:prstGeom>
            <a:noFill/>
            <a:ln w="8001">
              <a:solidFill>
                <a:srgbClr val="FF9900"/>
              </a:solidFill>
              <a:miter lim="800000"/>
              <a:headEnd/>
              <a:tailEnd/>
            </a:ln>
          </p:spPr>
          <p:txBody>
            <a:bodyPr/>
            <a:lstStyle/>
            <a:p>
              <a:endParaRPr lang="he-IL"/>
            </a:p>
          </p:txBody>
        </p:sp>
        <p:sp>
          <p:nvSpPr>
            <p:cNvPr id="237997" name="Rectangle 429"/>
            <p:cNvSpPr>
              <a:spLocks noChangeArrowheads="1"/>
            </p:cNvSpPr>
            <p:nvPr/>
          </p:nvSpPr>
          <p:spPr bwMode="auto">
            <a:xfrm>
              <a:off x="1339" y="3585"/>
              <a:ext cx="54" cy="49"/>
            </a:xfrm>
            <a:prstGeom prst="rect">
              <a:avLst/>
            </a:prstGeom>
            <a:noFill/>
            <a:ln w="8001">
              <a:solidFill>
                <a:srgbClr val="FF9900"/>
              </a:solidFill>
              <a:miter lim="800000"/>
              <a:headEnd/>
              <a:tailEnd/>
            </a:ln>
          </p:spPr>
          <p:txBody>
            <a:bodyPr/>
            <a:lstStyle/>
            <a:p>
              <a:endParaRPr lang="he-IL"/>
            </a:p>
          </p:txBody>
        </p:sp>
        <p:sp>
          <p:nvSpPr>
            <p:cNvPr id="237998" name="Rectangle 430"/>
            <p:cNvSpPr>
              <a:spLocks noChangeArrowheads="1"/>
            </p:cNvSpPr>
            <p:nvPr/>
          </p:nvSpPr>
          <p:spPr bwMode="auto">
            <a:xfrm>
              <a:off x="1442" y="3630"/>
              <a:ext cx="55" cy="48"/>
            </a:xfrm>
            <a:prstGeom prst="rect">
              <a:avLst/>
            </a:prstGeom>
            <a:noFill/>
            <a:ln w="8001">
              <a:solidFill>
                <a:srgbClr val="FF9900"/>
              </a:solidFill>
              <a:miter lim="800000"/>
              <a:headEnd/>
              <a:tailEnd/>
            </a:ln>
          </p:spPr>
          <p:txBody>
            <a:bodyPr/>
            <a:lstStyle/>
            <a:p>
              <a:endParaRPr lang="he-IL"/>
            </a:p>
          </p:txBody>
        </p:sp>
        <p:sp>
          <p:nvSpPr>
            <p:cNvPr id="237999" name="Rectangle 431"/>
            <p:cNvSpPr>
              <a:spLocks noChangeArrowheads="1"/>
            </p:cNvSpPr>
            <p:nvPr/>
          </p:nvSpPr>
          <p:spPr bwMode="auto">
            <a:xfrm>
              <a:off x="1545" y="3516"/>
              <a:ext cx="56" cy="50"/>
            </a:xfrm>
            <a:prstGeom prst="rect">
              <a:avLst/>
            </a:prstGeom>
            <a:noFill/>
            <a:ln w="8001">
              <a:solidFill>
                <a:srgbClr val="FF9900"/>
              </a:solidFill>
              <a:miter lim="800000"/>
              <a:headEnd/>
              <a:tailEnd/>
            </a:ln>
          </p:spPr>
          <p:txBody>
            <a:bodyPr/>
            <a:lstStyle/>
            <a:p>
              <a:endParaRPr lang="he-IL"/>
            </a:p>
          </p:txBody>
        </p:sp>
        <p:sp>
          <p:nvSpPr>
            <p:cNvPr id="238000" name="Rectangle 432"/>
            <p:cNvSpPr>
              <a:spLocks noChangeArrowheads="1"/>
            </p:cNvSpPr>
            <p:nvPr/>
          </p:nvSpPr>
          <p:spPr bwMode="auto">
            <a:xfrm>
              <a:off x="1743" y="3766"/>
              <a:ext cx="54" cy="50"/>
            </a:xfrm>
            <a:prstGeom prst="rect">
              <a:avLst/>
            </a:prstGeom>
            <a:noFill/>
            <a:ln w="8001">
              <a:solidFill>
                <a:srgbClr val="FF9900"/>
              </a:solidFill>
              <a:miter lim="800000"/>
              <a:headEnd/>
              <a:tailEnd/>
            </a:ln>
          </p:spPr>
          <p:txBody>
            <a:bodyPr/>
            <a:lstStyle/>
            <a:p>
              <a:endParaRPr lang="he-IL"/>
            </a:p>
          </p:txBody>
        </p:sp>
        <p:sp>
          <p:nvSpPr>
            <p:cNvPr id="238001" name="Rectangle 433"/>
            <p:cNvSpPr>
              <a:spLocks noChangeArrowheads="1"/>
            </p:cNvSpPr>
            <p:nvPr/>
          </p:nvSpPr>
          <p:spPr bwMode="auto">
            <a:xfrm>
              <a:off x="1907" y="3864"/>
              <a:ext cx="53" cy="49"/>
            </a:xfrm>
            <a:prstGeom prst="rect">
              <a:avLst/>
            </a:prstGeom>
            <a:noFill/>
            <a:ln w="8001">
              <a:solidFill>
                <a:srgbClr val="FF9900"/>
              </a:solidFill>
              <a:miter lim="800000"/>
              <a:headEnd/>
              <a:tailEnd/>
            </a:ln>
          </p:spPr>
          <p:txBody>
            <a:bodyPr/>
            <a:lstStyle/>
            <a:p>
              <a:endParaRPr lang="he-IL"/>
            </a:p>
          </p:txBody>
        </p:sp>
        <p:sp>
          <p:nvSpPr>
            <p:cNvPr id="238002" name="Rectangle 434"/>
            <p:cNvSpPr>
              <a:spLocks noChangeArrowheads="1"/>
            </p:cNvSpPr>
            <p:nvPr/>
          </p:nvSpPr>
          <p:spPr bwMode="auto">
            <a:xfrm>
              <a:off x="2153" y="3854"/>
              <a:ext cx="54" cy="50"/>
            </a:xfrm>
            <a:prstGeom prst="rect">
              <a:avLst/>
            </a:prstGeom>
            <a:noFill/>
            <a:ln w="8001">
              <a:solidFill>
                <a:srgbClr val="FF9900"/>
              </a:solidFill>
              <a:miter lim="800000"/>
              <a:headEnd/>
              <a:tailEnd/>
            </a:ln>
          </p:spPr>
          <p:txBody>
            <a:bodyPr/>
            <a:lstStyle/>
            <a:p>
              <a:endParaRPr lang="he-IL"/>
            </a:p>
          </p:txBody>
        </p:sp>
        <p:sp>
          <p:nvSpPr>
            <p:cNvPr id="238003" name="Rectangle 435"/>
            <p:cNvSpPr>
              <a:spLocks noChangeArrowheads="1"/>
            </p:cNvSpPr>
            <p:nvPr/>
          </p:nvSpPr>
          <p:spPr bwMode="auto">
            <a:xfrm>
              <a:off x="2366" y="3904"/>
              <a:ext cx="54" cy="48"/>
            </a:xfrm>
            <a:prstGeom prst="rect">
              <a:avLst/>
            </a:prstGeom>
            <a:noFill/>
            <a:ln w="8001">
              <a:solidFill>
                <a:srgbClr val="FF9900"/>
              </a:solidFill>
              <a:miter lim="800000"/>
              <a:headEnd/>
              <a:tailEnd/>
            </a:ln>
          </p:spPr>
          <p:txBody>
            <a:bodyPr/>
            <a:lstStyle/>
            <a:p>
              <a:endParaRPr lang="he-IL"/>
            </a:p>
          </p:txBody>
        </p:sp>
        <p:sp>
          <p:nvSpPr>
            <p:cNvPr id="238004" name="Rectangle 436"/>
            <p:cNvSpPr>
              <a:spLocks noChangeArrowheads="1"/>
            </p:cNvSpPr>
            <p:nvPr/>
          </p:nvSpPr>
          <p:spPr bwMode="auto">
            <a:xfrm>
              <a:off x="2606" y="3860"/>
              <a:ext cx="54" cy="48"/>
            </a:xfrm>
            <a:prstGeom prst="rect">
              <a:avLst/>
            </a:prstGeom>
            <a:noFill/>
            <a:ln w="8001">
              <a:solidFill>
                <a:srgbClr val="FF9900"/>
              </a:solidFill>
              <a:miter lim="800000"/>
              <a:headEnd/>
              <a:tailEnd/>
            </a:ln>
          </p:spPr>
          <p:txBody>
            <a:bodyPr/>
            <a:lstStyle/>
            <a:p>
              <a:endParaRPr lang="he-IL"/>
            </a:p>
          </p:txBody>
        </p:sp>
        <p:sp>
          <p:nvSpPr>
            <p:cNvPr id="238005" name="Rectangle 437"/>
            <p:cNvSpPr>
              <a:spLocks noChangeArrowheads="1"/>
            </p:cNvSpPr>
            <p:nvPr/>
          </p:nvSpPr>
          <p:spPr bwMode="auto">
            <a:xfrm>
              <a:off x="2682" y="3854"/>
              <a:ext cx="55" cy="50"/>
            </a:xfrm>
            <a:prstGeom prst="rect">
              <a:avLst/>
            </a:prstGeom>
            <a:noFill/>
            <a:ln w="8001">
              <a:solidFill>
                <a:srgbClr val="FF9900"/>
              </a:solidFill>
              <a:miter lim="800000"/>
              <a:headEnd/>
              <a:tailEnd/>
            </a:ln>
          </p:spPr>
          <p:txBody>
            <a:bodyPr/>
            <a:lstStyle/>
            <a:p>
              <a:endParaRPr lang="he-IL"/>
            </a:p>
          </p:txBody>
        </p:sp>
        <p:sp>
          <p:nvSpPr>
            <p:cNvPr id="238006" name="Rectangle 438"/>
            <p:cNvSpPr>
              <a:spLocks noChangeArrowheads="1"/>
            </p:cNvSpPr>
            <p:nvPr/>
          </p:nvSpPr>
          <p:spPr bwMode="auto">
            <a:xfrm>
              <a:off x="2754" y="2525"/>
              <a:ext cx="54" cy="49"/>
            </a:xfrm>
            <a:prstGeom prst="rect">
              <a:avLst/>
            </a:prstGeom>
            <a:noFill/>
            <a:ln w="8001">
              <a:solidFill>
                <a:srgbClr val="FF9900"/>
              </a:solidFill>
              <a:miter lim="800000"/>
              <a:headEnd/>
              <a:tailEnd/>
            </a:ln>
          </p:spPr>
          <p:txBody>
            <a:bodyPr/>
            <a:lstStyle/>
            <a:p>
              <a:endParaRPr lang="he-IL"/>
            </a:p>
          </p:txBody>
        </p:sp>
        <p:sp>
          <p:nvSpPr>
            <p:cNvPr id="238007" name="Rectangle 439"/>
            <p:cNvSpPr>
              <a:spLocks noChangeArrowheads="1"/>
            </p:cNvSpPr>
            <p:nvPr/>
          </p:nvSpPr>
          <p:spPr bwMode="auto">
            <a:xfrm>
              <a:off x="2808" y="3238"/>
              <a:ext cx="54" cy="50"/>
            </a:xfrm>
            <a:prstGeom prst="rect">
              <a:avLst/>
            </a:prstGeom>
            <a:noFill/>
            <a:ln w="8001">
              <a:solidFill>
                <a:srgbClr val="FF9900"/>
              </a:solidFill>
              <a:miter lim="800000"/>
              <a:headEnd/>
              <a:tailEnd/>
            </a:ln>
          </p:spPr>
          <p:txBody>
            <a:bodyPr/>
            <a:lstStyle/>
            <a:p>
              <a:endParaRPr lang="he-IL"/>
            </a:p>
          </p:txBody>
        </p:sp>
        <p:sp>
          <p:nvSpPr>
            <p:cNvPr id="238008" name="Rectangle 440"/>
            <p:cNvSpPr>
              <a:spLocks noChangeArrowheads="1"/>
            </p:cNvSpPr>
            <p:nvPr/>
          </p:nvSpPr>
          <p:spPr bwMode="auto">
            <a:xfrm>
              <a:off x="2918" y="3620"/>
              <a:ext cx="54" cy="48"/>
            </a:xfrm>
            <a:prstGeom prst="rect">
              <a:avLst/>
            </a:prstGeom>
            <a:noFill/>
            <a:ln w="8001">
              <a:solidFill>
                <a:srgbClr val="FF9900"/>
              </a:solidFill>
              <a:miter lim="800000"/>
              <a:headEnd/>
              <a:tailEnd/>
            </a:ln>
          </p:spPr>
          <p:txBody>
            <a:bodyPr/>
            <a:lstStyle/>
            <a:p>
              <a:endParaRPr lang="he-IL"/>
            </a:p>
          </p:txBody>
        </p:sp>
        <p:sp>
          <p:nvSpPr>
            <p:cNvPr id="238009" name="Rectangle 441"/>
            <p:cNvSpPr>
              <a:spLocks noChangeArrowheads="1"/>
            </p:cNvSpPr>
            <p:nvPr/>
          </p:nvSpPr>
          <p:spPr bwMode="auto">
            <a:xfrm>
              <a:off x="2994" y="3727"/>
              <a:ext cx="55" cy="49"/>
            </a:xfrm>
            <a:prstGeom prst="rect">
              <a:avLst/>
            </a:prstGeom>
            <a:noFill/>
            <a:ln w="8001">
              <a:solidFill>
                <a:srgbClr val="FF9900"/>
              </a:solidFill>
              <a:miter lim="800000"/>
              <a:headEnd/>
              <a:tailEnd/>
            </a:ln>
          </p:spPr>
          <p:txBody>
            <a:bodyPr/>
            <a:lstStyle/>
            <a:p>
              <a:endParaRPr lang="he-IL"/>
            </a:p>
          </p:txBody>
        </p:sp>
        <p:sp>
          <p:nvSpPr>
            <p:cNvPr id="238010" name="Rectangle 442"/>
            <p:cNvSpPr>
              <a:spLocks noChangeArrowheads="1"/>
            </p:cNvSpPr>
            <p:nvPr/>
          </p:nvSpPr>
          <p:spPr bwMode="auto">
            <a:xfrm>
              <a:off x="3075" y="3684"/>
              <a:ext cx="56" cy="47"/>
            </a:xfrm>
            <a:prstGeom prst="rect">
              <a:avLst/>
            </a:prstGeom>
            <a:noFill/>
            <a:ln w="8001">
              <a:solidFill>
                <a:srgbClr val="FF9900"/>
              </a:solidFill>
              <a:miter lim="800000"/>
              <a:headEnd/>
              <a:tailEnd/>
            </a:ln>
          </p:spPr>
          <p:txBody>
            <a:bodyPr/>
            <a:lstStyle/>
            <a:p>
              <a:endParaRPr lang="he-IL"/>
            </a:p>
          </p:txBody>
        </p:sp>
        <p:sp>
          <p:nvSpPr>
            <p:cNvPr id="238011" name="Rectangle 443"/>
            <p:cNvSpPr>
              <a:spLocks noChangeArrowheads="1"/>
            </p:cNvSpPr>
            <p:nvPr/>
          </p:nvSpPr>
          <p:spPr bwMode="auto">
            <a:xfrm>
              <a:off x="3212" y="3610"/>
              <a:ext cx="56" cy="49"/>
            </a:xfrm>
            <a:prstGeom prst="rect">
              <a:avLst/>
            </a:prstGeom>
            <a:noFill/>
            <a:ln w="8001">
              <a:solidFill>
                <a:srgbClr val="FF9900"/>
              </a:solidFill>
              <a:miter lim="800000"/>
              <a:headEnd/>
              <a:tailEnd/>
            </a:ln>
          </p:spPr>
          <p:txBody>
            <a:bodyPr/>
            <a:lstStyle/>
            <a:p>
              <a:endParaRPr lang="he-IL"/>
            </a:p>
          </p:txBody>
        </p:sp>
        <p:sp>
          <p:nvSpPr>
            <p:cNvPr id="238012" name="Rectangle 444"/>
            <p:cNvSpPr>
              <a:spLocks noChangeArrowheads="1"/>
            </p:cNvSpPr>
            <p:nvPr/>
          </p:nvSpPr>
          <p:spPr bwMode="auto">
            <a:xfrm>
              <a:off x="3399" y="3386"/>
              <a:ext cx="54" cy="48"/>
            </a:xfrm>
            <a:prstGeom prst="rect">
              <a:avLst/>
            </a:prstGeom>
            <a:noFill/>
            <a:ln w="8001">
              <a:solidFill>
                <a:srgbClr val="FF9900"/>
              </a:solidFill>
              <a:miter lim="800000"/>
              <a:headEnd/>
              <a:tailEnd/>
            </a:ln>
          </p:spPr>
          <p:txBody>
            <a:bodyPr/>
            <a:lstStyle/>
            <a:p>
              <a:endParaRPr lang="he-IL"/>
            </a:p>
          </p:txBody>
        </p:sp>
        <p:sp>
          <p:nvSpPr>
            <p:cNvPr id="238013" name="Rectangle 445"/>
            <p:cNvSpPr>
              <a:spLocks noChangeArrowheads="1"/>
            </p:cNvSpPr>
            <p:nvPr/>
          </p:nvSpPr>
          <p:spPr bwMode="auto">
            <a:xfrm>
              <a:off x="3481" y="3342"/>
              <a:ext cx="54" cy="48"/>
            </a:xfrm>
            <a:prstGeom prst="rect">
              <a:avLst/>
            </a:prstGeom>
            <a:noFill/>
            <a:ln w="8001">
              <a:solidFill>
                <a:srgbClr val="FF9900"/>
              </a:solidFill>
              <a:miter lim="800000"/>
              <a:headEnd/>
              <a:tailEnd/>
            </a:ln>
          </p:spPr>
          <p:txBody>
            <a:bodyPr/>
            <a:lstStyle/>
            <a:p>
              <a:endParaRPr lang="he-IL"/>
            </a:p>
          </p:txBody>
        </p:sp>
        <p:sp>
          <p:nvSpPr>
            <p:cNvPr id="238014" name="Rectangle 446"/>
            <p:cNvSpPr>
              <a:spLocks noChangeArrowheads="1"/>
            </p:cNvSpPr>
            <p:nvPr/>
          </p:nvSpPr>
          <p:spPr bwMode="auto">
            <a:xfrm>
              <a:off x="3573" y="3254"/>
              <a:ext cx="54" cy="47"/>
            </a:xfrm>
            <a:prstGeom prst="rect">
              <a:avLst/>
            </a:prstGeom>
            <a:noFill/>
            <a:ln w="8001">
              <a:solidFill>
                <a:srgbClr val="FF9900"/>
              </a:solidFill>
              <a:miter lim="800000"/>
              <a:headEnd/>
              <a:tailEnd/>
            </a:ln>
          </p:spPr>
          <p:txBody>
            <a:bodyPr/>
            <a:lstStyle/>
            <a:p>
              <a:endParaRPr lang="he-IL"/>
            </a:p>
          </p:txBody>
        </p:sp>
        <p:sp>
          <p:nvSpPr>
            <p:cNvPr id="238015" name="Rectangle 447"/>
            <p:cNvSpPr>
              <a:spLocks noChangeArrowheads="1"/>
            </p:cNvSpPr>
            <p:nvPr/>
          </p:nvSpPr>
          <p:spPr bwMode="auto">
            <a:xfrm>
              <a:off x="3661" y="3516"/>
              <a:ext cx="54" cy="50"/>
            </a:xfrm>
            <a:prstGeom prst="rect">
              <a:avLst/>
            </a:prstGeom>
            <a:noFill/>
            <a:ln w="8001">
              <a:solidFill>
                <a:srgbClr val="FF9900"/>
              </a:solidFill>
              <a:miter lim="800000"/>
              <a:headEnd/>
              <a:tailEnd/>
            </a:ln>
          </p:spPr>
          <p:txBody>
            <a:bodyPr/>
            <a:lstStyle/>
            <a:p>
              <a:endParaRPr lang="he-IL"/>
            </a:p>
          </p:txBody>
        </p:sp>
        <p:sp>
          <p:nvSpPr>
            <p:cNvPr id="238016" name="Rectangle 448"/>
            <p:cNvSpPr>
              <a:spLocks noChangeArrowheads="1"/>
            </p:cNvSpPr>
            <p:nvPr/>
          </p:nvSpPr>
          <p:spPr bwMode="auto">
            <a:xfrm>
              <a:off x="3759" y="3786"/>
              <a:ext cx="55" cy="49"/>
            </a:xfrm>
            <a:prstGeom prst="rect">
              <a:avLst/>
            </a:prstGeom>
            <a:noFill/>
            <a:ln w="8001">
              <a:solidFill>
                <a:srgbClr val="FF9900"/>
              </a:solidFill>
              <a:miter lim="800000"/>
              <a:headEnd/>
              <a:tailEnd/>
            </a:ln>
          </p:spPr>
          <p:txBody>
            <a:bodyPr/>
            <a:lstStyle/>
            <a:p>
              <a:endParaRPr lang="he-IL"/>
            </a:p>
          </p:txBody>
        </p:sp>
        <p:sp>
          <p:nvSpPr>
            <p:cNvPr id="238017" name="Rectangle 449"/>
            <p:cNvSpPr>
              <a:spLocks noChangeArrowheads="1"/>
            </p:cNvSpPr>
            <p:nvPr/>
          </p:nvSpPr>
          <p:spPr bwMode="auto">
            <a:xfrm>
              <a:off x="3939" y="3795"/>
              <a:ext cx="55" cy="50"/>
            </a:xfrm>
            <a:prstGeom prst="rect">
              <a:avLst/>
            </a:prstGeom>
            <a:noFill/>
            <a:ln w="8001">
              <a:solidFill>
                <a:srgbClr val="FF9900"/>
              </a:solidFill>
              <a:miter lim="800000"/>
              <a:headEnd/>
              <a:tailEnd/>
            </a:ln>
          </p:spPr>
          <p:txBody>
            <a:bodyPr/>
            <a:lstStyle/>
            <a:p>
              <a:endParaRPr lang="he-IL"/>
            </a:p>
          </p:txBody>
        </p:sp>
        <p:sp>
          <p:nvSpPr>
            <p:cNvPr id="238018" name="Rectangle 450"/>
            <p:cNvSpPr>
              <a:spLocks noChangeArrowheads="1"/>
            </p:cNvSpPr>
            <p:nvPr/>
          </p:nvSpPr>
          <p:spPr bwMode="auto">
            <a:xfrm>
              <a:off x="4119" y="3879"/>
              <a:ext cx="56" cy="48"/>
            </a:xfrm>
            <a:prstGeom prst="rect">
              <a:avLst/>
            </a:prstGeom>
            <a:noFill/>
            <a:ln w="8001">
              <a:solidFill>
                <a:srgbClr val="FF9900"/>
              </a:solidFill>
              <a:miter lim="800000"/>
              <a:headEnd/>
              <a:tailEnd/>
            </a:ln>
          </p:spPr>
          <p:txBody>
            <a:bodyPr/>
            <a:lstStyle/>
            <a:p>
              <a:endParaRPr lang="he-IL"/>
            </a:p>
          </p:txBody>
        </p:sp>
        <p:sp>
          <p:nvSpPr>
            <p:cNvPr id="238019" name="Rectangle 451"/>
            <p:cNvSpPr>
              <a:spLocks noChangeArrowheads="1"/>
            </p:cNvSpPr>
            <p:nvPr/>
          </p:nvSpPr>
          <p:spPr bwMode="auto">
            <a:xfrm>
              <a:off x="4366" y="3942"/>
              <a:ext cx="54" cy="50"/>
            </a:xfrm>
            <a:prstGeom prst="rect">
              <a:avLst/>
            </a:prstGeom>
            <a:noFill/>
            <a:ln w="8001">
              <a:solidFill>
                <a:srgbClr val="FF9900"/>
              </a:solidFill>
              <a:miter lim="800000"/>
              <a:headEnd/>
              <a:tailEnd/>
            </a:ln>
          </p:spPr>
          <p:txBody>
            <a:bodyPr/>
            <a:lstStyle/>
            <a:p>
              <a:endParaRPr lang="he-IL"/>
            </a:p>
          </p:txBody>
        </p:sp>
        <p:sp>
          <p:nvSpPr>
            <p:cNvPr id="238020" name="Rectangle 452"/>
            <p:cNvSpPr>
              <a:spLocks noChangeArrowheads="1"/>
            </p:cNvSpPr>
            <p:nvPr/>
          </p:nvSpPr>
          <p:spPr bwMode="auto">
            <a:xfrm>
              <a:off x="4628" y="3913"/>
              <a:ext cx="54" cy="49"/>
            </a:xfrm>
            <a:prstGeom prst="rect">
              <a:avLst/>
            </a:prstGeom>
            <a:noFill/>
            <a:ln w="8001">
              <a:solidFill>
                <a:srgbClr val="FF9900"/>
              </a:solidFill>
              <a:miter lim="800000"/>
              <a:headEnd/>
              <a:tailEnd/>
            </a:ln>
          </p:spPr>
          <p:txBody>
            <a:bodyPr/>
            <a:lstStyle/>
            <a:p>
              <a:endParaRPr lang="he-IL"/>
            </a:p>
          </p:txBody>
        </p:sp>
        <p:sp>
          <p:nvSpPr>
            <p:cNvPr id="238021" name="Rectangle 453"/>
            <p:cNvSpPr>
              <a:spLocks noChangeArrowheads="1"/>
            </p:cNvSpPr>
            <p:nvPr/>
          </p:nvSpPr>
          <p:spPr bwMode="auto">
            <a:xfrm>
              <a:off x="911" y="3923"/>
              <a:ext cx="51" cy="113"/>
            </a:xfrm>
            <a:prstGeom prst="rect">
              <a:avLst/>
            </a:prstGeom>
            <a:noFill/>
            <a:ln w="9525">
              <a:noFill/>
              <a:miter lim="800000"/>
              <a:headEnd/>
              <a:tailEnd/>
            </a:ln>
          </p:spPr>
          <p:txBody>
            <a:bodyPr wrap="none" lIns="0" tIns="0" rIns="0" bIns="0">
              <a:spAutoFit/>
            </a:bodyPr>
            <a:lstStyle/>
            <a:p>
              <a:pPr algn="ctr">
                <a:spcBef>
                  <a:spcPct val="50000"/>
                </a:spcBef>
              </a:pPr>
              <a:r>
                <a:rPr lang="en-US" sz="1100">
                  <a:solidFill>
                    <a:srgbClr val="000000"/>
                  </a:solidFill>
                </a:rPr>
                <a:t>0</a:t>
              </a:r>
            </a:p>
          </p:txBody>
        </p:sp>
        <p:sp>
          <p:nvSpPr>
            <p:cNvPr id="238022" name="Rectangle 454"/>
            <p:cNvSpPr>
              <a:spLocks noChangeArrowheads="1"/>
            </p:cNvSpPr>
            <p:nvPr/>
          </p:nvSpPr>
          <p:spPr bwMode="auto">
            <a:xfrm>
              <a:off x="911" y="3620"/>
              <a:ext cx="51" cy="114"/>
            </a:xfrm>
            <a:prstGeom prst="rect">
              <a:avLst/>
            </a:prstGeom>
            <a:noFill/>
            <a:ln w="9525">
              <a:noFill/>
              <a:miter lim="800000"/>
              <a:headEnd/>
              <a:tailEnd/>
            </a:ln>
          </p:spPr>
          <p:txBody>
            <a:bodyPr wrap="none" lIns="0" tIns="0" rIns="0" bIns="0">
              <a:spAutoFit/>
            </a:bodyPr>
            <a:lstStyle/>
            <a:p>
              <a:pPr algn="ctr">
                <a:spcBef>
                  <a:spcPct val="50000"/>
                </a:spcBef>
              </a:pPr>
              <a:r>
                <a:rPr lang="en-US" sz="1100">
                  <a:solidFill>
                    <a:srgbClr val="000000"/>
                  </a:solidFill>
                </a:rPr>
                <a:t>2</a:t>
              </a:r>
            </a:p>
          </p:txBody>
        </p:sp>
        <p:sp>
          <p:nvSpPr>
            <p:cNvPr id="238023" name="Rectangle 455"/>
            <p:cNvSpPr>
              <a:spLocks noChangeArrowheads="1"/>
            </p:cNvSpPr>
            <p:nvPr/>
          </p:nvSpPr>
          <p:spPr bwMode="auto">
            <a:xfrm>
              <a:off x="911" y="3312"/>
              <a:ext cx="51" cy="113"/>
            </a:xfrm>
            <a:prstGeom prst="rect">
              <a:avLst/>
            </a:prstGeom>
            <a:noFill/>
            <a:ln w="9525">
              <a:noFill/>
              <a:miter lim="800000"/>
              <a:headEnd/>
              <a:tailEnd/>
            </a:ln>
          </p:spPr>
          <p:txBody>
            <a:bodyPr wrap="none" lIns="0" tIns="0" rIns="0" bIns="0">
              <a:spAutoFit/>
            </a:bodyPr>
            <a:lstStyle/>
            <a:p>
              <a:pPr algn="ctr">
                <a:spcBef>
                  <a:spcPct val="50000"/>
                </a:spcBef>
              </a:pPr>
              <a:r>
                <a:rPr lang="en-US" sz="1100">
                  <a:solidFill>
                    <a:srgbClr val="000000"/>
                  </a:solidFill>
                </a:rPr>
                <a:t>4</a:t>
              </a:r>
            </a:p>
          </p:txBody>
        </p:sp>
        <p:sp>
          <p:nvSpPr>
            <p:cNvPr id="238024" name="Rectangle 456"/>
            <p:cNvSpPr>
              <a:spLocks noChangeArrowheads="1"/>
            </p:cNvSpPr>
            <p:nvPr/>
          </p:nvSpPr>
          <p:spPr bwMode="auto">
            <a:xfrm>
              <a:off x="911" y="3009"/>
              <a:ext cx="51" cy="114"/>
            </a:xfrm>
            <a:prstGeom prst="rect">
              <a:avLst/>
            </a:prstGeom>
            <a:noFill/>
            <a:ln w="9525">
              <a:noFill/>
              <a:miter lim="800000"/>
              <a:headEnd/>
              <a:tailEnd/>
            </a:ln>
          </p:spPr>
          <p:txBody>
            <a:bodyPr wrap="none" lIns="0" tIns="0" rIns="0" bIns="0">
              <a:spAutoFit/>
            </a:bodyPr>
            <a:lstStyle/>
            <a:p>
              <a:pPr algn="ctr">
                <a:spcBef>
                  <a:spcPct val="50000"/>
                </a:spcBef>
              </a:pPr>
              <a:r>
                <a:rPr lang="en-US" sz="1100">
                  <a:solidFill>
                    <a:srgbClr val="000000"/>
                  </a:solidFill>
                </a:rPr>
                <a:t>6</a:t>
              </a:r>
            </a:p>
          </p:txBody>
        </p:sp>
        <p:sp>
          <p:nvSpPr>
            <p:cNvPr id="238025" name="Rectangle 457"/>
            <p:cNvSpPr>
              <a:spLocks noChangeArrowheads="1"/>
            </p:cNvSpPr>
            <p:nvPr/>
          </p:nvSpPr>
          <p:spPr bwMode="auto">
            <a:xfrm>
              <a:off x="911" y="2706"/>
              <a:ext cx="51" cy="114"/>
            </a:xfrm>
            <a:prstGeom prst="rect">
              <a:avLst/>
            </a:prstGeom>
            <a:noFill/>
            <a:ln w="9525">
              <a:noFill/>
              <a:miter lim="800000"/>
              <a:headEnd/>
              <a:tailEnd/>
            </a:ln>
          </p:spPr>
          <p:txBody>
            <a:bodyPr wrap="none" lIns="0" tIns="0" rIns="0" bIns="0">
              <a:spAutoFit/>
            </a:bodyPr>
            <a:lstStyle/>
            <a:p>
              <a:pPr algn="ctr">
                <a:spcBef>
                  <a:spcPct val="50000"/>
                </a:spcBef>
              </a:pPr>
              <a:r>
                <a:rPr lang="en-US" sz="1100">
                  <a:solidFill>
                    <a:srgbClr val="000000"/>
                  </a:solidFill>
                </a:rPr>
                <a:t>8</a:t>
              </a:r>
            </a:p>
          </p:txBody>
        </p:sp>
        <p:sp>
          <p:nvSpPr>
            <p:cNvPr id="238026" name="Rectangle 458"/>
            <p:cNvSpPr>
              <a:spLocks noChangeArrowheads="1"/>
            </p:cNvSpPr>
            <p:nvPr/>
          </p:nvSpPr>
          <p:spPr bwMode="auto">
            <a:xfrm>
              <a:off x="862" y="2397"/>
              <a:ext cx="102" cy="113"/>
            </a:xfrm>
            <a:prstGeom prst="rect">
              <a:avLst/>
            </a:prstGeom>
            <a:noFill/>
            <a:ln w="9525">
              <a:noFill/>
              <a:miter lim="800000"/>
              <a:headEnd/>
              <a:tailEnd/>
            </a:ln>
          </p:spPr>
          <p:txBody>
            <a:bodyPr wrap="none" lIns="0" tIns="0" rIns="0" bIns="0">
              <a:spAutoFit/>
            </a:bodyPr>
            <a:lstStyle/>
            <a:p>
              <a:pPr algn="ctr">
                <a:spcBef>
                  <a:spcPct val="50000"/>
                </a:spcBef>
              </a:pPr>
              <a:r>
                <a:rPr lang="en-US" sz="1100">
                  <a:solidFill>
                    <a:srgbClr val="000000"/>
                  </a:solidFill>
                </a:rPr>
                <a:t>10</a:t>
              </a:r>
            </a:p>
          </p:txBody>
        </p:sp>
        <p:sp>
          <p:nvSpPr>
            <p:cNvPr id="238027" name="Line 459"/>
            <p:cNvSpPr>
              <a:spLocks noChangeShapeType="1"/>
            </p:cNvSpPr>
            <p:nvPr/>
          </p:nvSpPr>
          <p:spPr bwMode="auto">
            <a:xfrm flipV="1">
              <a:off x="1376" y="2149"/>
              <a:ext cx="1" cy="15"/>
            </a:xfrm>
            <a:prstGeom prst="line">
              <a:avLst/>
            </a:prstGeom>
            <a:noFill/>
            <a:ln w="15875">
              <a:solidFill>
                <a:srgbClr val="000000"/>
              </a:solidFill>
              <a:round/>
              <a:headEnd/>
              <a:tailEnd/>
            </a:ln>
          </p:spPr>
          <p:txBody>
            <a:bodyPr/>
            <a:lstStyle/>
            <a:p>
              <a:endParaRPr lang="he-IL"/>
            </a:p>
          </p:txBody>
        </p:sp>
        <p:sp>
          <p:nvSpPr>
            <p:cNvPr id="238028" name="Line 460"/>
            <p:cNvSpPr>
              <a:spLocks noChangeShapeType="1"/>
            </p:cNvSpPr>
            <p:nvPr/>
          </p:nvSpPr>
          <p:spPr bwMode="auto">
            <a:xfrm flipV="1">
              <a:off x="1732" y="2149"/>
              <a:ext cx="1" cy="15"/>
            </a:xfrm>
            <a:prstGeom prst="line">
              <a:avLst/>
            </a:prstGeom>
            <a:noFill/>
            <a:ln w="15875">
              <a:solidFill>
                <a:srgbClr val="000000"/>
              </a:solidFill>
              <a:round/>
              <a:headEnd/>
              <a:tailEnd/>
            </a:ln>
          </p:spPr>
          <p:txBody>
            <a:bodyPr/>
            <a:lstStyle/>
            <a:p>
              <a:endParaRPr lang="he-IL"/>
            </a:p>
          </p:txBody>
        </p:sp>
        <p:sp>
          <p:nvSpPr>
            <p:cNvPr id="238029" name="Line 461"/>
            <p:cNvSpPr>
              <a:spLocks noChangeShapeType="1"/>
            </p:cNvSpPr>
            <p:nvPr/>
          </p:nvSpPr>
          <p:spPr bwMode="auto">
            <a:xfrm flipV="1">
              <a:off x="1907" y="2149"/>
              <a:ext cx="0" cy="15"/>
            </a:xfrm>
            <a:prstGeom prst="line">
              <a:avLst/>
            </a:prstGeom>
            <a:noFill/>
            <a:ln w="15875">
              <a:solidFill>
                <a:srgbClr val="000000"/>
              </a:solidFill>
              <a:round/>
              <a:headEnd/>
              <a:tailEnd/>
            </a:ln>
          </p:spPr>
          <p:txBody>
            <a:bodyPr/>
            <a:lstStyle/>
            <a:p>
              <a:endParaRPr lang="he-IL"/>
            </a:p>
          </p:txBody>
        </p:sp>
        <p:sp>
          <p:nvSpPr>
            <p:cNvPr id="238030" name="Line 462"/>
            <p:cNvSpPr>
              <a:spLocks noChangeShapeType="1"/>
            </p:cNvSpPr>
            <p:nvPr/>
          </p:nvSpPr>
          <p:spPr bwMode="auto">
            <a:xfrm flipV="1">
              <a:off x="2262" y="2149"/>
              <a:ext cx="1" cy="15"/>
            </a:xfrm>
            <a:prstGeom prst="line">
              <a:avLst/>
            </a:prstGeom>
            <a:noFill/>
            <a:ln w="15875">
              <a:solidFill>
                <a:srgbClr val="000000"/>
              </a:solidFill>
              <a:round/>
              <a:headEnd/>
              <a:tailEnd/>
            </a:ln>
          </p:spPr>
          <p:txBody>
            <a:bodyPr/>
            <a:lstStyle/>
            <a:p>
              <a:endParaRPr lang="he-IL"/>
            </a:p>
          </p:txBody>
        </p:sp>
        <p:sp>
          <p:nvSpPr>
            <p:cNvPr id="238031" name="Line 463"/>
            <p:cNvSpPr>
              <a:spLocks noChangeShapeType="1"/>
            </p:cNvSpPr>
            <p:nvPr/>
          </p:nvSpPr>
          <p:spPr bwMode="auto">
            <a:xfrm flipV="1">
              <a:off x="2437" y="2149"/>
              <a:ext cx="1" cy="15"/>
            </a:xfrm>
            <a:prstGeom prst="line">
              <a:avLst/>
            </a:prstGeom>
            <a:noFill/>
            <a:ln w="15875">
              <a:solidFill>
                <a:srgbClr val="000000"/>
              </a:solidFill>
              <a:round/>
              <a:headEnd/>
              <a:tailEnd/>
            </a:ln>
          </p:spPr>
          <p:txBody>
            <a:bodyPr/>
            <a:lstStyle/>
            <a:p>
              <a:endParaRPr lang="he-IL"/>
            </a:p>
          </p:txBody>
        </p:sp>
        <p:sp>
          <p:nvSpPr>
            <p:cNvPr id="238032" name="Line 464"/>
            <p:cNvSpPr>
              <a:spLocks noChangeShapeType="1"/>
            </p:cNvSpPr>
            <p:nvPr/>
          </p:nvSpPr>
          <p:spPr bwMode="auto">
            <a:xfrm flipV="1">
              <a:off x="2791" y="2149"/>
              <a:ext cx="2" cy="15"/>
            </a:xfrm>
            <a:prstGeom prst="line">
              <a:avLst/>
            </a:prstGeom>
            <a:noFill/>
            <a:ln w="15875">
              <a:solidFill>
                <a:srgbClr val="000000"/>
              </a:solidFill>
              <a:round/>
              <a:headEnd/>
              <a:tailEnd/>
            </a:ln>
          </p:spPr>
          <p:txBody>
            <a:bodyPr/>
            <a:lstStyle/>
            <a:p>
              <a:endParaRPr lang="he-IL"/>
            </a:p>
          </p:txBody>
        </p:sp>
        <p:sp>
          <p:nvSpPr>
            <p:cNvPr id="238033" name="Line 465"/>
            <p:cNvSpPr>
              <a:spLocks noChangeShapeType="1"/>
            </p:cNvSpPr>
            <p:nvPr/>
          </p:nvSpPr>
          <p:spPr bwMode="auto">
            <a:xfrm flipV="1">
              <a:off x="3322" y="2149"/>
              <a:ext cx="1" cy="15"/>
            </a:xfrm>
            <a:prstGeom prst="line">
              <a:avLst/>
            </a:prstGeom>
            <a:noFill/>
            <a:ln w="15875">
              <a:solidFill>
                <a:srgbClr val="000000"/>
              </a:solidFill>
              <a:round/>
              <a:headEnd/>
              <a:tailEnd/>
            </a:ln>
          </p:spPr>
          <p:txBody>
            <a:bodyPr/>
            <a:lstStyle/>
            <a:p>
              <a:endParaRPr lang="he-IL"/>
            </a:p>
          </p:txBody>
        </p:sp>
        <p:sp>
          <p:nvSpPr>
            <p:cNvPr id="238034" name="Line 466"/>
            <p:cNvSpPr>
              <a:spLocks noChangeShapeType="1"/>
            </p:cNvSpPr>
            <p:nvPr/>
          </p:nvSpPr>
          <p:spPr bwMode="auto">
            <a:xfrm flipV="1">
              <a:off x="3481" y="2149"/>
              <a:ext cx="1" cy="15"/>
            </a:xfrm>
            <a:prstGeom prst="line">
              <a:avLst/>
            </a:prstGeom>
            <a:noFill/>
            <a:ln w="15875">
              <a:solidFill>
                <a:srgbClr val="000000"/>
              </a:solidFill>
              <a:round/>
              <a:headEnd/>
              <a:tailEnd/>
            </a:ln>
          </p:spPr>
          <p:txBody>
            <a:bodyPr/>
            <a:lstStyle/>
            <a:p>
              <a:endParaRPr lang="he-IL"/>
            </a:p>
          </p:txBody>
        </p:sp>
        <p:sp>
          <p:nvSpPr>
            <p:cNvPr id="238035" name="Line 467"/>
            <p:cNvSpPr>
              <a:spLocks noChangeShapeType="1"/>
            </p:cNvSpPr>
            <p:nvPr/>
          </p:nvSpPr>
          <p:spPr bwMode="auto">
            <a:xfrm flipV="1">
              <a:off x="3835" y="2149"/>
              <a:ext cx="2" cy="15"/>
            </a:xfrm>
            <a:prstGeom prst="line">
              <a:avLst/>
            </a:prstGeom>
            <a:noFill/>
            <a:ln w="15875">
              <a:solidFill>
                <a:srgbClr val="000000"/>
              </a:solidFill>
              <a:round/>
              <a:headEnd/>
              <a:tailEnd/>
            </a:ln>
          </p:spPr>
          <p:txBody>
            <a:bodyPr/>
            <a:lstStyle/>
            <a:p>
              <a:endParaRPr lang="he-IL"/>
            </a:p>
          </p:txBody>
        </p:sp>
        <p:sp>
          <p:nvSpPr>
            <p:cNvPr id="238036" name="Line 468"/>
            <p:cNvSpPr>
              <a:spLocks noChangeShapeType="1"/>
            </p:cNvSpPr>
            <p:nvPr/>
          </p:nvSpPr>
          <p:spPr bwMode="auto">
            <a:xfrm flipV="1">
              <a:off x="4011" y="2149"/>
              <a:ext cx="0" cy="15"/>
            </a:xfrm>
            <a:prstGeom prst="line">
              <a:avLst/>
            </a:prstGeom>
            <a:noFill/>
            <a:ln w="15875">
              <a:solidFill>
                <a:srgbClr val="000000"/>
              </a:solidFill>
              <a:round/>
              <a:headEnd/>
              <a:tailEnd/>
            </a:ln>
          </p:spPr>
          <p:txBody>
            <a:bodyPr/>
            <a:lstStyle/>
            <a:p>
              <a:endParaRPr lang="he-IL"/>
            </a:p>
          </p:txBody>
        </p:sp>
        <p:sp>
          <p:nvSpPr>
            <p:cNvPr id="238037" name="Line 469"/>
            <p:cNvSpPr>
              <a:spLocks noChangeShapeType="1"/>
            </p:cNvSpPr>
            <p:nvPr/>
          </p:nvSpPr>
          <p:spPr bwMode="auto">
            <a:xfrm flipV="1">
              <a:off x="4366" y="2149"/>
              <a:ext cx="1" cy="15"/>
            </a:xfrm>
            <a:prstGeom prst="line">
              <a:avLst/>
            </a:prstGeom>
            <a:noFill/>
            <a:ln w="15875">
              <a:solidFill>
                <a:srgbClr val="000000"/>
              </a:solidFill>
              <a:round/>
              <a:headEnd/>
              <a:tailEnd/>
            </a:ln>
          </p:spPr>
          <p:txBody>
            <a:bodyPr/>
            <a:lstStyle/>
            <a:p>
              <a:endParaRPr lang="he-IL"/>
            </a:p>
          </p:txBody>
        </p:sp>
        <p:sp>
          <p:nvSpPr>
            <p:cNvPr id="238038" name="Line 470"/>
            <p:cNvSpPr>
              <a:spLocks noChangeShapeType="1"/>
            </p:cNvSpPr>
            <p:nvPr/>
          </p:nvSpPr>
          <p:spPr bwMode="auto">
            <a:xfrm flipV="1">
              <a:off x="3661" y="2149"/>
              <a:ext cx="0" cy="23"/>
            </a:xfrm>
            <a:prstGeom prst="line">
              <a:avLst/>
            </a:prstGeom>
            <a:noFill/>
            <a:ln w="15875">
              <a:solidFill>
                <a:srgbClr val="000000"/>
              </a:solidFill>
              <a:round/>
              <a:headEnd/>
              <a:tailEnd/>
            </a:ln>
          </p:spPr>
          <p:txBody>
            <a:bodyPr/>
            <a:lstStyle/>
            <a:p>
              <a:endParaRPr lang="he-IL"/>
            </a:p>
          </p:txBody>
        </p:sp>
        <p:sp>
          <p:nvSpPr>
            <p:cNvPr id="238039" name="Line 471"/>
            <p:cNvSpPr>
              <a:spLocks noChangeShapeType="1"/>
            </p:cNvSpPr>
            <p:nvPr/>
          </p:nvSpPr>
          <p:spPr bwMode="auto">
            <a:xfrm>
              <a:off x="4699" y="3673"/>
              <a:ext cx="22" cy="1"/>
            </a:xfrm>
            <a:prstGeom prst="line">
              <a:avLst/>
            </a:prstGeom>
            <a:noFill/>
            <a:ln w="15875">
              <a:solidFill>
                <a:srgbClr val="000000"/>
              </a:solidFill>
              <a:round/>
              <a:headEnd/>
              <a:tailEnd/>
            </a:ln>
          </p:spPr>
          <p:txBody>
            <a:bodyPr/>
            <a:lstStyle/>
            <a:p>
              <a:endParaRPr lang="he-IL"/>
            </a:p>
          </p:txBody>
        </p:sp>
        <p:sp>
          <p:nvSpPr>
            <p:cNvPr id="238040" name="Line 472"/>
            <p:cNvSpPr>
              <a:spLocks noChangeShapeType="1"/>
            </p:cNvSpPr>
            <p:nvPr/>
          </p:nvSpPr>
          <p:spPr bwMode="auto">
            <a:xfrm>
              <a:off x="4699" y="3365"/>
              <a:ext cx="22" cy="2"/>
            </a:xfrm>
            <a:prstGeom prst="line">
              <a:avLst/>
            </a:prstGeom>
            <a:noFill/>
            <a:ln w="15875">
              <a:solidFill>
                <a:srgbClr val="000000"/>
              </a:solidFill>
              <a:round/>
              <a:headEnd/>
              <a:tailEnd/>
            </a:ln>
          </p:spPr>
          <p:txBody>
            <a:bodyPr/>
            <a:lstStyle/>
            <a:p>
              <a:endParaRPr lang="he-IL"/>
            </a:p>
          </p:txBody>
        </p:sp>
        <p:sp>
          <p:nvSpPr>
            <p:cNvPr id="238041" name="Line 473"/>
            <p:cNvSpPr>
              <a:spLocks noChangeShapeType="1"/>
            </p:cNvSpPr>
            <p:nvPr/>
          </p:nvSpPr>
          <p:spPr bwMode="auto">
            <a:xfrm>
              <a:off x="4699" y="3062"/>
              <a:ext cx="22" cy="2"/>
            </a:xfrm>
            <a:prstGeom prst="line">
              <a:avLst/>
            </a:prstGeom>
            <a:noFill/>
            <a:ln w="15875">
              <a:solidFill>
                <a:srgbClr val="000000"/>
              </a:solidFill>
              <a:round/>
              <a:headEnd/>
              <a:tailEnd/>
            </a:ln>
          </p:spPr>
          <p:txBody>
            <a:bodyPr/>
            <a:lstStyle/>
            <a:p>
              <a:endParaRPr lang="he-IL"/>
            </a:p>
          </p:txBody>
        </p:sp>
        <p:sp>
          <p:nvSpPr>
            <p:cNvPr id="238042" name="Line 474"/>
            <p:cNvSpPr>
              <a:spLocks noChangeShapeType="1"/>
            </p:cNvSpPr>
            <p:nvPr/>
          </p:nvSpPr>
          <p:spPr bwMode="auto">
            <a:xfrm>
              <a:off x="4699" y="2759"/>
              <a:ext cx="22" cy="2"/>
            </a:xfrm>
            <a:prstGeom prst="line">
              <a:avLst/>
            </a:prstGeom>
            <a:noFill/>
            <a:ln w="15875">
              <a:solidFill>
                <a:srgbClr val="000000"/>
              </a:solidFill>
              <a:round/>
              <a:headEnd/>
              <a:tailEnd/>
            </a:ln>
          </p:spPr>
          <p:txBody>
            <a:bodyPr/>
            <a:lstStyle/>
            <a:p>
              <a:endParaRPr lang="he-IL"/>
            </a:p>
          </p:txBody>
        </p:sp>
        <p:sp>
          <p:nvSpPr>
            <p:cNvPr id="238043" name="Line 475"/>
            <p:cNvSpPr>
              <a:spLocks noChangeShapeType="1"/>
            </p:cNvSpPr>
            <p:nvPr/>
          </p:nvSpPr>
          <p:spPr bwMode="auto">
            <a:xfrm>
              <a:off x="4699" y="2452"/>
              <a:ext cx="22" cy="1"/>
            </a:xfrm>
            <a:prstGeom prst="line">
              <a:avLst/>
            </a:prstGeom>
            <a:noFill/>
            <a:ln w="15875">
              <a:solidFill>
                <a:srgbClr val="000000"/>
              </a:solidFill>
              <a:round/>
              <a:headEnd/>
              <a:tailEnd/>
            </a:ln>
          </p:spPr>
          <p:txBody>
            <a:bodyPr/>
            <a:lstStyle/>
            <a:p>
              <a:endParaRPr lang="he-IL"/>
            </a:p>
          </p:txBody>
        </p:sp>
        <p:sp>
          <p:nvSpPr>
            <p:cNvPr id="238044" name="Line 476"/>
            <p:cNvSpPr>
              <a:spLocks noChangeShapeType="1"/>
            </p:cNvSpPr>
            <p:nvPr/>
          </p:nvSpPr>
          <p:spPr bwMode="auto">
            <a:xfrm>
              <a:off x="1015" y="3976"/>
              <a:ext cx="23" cy="0"/>
            </a:xfrm>
            <a:prstGeom prst="line">
              <a:avLst/>
            </a:prstGeom>
            <a:noFill/>
            <a:ln w="15875">
              <a:solidFill>
                <a:srgbClr val="000000"/>
              </a:solidFill>
              <a:round/>
              <a:headEnd/>
              <a:tailEnd/>
            </a:ln>
          </p:spPr>
          <p:txBody>
            <a:bodyPr/>
            <a:lstStyle/>
            <a:p>
              <a:endParaRPr lang="he-IL"/>
            </a:p>
          </p:txBody>
        </p:sp>
        <p:sp>
          <p:nvSpPr>
            <p:cNvPr id="238045" name="Line 477"/>
            <p:cNvSpPr>
              <a:spLocks noChangeShapeType="1"/>
            </p:cNvSpPr>
            <p:nvPr/>
          </p:nvSpPr>
          <p:spPr bwMode="auto">
            <a:xfrm>
              <a:off x="4721" y="2149"/>
              <a:ext cx="27" cy="1"/>
            </a:xfrm>
            <a:prstGeom prst="line">
              <a:avLst/>
            </a:prstGeom>
            <a:noFill/>
            <a:ln w="15875">
              <a:solidFill>
                <a:srgbClr val="000000"/>
              </a:solidFill>
              <a:round/>
              <a:headEnd/>
              <a:tailEnd/>
            </a:ln>
          </p:spPr>
          <p:txBody>
            <a:bodyPr/>
            <a:lstStyle/>
            <a:p>
              <a:endParaRPr lang="he-IL"/>
            </a:p>
          </p:txBody>
        </p:sp>
        <p:sp>
          <p:nvSpPr>
            <p:cNvPr id="238046" name="Rectangle 478"/>
            <p:cNvSpPr>
              <a:spLocks noChangeArrowheads="1"/>
            </p:cNvSpPr>
            <p:nvPr/>
          </p:nvSpPr>
          <p:spPr bwMode="auto">
            <a:xfrm>
              <a:off x="4777" y="415"/>
              <a:ext cx="102" cy="113"/>
            </a:xfrm>
            <a:prstGeom prst="rect">
              <a:avLst/>
            </a:prstGeom>
            <a:noFill/>
            <a:ln w="9525">
              <a:noFill/>
              <a:miter lim="800000"/>
              <a:headEnd/>
              <a:tailEnd/>
            </a:ln>
          </p:spPr>
          <p:txBody>
            <a:bodyPr wrap="none" lIns="0" tIns="0" rIns="0" bIns="0">
              <a:spAutoFit/>
            </a:bodyPr>
            <a:lstStyle/>
            <a:p>
              <a:pPr algn="r"/>
              <a:r>
                <a:rPr lang="en-US" sz="1100">
                  <a:solidFill>
                    <a:srgbClr val="000000"/>
                  </a:solidFill>
                </a:rPr>
                <a:t>90</a:t>
              </a:r>
            </a:p>
          </p:txBody>
        </p:sp>
        <p:sp>
          <p:nvSpPr>
            <p:cNvPr id="238047" name="Line 479"/>
            <p:cNvSpPr>
              <a:spLocks noChangeShapeType="1"/>
            </p:cNvSpPr>
            <p:nvPr/>
          </p:nvSpPr>
          <p:spPr bwMode="auto">
            <a:xfrm>
              <a:off x="1038" y="3976"/>
              <a:ext cx="0" cy="45"/>
            </a:xfrm>
            <a:prstGeom prst="line">
              <a:avLst/>
            </a:prstGeom>
            <a:noFill/>
            <a:ln w="15875">
              <a:solidFill>
                <a:schemeClr val="tx1"/>
              </a:solidFill>
              <a:round/>
              <a:headEnd/>
              <a:tailEnd/>
            </a:ln>
            <a:effectLst/>
          </p:spPr>
          <p:txBody>
            <a:bodyPr>
              <a:spAutoFit/>
            </a:bodyPr>
            <a:lstStyle/>
            <a:p>
              <a:endParaRPr lang="he-IL"/>
            </a:p>
          </p:txBody>
        </p:sp>
        <p:sp>
          <p:nvSpPr>
            <p:cNvPr id="238048" name="Line 480"/>
            <p:cNvSpPr>
              <a:spLocks noChangeShapeType="1"/>
            </p:cNvSpPr>
            <p:nvPr/>
          </p:nvSpPr>
          <p:spPr bwMode="auto">
            <a:xfrm>
              <a:off x="1557" y="3976"/>
              <a:ext cx="0" cy="45"/>
            </a:xfrm>
            <a:prstGeom prst="line">
              <a:avLst/>
            </a:prstGeom>
            <a:noFill/>
            <a:ln w="15875">
              <a:solidFill>
                <a:schemeClr val="tx1"/>
              </a:solidFill>
              <a:round/>
              <a:headEnd/>
              <a:tailEnd/>
            </a:ln>
            <a:effectLst/>
          </p:spPr>
          <p:txBody>
            <a:bodyPr>
              <a:spAutoFit/>
            </a:bodyPr>
            <a:lstStyle/>
            <a:p>
              <a:endParaRPr lang="he-IL"/>
            </a:p>
          </p:txBody>
        </p:sp>
        <p:sp>
          <p:nvSpPr>
            <p:cNvPr id="238049" name="Line 481"/>
            <p:cNvSpPr>
              <a:spLocks noChangeShapeType="1"/>
            </p:cNvSpPr>
            <p:nvPr/>
          </p:nvSpPr>
          <p:spPr bwMode="auto">
            <a:xfrm>
              <a:off x="2082" y="3976"/>
              <a:ext cx="0" cy="45"/>
            </a:xfrm>
            <a:prstGeom prst="line">
              <a:avLst/>
            </a:prstGeom>
            <a:noFill/>
            <a:ln w="15875">
              <a:solidFill>
                <a:schemeClr val="tx1"/>
              </a:solidFill>
              <a:round/>
              <a:headEnd/>
              <a:tailEnd/>
            </a:ln>
            <a:effectLst/>
          </p:spPr>
          <p:txBody>
            <a:bodyPr>
              <a:spAutoFit/>
            </a:bodyPr>
            <a:lstStyle/>
            <a:p>
              <a:endParaRPr lang="he-IL"/>
            </a:p>
          </p:txBody>
        </p:sp>
        <p:sp>
          <p:nvSpPr>
            <p:cNvPr id="238050" name="Line 482"/>
            <p:cNvSpPr>
              <a:spLocks noChangeShapeType="1"/>
            </p:cNvSpPr>
            <p:nvPr/>
          </p:nvSpPr>
          <p:spPr bwMode="auto">
            <a:xfrm>
              <a:off x="2612" y="3976"/>
              <a:ext cx="0" cy="45"/>
            </a:xfrm>
            <a:prstGeom prst="line">
              <a:avLst/>
            </a:prstGeom>
            <a:noFill/>
            <a:ln w="15875">
              <a:solidFill>
                <a:schemeClr val="tx1"/>
              </a:solidFill>
              <a:round/>
              <a:headEnd/>
              <a:tailEnd/>
            </a:ln>
            <a:effectLst/>
          </p:spPr>
          <p:txBody>
            <a:bodyPr>
              <a:spAutoFit/>
            </a:bodyPr>
            <a:lstStyle/>
            <a:p>
              <a:endParaRPr lang="he-IL"/>
            </a:p>
          </p:txBody>
        </p:sp>
        <p:sp>
          <p:nvSpPr>
            <p:cNvPr id="238051" name="Line 483"/>
            <p:cNvSpPr>
              <a:spLocks noChangeShapeType="1"/>
            </p:cNvSpPr>
            <p:nvPr/>
          </p:nvSpPr>
          <p:spPr bwMode="auto">
            <a:xfrm>
              <a:off x="3143" y="3976"/>
              <a:ext cx="0" cy="45"/>
            </a:xfrm>
            <a:prstGeom prst="line">
              <a:avLst/>
            </a:prstGeom>
            <a:noFill/>
            <a:ln w="15875">
              <a:solidFill>
                <a:schemeClr val="tx1"/>
              </a:solidFill>
              <a:round/>
              <a:headEnd/>
              <a:tailEnd/>
            </a:ln>
            <a:effectLst/>
          </p:spPr>
          <p:txBody>
            <a:bodyPr>
              <a:spAutoFit/>
            </a:bodyPr>
            <a:lstStyle/>
            <a:p>
              <a:endParaRPr lang="he-IL"/>
            </a:p>
          </p:txBody>
        </p:sp>
        <p:sp>
          <p:nvSpPr>
            <p:cNvPr id="238052" name="Line 484"/>
            <p:cNvSpPr>
              <a:spLocks noChangeShapeType="1"/>
            </p:cNvSpPr>
            <p:nvPr/>
          </p:nvSpPr>
          <p:spPr bwMode="auto">
            <a:xfrm>
              <a:off x="3661" y="3976"/>
              <a:ext cx="0" cy="45"/>
            </a:xfrm>
            <a:prstGeom prst="line">
              <a:avLst/>
            </a:prstGeom>
            <a:noFill/>
            <a:ln w="15875">
              <a:solidFill>
                <a:schemeClr val="tx1"/>
              </a:solidFill>
              <a:round/>
              <a:headEnd/>
              <a:tailEnd/>
            </a:ln>
            <a:effectLst/>
          </p:spPr>
          <p:txBody>
            <a:bodyPr>
              <a:spAutoFit/>
            </a:bodyPr>
            <a:lstStyle/>
            <a:p>
              <a:endParaRPr lang="he-IL"/>
            </a:p>
          </p:txBody>
        </p:sp>
        <p:sp>
          <p:nvSpPr>
            <p:cNvPr id="238053" name="Line 485"/>
            <p:cNvSpPr>
              <a:spLocks noChangeShapeType="1"/>
            </p:cNvSpPr>
            <p:nvPr/>
          </p:nvSpPr>
          <p:spPr bwMode="auto">
            <a:xfrm>
              <a:off x="4187" y="3976"/>
              <a:ext cx="0" cy="45"/>
            </a:xfrm>
            <a:prstGeom prst="line">
              <a:avLst/>
            </a:prstGeom>
            <a:noFill/>
            <a:ln w="15875">
              <a:solidFill>
                <a:schemeClr val="tx1"/>
              </a:solidFill>
              <a:round/>
              <a:headEnd/>
              <a:tailEnd/>
            </a:ln>
            <a:effectLst/>
          </p:spPr>
          <p:txBody>
            <a:bodyPr>
              <a:spAutoFit/>
            </a:bodyPr>
            <a:lstStyle/>
            <a:p>
              <a:endParaRPr lang="he-IL"/>
            </a:p>
          </p:txBody>
        </p:sp>
        <p:sp>
          <p:nvSpPr>
            <p:cNvPr id="238054" name="Line 486"/>
            <p:cNvSpPr>
              <a:spLocks noChangeShapeType="1"/>
            </p:cNvSpPr>
            <p:nvPr/>
          </p:nvSpPr>
          <p:spPr bwMode="auto">
            <a:xfrm>
              <a:off x="4721" y="3976"/>
              <a:ext cx="0" cy="45"/>
            </a:xfrm>
            <a:prstGeom prst="line">
              <a:avLst/>
            </a:prstGeom>
            <a:noFill/>
            <a:ln w="15875">
              <a:solidFill>
                <a:schemeClr val="tx1"/>
              </a:solidFill>
              <a:round/>
              <a:headEnd/>
              <a:tailEnd/>
            </a:ln>
            <a:effectLst/>
          </p:spPr>
          <p:txBody>
            <a:bodyPr>
              <a:spAutoFit/>
            </a:bodyPr>
            <a:lstStyle/>
            <a:p>
              <a:endParaRPr lang="he-IL"/>
            </a:p>
          </p:txBody>
        </p:sp>
      </p:grpSp>
      <p:sp>
        <p:nvSpPr>
          <p:cNvPr id="238056" name="Rectangle 488"/>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a:solidFill>
                  <a:schemeClr val="bg1"/>
                </a:solidFill>
                <a:effectLst>
                  <a:outerShdw blurRad="38100" dist="38100" dir="2700000" algn="tl">
                    <a:srgbClr val="000000"/>
                  </a:outerShdw>
                </a:effectLst>
              </a:rPr>
              <a:t>Rainfall, soil moisture &amp; soil respiration</a:t>
            </a:r>
          </a:p>
        </p:txBody>
      </p:sp>
      <p:sp>
        <p:nvSpPr>
          <p:cNvPr id="488" name="Text Box 59"/>
          <p:cNvSpPr txBox="1">
            <a:spLocks noChangeArrowheads="1"/>
          </p:cNvSpPr>
          <p:nvPr/>
        </p:nvSpPr>
        <p:spPr bwMode="auto">
          <a:xfrm>
            <a:off x="7308304" y="5301208"/>
            <a:ext cx="2160239" cy="707886"/>
          </a:xfrm>
          <a:prstGeom prst="rect">
            <a:avLst/>
          </a:prstGeom>
          <a:solidFill>
            <a:srgbClr val="FFFFFF">
              <a:alpha val="39999"/>
            </a:srgbClr>
          </a:solidFill>
          <a:ln w="9525" algn="ctr">
            <a:noFill/>
            <a:miter lim="800000"/>
            <a:headEnd/>
            <a:tailEnd/>
          </a:ln>
          <a:effectLst/>
        </p:spPr>
        <p:txBody>
          <a:bodyPr wrap="square">
            <a:spAutoFit/>
          </a:bodyPr>
          <a:lstStyle/>
          <a:p>
            <a:pPr>
              <a:spcBef>
                <a:spcPct val="50000"/>
              </a:spcBef>
            </a:pPr>
            <a:r>
              <a:rPr lang="en-US" sz="1600" i="1" dirty="0"/>
              <a:t>Talmor et al., </a:t>
            </a:r>
            <a:r>
              <a:rPr lang="en-US" sz="1600" i="1" dirty="0" smtClean="0"/>
              <a:t>2011</a:t>
            </a:r>
          </a:p>
          <a:p>
            <a:pPr>
              <a:spcBef>
                <a:spcPct val="50000"/>
              </a:spcBef>
            </a:pPr>
            <a:r>
              <a:rPr lang="en-US" sz="1600" i="1" dirty="0" smtClean="0"/>
              <a:t>GCB</a:t>
            </a:r>
            <a:endParaRPr lang="en-US" sz="16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1" name="Rectangle 5"/>
          <p:cNvSpPr>
            <a:spLocks noChangeArrowheads="1"/>
          </p:cNvSpPr>
          <p:nvPr/>
        </p:nvSpPr>
        <p:spPr bwMode="auto">
          <a:xfrm>
            <a:off x="1427163" y="1301750"/>
            <a:ext cx="6438900" cy="3363913"/>
          </a:xfrm>
          <a:prstGeom prst="rect">
            <a:avLst/>
          </a:prstGeom>
          <a:noFill/>
          <a:ln w="9525">
            <a:noFill/>
            <a:miter lim="800000"/>
            <a:headEnd/>
            <a:tailEnd/>
          </a:ln>
        </p:spPr>
        <p:txBody>
          <a:bodyPr/>
          <a:lstStyle/>
          <a:p>
            <a:endParaRPr lang="he-IL"/>
          </a:p>
        </p:txBody>
      </p:sp>
      <p:sp>
        <p:nvSpPr>
          <p:cNvPr id="239622" name="Line 6"/>
          <p:cNvSpPr>
            <a:spLocks noChangeShapeType="1"/>
          </p:cNvSpPr>
          <p:nvPr/>
        </p:nvSpPr>
        <p:spPr bwMode="auto">
          <a:xfrm>
            <a:off x="1427163" y="3990975"/>
            <a:ext cx="6438900" cy="1588"/>
          </a:xfrm>
          <a:prstGeom prst="line">
            <a:avLst/>
          </a:prstGeom>
          <a:noFill/>
          <a:ln w="15875">
            <a:solidFill>
              <a:srgbClr val="000000"/>
            </a:solidFill>
            <a:round/>
            <a:headEnd/>
            <a:tailEnd/>
          </a:ln>
        </p:spPr>
        <p:txBody>
          <a:bodyPr/>
          <a:lstStyle/>
          <a:p>
            <a:endParaRPr lang="he-IL"/>
          </a:p>
        </p:txBody>
      </p:sp>
      <p:sp>
        <p:nvSpPr>
          <p:cNvPr id="239623" name="Line 7"/>
          <p:cNvSpPr>
            <a:spLocks noChangeShapeType="1"/>
          </p:cNvSpPr>
          <p:nvPr/>
        </p:nvSpPr>
        <p:spPr bwMode="auto">
          <a:xfrm>
            <a:off x="1427163" y="3316288"/>
            <a:ext cx="6438900" cy="1587"/>
          </a:xfrm>
          <a:prstGeom prst="line">
            <a:avLst/>
          </a:prstGeom>
          <a:noFill/>
          <a:ln w="15875">
            <a:solidFill>
              <a:srgbClr val="000000"/>
            </a:solidFill>
            <a:round/>
            <a:headEnd/>
            <a:tailEnd/>
          </a:ln>
        </p:spPr>
        <p:txBody>
          <a:bodyPr/>
          <a:lstStyle/>
          <a:p>
            <a:endParaRPr lang="he-IL"/>
          </a:p>
        </p:txBody>
      </p:sp>
      <p:sp>
        <p:nvSpPr>
          <p:cNvPr id="239624" name="Line 8"/>
          <p:cNvSpPr>
            <a:spLocks noChangeShapeType="1"/>
          </p:cNvSpPr>
          <p:nvPr/>
        </p:nvSpPr>
        <p:spPr bwMode="auto">
          <a:xfrm>
            <a:off x="1427163" y="2651125"/>
            <a:ext cx="6438900" cy="1588"/>
          </a:xfrm>
          <a:prstGeom prst="line">
            <a:avLst/>
          </a:prstGeom>
          <a:noFill/>
          <a:ln w="15875">
            <a:solidFill>
              <a:srgbClr val="000000"/>
            </a:solidFill>
            <a:round/>
            <a:headEnd/>
            <a:tailEnd/>
          </a:ln>
        </p:spPr>
        <p:txBody>
          <a:bodyPr/>
          <a:lstStyle/>
          <a:p>
            <a:endParaRPr lang="he-IL"/>
          </a:p>
        </p:txBody>
      </p:sp>
      <p:sp>
        <p:nvSpPr>
          <p:cNvPr id="239625" name="Line 9"/>
          <p:cNvSpPr>
            <a:spLocks noChangeShapeType="1"/>
          </p:cNvSpPr>
          <p:nvPr/>
        </p:nvSpPr>
        <p:spPr bwMode="auto">
          <a:xfrm>
            <a:off x="1427163" y="1976438"/>
            <a:ext cx="6438900" cy="1587"/>
          </a:xfrm>
          <a:prstGeom prst="line">
            <a:avLst/>
          </a:prstGeom>
          <a:noFill/>
          <a:ln w="15875">
            <a:solidFill>
              <a:srgbClr val="000000"/>
            </a:solidFill>
            <a:round/>
            <a:headEnd/>
            <a:tailEnd/>
          </a:ln>
        </p:spPr>
        <p:txBody>
          <a:bodyPr/>
          <a:lstStyle/>
          <a:p>
            <a:endParaRPr lang="he-IL"/>
          </a:p>
        </p:txBody>
      </p:sp>
      <p:sp>
        <p:nvSpPr>
          <p:cNvPr id="239626" name="Line 10"/>
          <p:cNvSpPr>
            <a:spLocks noChangeShapeType="1"/>
          </p:cNvSpPr>
          <p:nvPr/>
        </p:nvSpPr>
        <p:spPr bwMode="auto">
          <a:xfrm>
            <a:off x="1427163" y="1301750"/>
            <a:ext cx="6438900" cy="1588"/>
          </a:xfrm>
          <a:prstGeom prst="line">
            <a:avLst/>
          </a:prstGeom>
          <a:noFill/>
          <a:ln w="0">
            <a:solidFill>
              <a:srgbClr val="000000"/>
            </a:solidFill>
            <a:round/>
            <a:headEnd/>
            <a:tailEnd/>
          </a:ln>
        </p:spPr>
        <p:txBody>
          <a:bodyPr/>
          <a:lstStyle/>
          <a:p>
            <a:endParaRPr lang="he-IL"/>
          </a:p>
        </p:txBody>
      </p:sp>
      <p:sp>
        <p:nvSpPr>
          <p:cNvPr id="239627" name="Rectangle 11"/>
          <p:cNvSpPr>
            <a:spLocks noChangeArrowheads="1"/>
          </p:cNvSpPr>
          <p:nvPr/>
        </p:nvSpPr>
        <p:spPr bwMode="auto">
          <a:xfrm>
            <a:off x="1427163" y="1301750"/>
            <a:ext cx="6438900" cy="3363913"/>
          </a:xfrm>
          <a:prstGeom prst="rect">
            <a:avLst/>
          </a:prstGeom>
          <a:noFill/>
          <a:ln w="15875">
            <a:solidFill>
              <a:srgbClr val="000000"/>
            </a:solidFill>
            <a:miter lim="800000"/>
            <a:headEnd/>
            <a:tailEnd/>
          </a:ln>
        </p:spPr>
        <p:txBody>
          <a:bodyPr/>
          <a:lstStyle/>
          <a:p>
            <a:endParaRPr lang="he-IL"/>
          </a:p>
        </p:txBody>
      </p:sp>
      <p:sp>
        <p:nvSpPr>
          <p:cNvPr id="239628" name="Rectangle 12"/>
          <p:cNvSpPr>
            <a:spLocks noChangeArrowheads="1"/>
          </p:cNvSpPr>
          <p:nvPr/>
        </p:nvSpPr>
        <p:spPr bwMode="auto">
          <a:xfrm>
            <a:off x="1692275" y="2365375"/>
            <a:ext cx="361950" cy="2300288"/>
          </a:xfrm>
          <a:prstGeom prst="rect">
            <a:avLst/>
          </a:prstGeom>
          <a:solidFill>
            <a:srgbClr val="3366FF"/>
          </a:solidFill>
          <a:ln w="9525">
            <a:noFill/>
            <a:miter lim="800000"/>
            <a:headEnd/>
            <a:tailEnd/>
          </a:ln>
        </p:spPr>
        <p:txBody>
          <a:bodyPr/>
          <a:lstStyle/>
          <a:p>
            <a:endParaRPr lang="he-IL"/>
          </a:p>
        </p:txBody>
      </p:sp>
      <p:sp>
        <p:nvSpPr>
          <p:cNvPr id="239629" name="Rectangle 13"/>
          <p:cNvSpPr>
            <a:spLocks noChangeArrowheads="1"/>
          </p:cNvSpPr>
          <p:nvPr/>
        </p:nvSpPr>
        <p:spPr bwMode="auto">
          <a:xfrm>
            <a:off x="3300413" y="1909763"/>
            <a:ext cx="361950" cy="2755900"/>
          </a:xfrm>
          <a:prstGeom prst="rect">
            <a:avLst/>
          </a:prstGeom>
          <a:solidFill>
            <a:srgbClr val="3366FF"/>
          </a:solidFill>
          <a:ln w="9525">
            <a:noFill/>
            <a:miter lim="800000"/>
            <a:headEnd/>
            <a:tailEnd/>
          </a:ln>
        </p:spPr>
        <p:txBody>
          <a:bodyPr/>
          <a:lstStyle/>
          <a:p>
            <a:endParaRPr lang="he-IL"/>
          </a:p>
        </p:txBody>
      </p:sp>
      <p:sp>
        <p:nvSpPr>
          <p:cNvPr id="239630" name="Rectangle 14"/>
          <p:cNvSpPr>
            <a:spLocks noChangeArrowheads="1"/>
          </p:cNvSpPr>
          <p:nvPr/>
        </p:nvSpPr>
        <p:spPr bwMode="auto">
          <a:xfrm>
            <a:off x="4918075" y="2185988"/>
            <a:ext cx="360363" cy="2479675"/>
          </a:xfrm>
          <a:prstGeom prst="rect">
            <a:avLst/>
          </a:prstGeom>
          <a:solidFill>
            <a:srgbClr val="3366FF"/>
          </a:solidFill>
          <a:ln w="9525">
            <a:noFill/>
            <a:miter lim="800000"/>
            <a:headEnd/>
            <a:tailEnd/>
          </a:ln>
        </p:spPr>
        <p:txBody>
          <a:bodyPr/>
          <a:lstStyle/>
          <a:p>
            <a:endParaRPr lang="he-IL"/>
          </a:p>
        </p:txBody>
      </p:sp>
      <p:sp>
        <p:nvSpPr>
          <p:cNvPr id="239631" name="Rectangle 15"/>
          <p:cNvSpPr>
            <a:spLocks noChangeArrowheads="1"/>
          </p:cNvSpPr>
          <p:nvPr/>
        </p:nvSpPr>
        <p:spPr bwMode="auto">
          <a:xfrm>
            <a:off x="6524625" y="2784475"/>
            <a:ext cx="361950" cy="1881188"/>
          </a:xfrm>
          <a:prstGeom prst="rect">
            <a:avLst/>
          </a:prstGeom>
          <a:solidFill>
            <a:srgbClr val="3366FF"/>
          </a:solidFill>
          <a:ln w="9525">
            <a:noFill/>
            <a:miter lim="800000"/>
            <a:headEnd/>
            <a:tailEnd/>
          </a:ln>
        </p:spPr>
        <p:txBody>
          <a:bodyPr/>
          <a:lstStyle/>
          <a:p>
            <a:endParaRPr lang="he-IL"/>
          </a:p>
        </p:txBody>
      </p:sp>
      <p:sp>
        <p:nvSpPr>
          <p:cNvPr id="239632" name="Rectangle 16"/>
          <p:cNvSpPr>
            <a:spLocks noChangeArrowheads="1"/>
          </p:cNvSpPr>
          <p:nvPr/>
        </p:nvSpPr>
        <p:spPr bwMode="auto">
          <a:xfrm>
            <a:off x="2054225" y="2584450"/>
            <a:ext cx="352425" cy="2081213"/>
          </a:xfrm>
          <a:prstGeom prst="rect">
            <a:avLst/>
          </a:prstGeom>
          <a:solidFill>
            <a:srgbClr val="339966"/>
          </a:solidFill>
          <a:ln w="9525">
            <a:noFill/>
            <a:miter lim="800000"/>
            <a:headEnd/>
            <a:tailEnd/>
          </a:ln>
        </p:spPr>
        <p:txBody>
          <a:bodyPr/>
          <a:lstStyle/>
          <a:p>
            <a:endParaRPr lang="he-IL"/>
          </a:p>
        </p:txBody>
      </p:sp>
      <p:sp>
        <p:nvSpPr>
          <p:cNvPr id="239633" name="Rectangle 17"/>
          <p:cNvSpPr>
            <a:spLocks noChangeArrowheads="1"/>
          </p:cNvSpPr>
          <p:nvPr/>
        </p:nvSpPr>
        <p:spPr bwMode="auto">
          <a:xfrm>
            <a:off x="3662363" y="2214563"/>
            <a:ext cx="360362" cy="2451100"/>
          </a:xfrm>
          <a:prstGeom prst="rect">
            <a:avLst/>
          </a:prstGeom>
          <a:solidFill>
            <a:srgbClr val="339966"/>
          </a:solidFill>
          <a:ln w="9525">
            <a:noFill/>
            <a:miter lim="800000"/>
            <a:headEnd/>
            <a:tailEnd/>
          </a:ln>
        </p:spPr>
        <p:txBody>
          <a:bodyPr/>
          <a:lstStyle/>
          <a:p>
            <a:endParaRPr lang="he-IL"/>
          </a:p>
        </p:txBody>
      </p:sp>
      <p:sp>
        <p:nvSpPr>
          <p:cNvPr id="239634" name="Rectangle 18"/>
          <p:cNvSpPr>
            <a:spLocks noChangeArrowheads="1"/>
          </p:cNvSpPr>
          <p:nvPr/>
        </p:nvSpPr>
        <p:spPr bwMode="auto">
          <a:xfrm>
            <a:off x="5278438" y="3525838"/>
            <a:ext cx="352425" cy="1139825"/>
          </a:xfrm>
          <a:prstGeom prst="rect">
            <a:avLst/>
          </a:prstGeom>
          <a:solidFill>
            <a:srgbClr val="339966"/>
          </a:solidFill>
          <a:ln w="9525">
            <a:noFill/>
            <a:miter lim="800000"/>
            <a:headEnd/>
            <a:tailEnd/>
          </a:ln>
        </p:spPr>
        <p:txBody>
          <a:bodyPr/>
          <a:lstStyle/>
          <a:p>
            <a:endParaRPr lang="he-IL"/>
          </a:p>
        </p:txBody>
      </p:sp>
      <p:sp>
        <p:nvSpPr>
          <p:cNvPr id="239635" name="Rectangle 19"/>
          <p:cNvSpPr>
            <a:spLocks noChangeArrowheads="1"/>
          </p:cNvSpPr>
          <p:nvPr/>
        </p:nvSpPr>
        <p:spPr bwMode="auto">
          <a:xfrm>
            <a:off x="6886575" y="2317750"/>
            <a:ext cx="352425" cy="2347913"/>
          </a:xfrm>
          <a:prstGeom prst="rect">
            <a:avLst/>
          </a:prstGeom>
          <a:solidFill>
            <a:srgbClr val="339966"/>
          </a:solidFill>
          <a:ln w="9525">
            <a:noFill/>
            <a:miter lim="800000"/>
            <a:headEnd/>
            <a:tailEnd/>
          </a:ln>
        </p:spPr>
        <p:txBody>
          <a:bodyPr/>
          <a:lstStyle/>
          <a:p>
            <a:endParaRPr lang="he-IL"/>
          </a:p>
        </p:txBody>
      </p:sp>
      <p:sp>
        <p:nvSpPr>
          <p:cNvPr id="239636" name="Rectangle 20"/>
          <p:cNvSpPr>
            <a:spLocks noChangeArrowheads="1"/>
          </p:cNvSpPr>
          <p:nvPr/>
        </p:nvSpPr>
        <p:spPr bwMode="auto">
          <a:xfrm>
            <a:off x="2406650" y="2955925"/>
            <a:ext cx="360363" cy="1709738"/>
          </a:xfrm>
          <a:prstGeom prst="rect">
            <a:avLst/>
          </a:prstGeom>
          <a:solidFill>
            <a:srgbClr val="FF9900"/>
          </a:solidFill>
          <a:ln w="9525">
            <a:noFill/>
            <a:miter lim="800000"/>
            <a:headEnd/>
            <a:tailEnd/>
          </a:ln>
        </p:spPr>
        <p:txBody>
          <a:bodyPr/>
          <a:lstStyle/>
          <a:p>
            <a:endParaRPr lang="he-IL"/>
          </a:p>
        </p:txBody>
      </p:sp>
      <p:sp>
        <p:nvSpPr>
          <p:cNvPr id="239637" name="Rectangle 21"/>
          <p:cNvSpPr>
            <a:spLocks noChangeArrowheads="1"/>
          </p:cNvSpPr>
          <p:nvPr/>
        </p:nvSpPr>
        <p:spPr bwMode="auto">
          <a:xfrm>
            <a:off x="4022725" y="2308225"/>
            <a:ext cx="361950" cy="2357438"/>
          </a:xfrm>
          <a:prstGeom prst="rect">
            <a:avLst/>
          </a:prstGeom>
          <a:solidFill>
            <a:srgbClr val="FF9900"/>
          </a:solidFill>
          <a:ln w="9525">
            <a:noFill/>
            <a:miter lim="800000"/>
            <a:headEnd/>
            <a:tailEnd/>
          </a:ln>
        </p:spPr>
        <p:txBody>
          <a:bodyPr/>
          <a:lstStyle/>
          <a:p>
            <a:endParaRPr lang="he-IL"/>
          </a:p>
        </p:txBody>
      </p:sp>
      <p:sp>
        <p:nvSpPr>
          <p:cNvPr id="239638" name="Rectangle 22"/>
          <p:cNvSpPr>
            <a:spLocks noChangeArrowheads="1"/>
          </p:cNvSpPr>
          <p:nvPr/>
        </p:nvSpPr>
        <p:spPr bwMode="auto">
          <a:xfrm>
            <a:off x="5630863" y="2727325"/>
            <a:ext cx="361950" cy="1938338"/>
          </a:xfrm>
          <a:prstGeom prst="rect">
            <a:avLst/>
          </a:prstGeom>
          <a:solidFill>
            <a:srgbClr val="FF9900"/>
          </a:solidFill>
          <a:ln w="9525">
            <a:noFill/>
            <a:miter lim="800000"/>
            <a:headEnd/>
            <a:tailEnd/>
          </a:ln>
        </p:spPr>
        <p:txBody>
          <a:bodyPr/>
          <a:lstStyle/>
          <a:p>
            <a:endParaRPr lang="he-IL"/>
          </a:p>
        </p:txBody>
      </p:sp>
      <p:sp>
        <p:nvSpPr>
          <p:cNvPr id="239639" name="Rectangle 23"/>
          <p:cNvSpPr>
            <a:spLocks noChangeArrowheads="1"/>
          </p:cNvSpPr>
          <p:nvPr/>
        </p:nvSpPr>
        <p:spPr bwMode="auto">
          <a:xfrm>
            <a:off x="7239000" y="3097213"/>
            <a:ext cx="360363" cy="1568450"/>
          </a:xfrm>
          <a:prstGeom prst="rect">
            <a:avLst/>
          </a:prstGeom>
          <a:solidFill>
            <a:srgbClr val="FF9900"/>
          </a:solidFill>
          <a:ln w="9525">
            <a:noFill/>
            <a:miter lim="800000"/>
            <a:headEnd/>
            <a:tailEnd/>
          </a:ln>
        </p:spPr>
        <p:txBody>
          <a:bodyPr/>
          <a:lstStyle/>
          <a:p>
            <a:endParaRPr lang="he-IL"/>
          </a:p>
        </p:txBody>
      </p:sp>
      <p:sp>
        <p:nvSpPr>
          <p:cNvPr id="239640" name="Line 24"/>
          <p:cNvSpPr>
            <a:spLocks noChangeShapeType="1"/>
          </p:cNvSpPr>
          <p:nvPr/>
        </p:nvSpPr>
        <p:spPr bwMode="auto">
          <a:xfrm>
            <a:off x="1379538" y="4665663"/>
            <a:ext cx="47625" cy="1587"/>
          </a:xfrm>
          <a:prstGeom prst="line">
            <a:avLst/>
          </a:prstGeom>
          <a:noFill/>
          <a:ln w="15875">
            <a:solidFill>
              <a:srgbClr val="000000"/>
            </a:solidFill>
            <a:round/>
            <a:headEnd/>
            <a:tailEnd/>
          </a:ln>
        </p:spPr>
        <p:txBody>
          <a:bodyPr/>
          <a:lstStyle/>
          <a:p>
            <a:endParaRPr lang="he-IL"/>
          </a:p>
        </p:txBody>
      </p:sp>
      <p:sp>
        <p:nvSpPr>
          <p:cNvPr id="239641" name="Line 25"/>
          <p:cNvSpPr>
            <a:spLocks noChangeShapeType="1"/>
          </p:cNvSpPr>
          <p:nvPr/>
        </p:nvSpPr>
        <p:spPr bwMode="auto">
          <a:xfrm>
            <a:off x="1379538" y="3990975"/>
            <a:ext cx="47625" cy="1588"/>
          </a:xfrm>
          <a:prstGeom prst="line">
            <a:avLst/>
          </a:prstGeom>
          <a:noFill/>
          <a:ln w="15875">
            <a:solidFill>
              <a:srgbClr val="000000"/>
            </a:solidFill>
            <a:round/>
            <a:headEnd/>
            <a:tailEnd/>
          </a:ln>
        </p:spPr>
        <p:txBody>
          <a:bodyPr/>
          <a:lstStyle/>
          <a:p>
            <a:endParaRPr lang="he-IL"/>
          </a:p>
        </p:txBody>
      </p:sp>
      <p:sp>
        <p:nvSpPr>
          <p:cNvPr id="239642" name="Line 26"/>
          <p:cNvSpPr>
            <a:spLocks noChangeShapeType="1"/>
          </p:cNvSpPr>
          <p:nvPr/>
        </p:nvSpPr>
        <p:spPr bwMode="auto">
          <a:xfrm>
            <a:off x="1379538" y="3316288"/>
            <a:ext cx="47625" cy="1587"/>
          </a:xfrm>
          <a:prstGeom prst="line">
            <a:avLst/>
          </a:prstGeom>
          <a:noFill/>
          <a:ln w="15875">
            <a:solidFill>
              <a:srgbClr val="000000"/>
            </a:solidFill>
            <a:round/>
            <a:headEnd/>
            <a:tailEnd/>
          </a:ln>
        </p:spPr>
        <p:txBody>
          <a:bodyPr/>
          <a:lstStyle/>
          <a:p>
            <a:endParaRPr lang="he-IL"/>
          </a:p>
        </p:txBody>
      </p:sp>
      <p:sp>
        <p:nvSpPr>
          <p:cNvPr id="239643" name="Line 27"/>
          <p:cNvSpPr>
            <a:spLocks noChangeShapeType="1"/>
          </p:cNvSpPr>
          <p:nvPr/>
        </p:nvSpPr>
        <p:spPr bwMode="auto">
          <a:xfrm>
            <a:off x="1379538" y="2651125"/>
            <a:ext cx="47625" cy="1588"/>
          </a:xfrm>
          <a:prstGeom prst="line">
            <a:avLst/>
          </a:prstGeom>
          <a:noFill/>
          <a:ln w="15875">
            <a:solidFill>
              <a:srgbClr val="000000"/>
            </a:solidFill>
            <a:round/>
            <a:headEnd/>
            <a:tailEnd/>
          </a:ln>
        </p:spPr>
        <p:txBody>
          <a:bodyPr/>
          <a:lstStyle/>
          <a:p>
            <a:endParaRPr lang="he-IL"/>
          </a:p>
        </p:txBody>
      </p:sp>
      <p:sp>
        <p:nvSpPr>
          <p:cNvPr id="239644" name="Line 28"/>
          <p:cNvSpPr>
            <a:spLocks noChangeShapeType="1"/>
          </p:cNvSpPr>
          <p:nvPr/>
        </p:nvSpPr>
        <p:spPr bwMode="auto">
          <a:xfrm>
            <a:off x="1379538" y="1976438"/>
            <a:ext cx="47625" cy="1587"/>
          </a:xfrm>
          <a:prstGeom prst="line">
            <a:avLst/>
          </a:prstGeom>
          <a:noFill/>
          <a:ln w="15875">
            <a:solidFill>
              <a:srgbClr val="000000"/>
            </a:solidFill>
            <a:round/>
            <a:headEnd/>
            <a:tailEnd/>
          </a:ln>
        </p:spPr>
        <p:txBody>
          <a:bodyPr/>
          <a:lstStyle/>
          <a:p>
            <a:endParaRPr lang="he-IL"/>
          </a:p>
        </p:txBody>
      </p:sp>
      <p:sp>
        <p:nvSpPr>
          <p:cNvPr id="239645" name="Line 29"/>
          <p:cNvSpPr>
            <a:spLocks noChangeShapeType="1"/>
          </p:cNvSpPr>
          <p:nvPr/>
        </p:nvSpPr>
        <p:spPr bwMode="auto">
          <a:xfrm>
            <a:off x="1379538" y="1301750"/>
            <a:ext cx="47625" cy="1588"/>
          </a:xfrm>
          <a:prstGeom prst="line">
            <a:avLst/>
          </a:prstGeom>
          <a:noFill/>
          <a:ln w="15875">
            <a:solidFill>
              <a:srgbClr val="000000"/>
            </a:solidFill>
            <a:round/>
            <a:headEnd/>
            <a:tailEnd/>
          </a:ln>
        </p:spPr>
        <p:txBody>
          <a:bodyPr/>
          <a:lstStyle/>
          <a:p>
            <a:endParaRPr lang="he-IL"/>
          </a:p>
        </p:txBody>
      </p:sp>
      <p:sp>
        <p:nvSpPr>
          <p:cNvPr id="239646" name="Rectangle 30"/>
          <p:cNvSpPr>
            <a:spLocks noChangeArrowheads="1"/>
          </p:cNvSpPr>
          <p:nvPr/>
        </p:nvSpPr>
        <p:spPr bwMode="auto">
          <a:xfrm>
            <a:off x="1185863" y="4560888"/>
            <a:ext cx="98425" cy="212725"/>
          </a:xfrm>
          <a:prstGeom prst="rect">
            <a:avLst/>
          </a:prstGeom>
          <a:noFill/>
          <a:ln w="9525">
            <a:noFill/>
            <a:miter lim="800000"/>
            <a:headEnd/>
            <a:tailEnd/>
          </a:ln>
        </p:spPr>
        <p:txBody>
          <a:bodyPr wrap="none" lIns="0" tIns="0" rIns="0" bIns="0">
            <a:spAutoFit/>
          </a:bodyPr>
          <a:lstStyle/>
          <a:p>
            <a:pPr algn="r"/>
            <a:r>
              <a:rPr lang="en-US" sz="1400">
                <a:solidFill>
                  <a:srgbClr val="000000"/>
                </a:solidFill>
              </a:rPr>
              <a:t>0</a:t>
            </a:r>
            <a:endParaRPr lang="en-US" sz="1400"/>
          </a:p>
        </p:txBody>
      </p:sp>
      <p:sp>
        <p:nvSpPr>
          <p:cNvPr id="239647" name="Rectangle 31"/>
          <p:cNvSpPr>
            <a:spLocks noChangeArrowheads="1"/>
          </p:cNvSpPr>
          <p:nvPr/>
        </p:nvSpPr>
        <p:spPr bwMode="auto">
          <a:xfrm>
            <a:off x="989013" y="3886200"/>
            <a:ext cx="295275" cy="212725"/>
          </a:xfrm>
          <a:prstGeom prst="rect">
            <a:avLst/>
          </a:prstGeom>
          <a:noFill/>
          <a:ln w="9525">
            <a:noFill/>
            <a:miter lim="800000"/>
            <a:headEnd/>
            <a:tailEnd/>
          </a:ln>
        </p:spPr>
        <p:txBody>
          <a:bodyPr wrap="none" lIns="0" tIns="0" rIns="0" bIns="0">
            <a:spAutoFit/>
          </a:bodyPr>
          <a:lstStyle/>
          <a:p>
            <a:pPr algn="r"/>
            <a:r>
              <a:rPr lang="en-US" sz="1400">
                <a:solidFill>
                  <a:srgbClr val="000000"/>
                </a:solidFill>
              </a:rPr>
              <a:t>200</a:t>
            </a:r>
            <a:endParaRPr lang="en-US" sz="1400"/>
          </a:p>
        </p:txBody>
      </p:sp>
      <p:sp>
        <p:nvSpPr>
          <p:cNvPr id="239648" name="Rectangle 32"/>
          <p:cNvSpPr>
            <a:spLocks noChangeArrowheads="1"/>
          </p:cNvSpPr>
          <p:nvPr/>
        </p:nvSpPr>
        <p:spPr bwMode="auto">
          <a:xfrm>
            <a:off x="989013" y="3211513"/>
            <a:ext cx="295275" cy="212725"/>
          </a:xfrm>
          <a:prstGeom prst="rect">
            <a:avLst/>
          </a:prstGeom>
          <a:noFill/>
          <a:ln w="9525">
            <a:noFill/>
            <a:miter lim="800000"/>
            <a:headEnd/>
            <a:tailEnd/>
          </a:ln>
        </p:spPr>
        <p:txBody>
          <a:bodyPr wrap="none" lIns="0" tIns="0" rIns="0" bIns="0">
            <a:spAutoFit/>
          </a:bodyPr>
          <a:lstStyle/>
          <a:p>
            <a:pPr algn="r"/>
            <a:r>
              <a:rPr lang="en-US" sz="1400">
                <a:solidFill>
                  <a:srgbClr val="000000"/>
                </a:solidFill>
              </a:rPr>
              <a:t>400</a:t>
            </a:r>
            <a:endParaRPr lang="en-US" sz="1400"/>
          </a:p>
        </p:txBody>
      </p:sp>
      <p:sp>
        <p:nvSpPr>
          <p:cNvPr id="239649" name="Rectangle 33"/>
          <p:cNvSpPr>
            <a:spLocks noChangeArrowheads="1"/>
          </p:cNvSpPr>
          <p:nvPr/>
        </p:nvSpPr>
        <p:spPr bwMode="auto">
          <a:xfrm>
            <a:off x="989013" y="2546350"/>
            <a:ext cx="295275" cy="212725"/>
          </a:xfrm>
          <a:prstGeom prst="rect">
            <a:avLst/>
          </a:prstGeom>
          <a:noFill/>
          <a:ln w="9525">
            <a:noFill/>
            <a:miter lim="800000"/>
            <a:headEnd/>
            <a:tailEnd/>
          </a:ln>
        </p:spPr>
        <p:txBody>
          <a:bodyPr wrap="none" lIns="0" tIns="0" rIns="0" bIns="0">
            <a:spAutoFit/>
          </a:bodyPr>
          <a:lstStyle/>
          <a:p>
            <a:pPr algn="r"/>
            <a:r>
              <a:rPr lang="en-US" sz="1400">
                <a:solidFill>
                  <a:srgbClr val="000000"/>
                </a:solidFill>
              </a:rPr>
              <a:t>600</a:t>
            </a:r>
            <a:endParaRPr lang="en-US" sz="1400"/>
          </a:p>
        </p:txBody>
      </p:sp>
      <p:sp>
        <p:nvSpPr>
          <p:cNvPr id="239650" name="Rectangle 34"/>
          <p:cNvSpPr>
            <a:spLocks noChangeArrowheads="1"/>
          </p:cNvSpPr>
          <p:nvPr/>
        </p:nvSpPr>
        <p:spPr bwMode="auto">
          <a:xfrm>
            <a:off x="989013" y="1871663"/>
            <a:ext cx="295275" cy="212725"/>
          </a:xfrm>
          <a:prstGeom prst="rect">
            <a:avLst/>
          </a:prstGeom>
          <a:noFill/>
          <a:ln w="9525">
            <a:noFill/>
            <a:miter lim="800000"/>
            <a:headEnd/>
            <a:tailEnd/>
          </a:ln>
        </p:spPr>
        <p:txBody>
          <a:bodyPr wrap="none" lIns="0" tIns="0" rIns="0" bIns="0">
            <a:spAutoFit/>
          </a:bodyPr>
          <a:lstStyle/>
          <a:p>
            <a:pPr algn="r"/>
            <a:r>
              <a:rPr lang="en-US" sz="1400">
                <a:solidFill>
                  <a:srgbClr val="000000"/>
                </a:solidFill>
              </a:rPr>
              <a:t>800</a:t>
            </a:r>
            <a:endParaRPr lang="en-US" sz="1400"/>
          </a:p>
        </p:txBody>
      </p:sp>
      <p:sp>
        <p:nvSpPr>
          <p:cNvPr id="239651" name="Rectangle 35"/>
          <p:cNvSpPr>
            <a:spLocks noChangeArrowheads="1"/>
          </p:cNvSpPr>
          <p:nvPr/>
        </p:nvSpPr>
        <p:spPr bwMode="auto">
          <a:xfrm>
            <a:off x="890588" y="1196975"/>
            <a:ext cx="393700" cy="212725"/>
          </a:xfrm>
          <a:prstGeom prst="rect">
            <a:avLst/>
          </a:prstGeom>
          <a:noFill/>
          <a:ln w="9525">
            <a:noFill/>
            <a:miter lim="800000"/>
            <a:headEnd/>
            <a:tailEnd/>
          </a:ln>
        </p:spPr>
        <p:txBody>
          <a:bodyPr wrap="none" lIns="0" tIns="0" rIns="0" bIns="0">
            <a:spAutoFit/>
          </a:bodyPr>
          <a:lstStyle/>
          <a:p>
            <a:pPr algn="r"/>
            <a:r>
              <a:rPr lang="en-US" sz="1400">
                <a:solidFill>
                  <a:srgbClr val="000000"/>
                </a:solidFill>
              </a:rPr>
              <a:t>1000</a:t>
            </a:r>
            <a:endParaRPr lang="en-US" sz="1400"/>
          </a:p>
        </p:txBody>
      </p:sp>
      <p:sp>
        <p:nvSpPr>
          <p:cNvPr id="239652" name="Rectangle 36"/>
          <p:cNvSpPr>
            <a:spLocks noChangeArrowheads="1"/>
          </p:cNvSpPr>
          <p:nvPr/>
        </p:nvSpPr>
        <p:spPr bwMode="auto">
          <a:xfrm>
            <a:off x="2005013" y="4818063"/>
            <a:ext cx="496887" cy="244475"/>
          </a:xfrm>
          <a:prstGeom prst="rect">
            <a:avLst/>
          </a:prstGeom>
          <a:noFill/>
          <a:ln w="9525">
            <a:noFill/>
            <a:miter lim="800000"/>
            <a:headEnd/>
            <a:tailEnd/>
          </a:ln>
        </p:spPr>
        <p:txBody>
          <a:bodyPr wrap="none" lIns="0" tIns="0" rIns="0" bIns="0">
            <a:spAutoFit/>
          </a:bodyPr>
          <a:lstStyle/>
          <a:p>
            <a:pPr algn="r"/>
            <a:r>
              <a:rPr lang="en-US" sz="1600">
                <a:solidFill>
                  <a:srgbClr val="000000"/>
                </a:solidFill>
              </a:rPr>
              <a:t>Open</a:t>
            </a:r>
            <a:endParaRPr lang="en-US" sz="1600"/>
          </a:p>
        </p:txBody>
      </p:sp>
      <p:sp>
        <p:nvSpPr>
          <p:cNvPr id="239653" name="Rectangle 37"/>
          <p:cNvSpPr>
            <a:spLocks noChangeArrowheads="1"/>
          </p:cNvSpPr>
          <p:nvPr/>
        </p:nvSpPr>
        <p:spPr bwMode="auto">
          <a:xfrm>
            <a:off x="3587750" y="4818063"/>
            <a:ext cx="541338" cy="244475"/>
          </a:xfrm>
          <a:prstGeom prst="rect">
            <a:avLst/>
          </a:prstGeom>
          <a:noFill/>
          <a:ln w="9525">
            <a:noFill/>
            <a:miter lim="800000"/>
            <a:headEnd/>
            <a:tailEnd/>
          </a:ln>
        </p:spPr>
        <p:txBody>
          <a:bodyPr wrap="none" lIns="0" tIns="0" rIns="0" bIns="0">
            <a:spAutoFit/>
          </a:bodyPr>
          <a:lstStyle/>
          <a:p>
            <a:pPr algn="r"/>
            <a:r>
              <a:rPr lang="en-US" sz="1600">
                <a:solidFill>
                  <a:srgbClr val="000000"/>
                </a:solidFill>
              </a:rPr>
              <a:t>Shrub</a:t>
            </a:r>
            <a:endParaRPr lang="en-US" sz="1600"/>
          </a:p>
        </p:txBody>
      </p:sp>
      <p:sp>
        <p:nvSpPr>
          <p:cNvPr id="239654" name="Rectangle 38"/>
          <p:cNvSpPr>
            <a:spLocks noChangeArrowheads="1"/>
          </p:cNvSpPr>
          <p:nvPr/>
        </p:nvSpPr>
        <p:spPr bwMode="auto">
          <a:xfrm>
            <a:off x="5219700" y="4818063"/>
            <a:ext cx="496888" cy="244475"/>
          </a:xfrm>
          <a:prstGeom prst="rect">
            <a:avLst/>
          </a:prstGeom>
          <a:noFill/>
          <a:ln w="9525">
            <a:noFill/>
            <a:miter lim="800000"/>
            <a:headEnd/>
            <a:tailEnd/>
          </a:ln>
        </p:spPr>
        <p:txBody>
          <a:bodyPr wrap="none" lIns="0" tIns="0" rIns="0" bIns="0">
            <a:spAutoFit/>
          </a:bodyPr>
          <a:lstStyle/>
          <a:p>
            <a:pPr algn="r"/>
            <a:r>
              <a:rPr lang="en-US" sz="1600">
                <a:solidFill>
                  <a:srgbClr val="000000"/>
                </a:solidFill>
              </a:rPr>
              <a:t>Open</a:t>
            </a:r>
            <a:endParaRPr lang="en-US" sz="1600"/>
          </a:p>
        </p:txBody>
      </p:sp>
      <p:sp>
        <p:nvSpPr>
          <p:cNvPr id="239655" name="Rectangle 39"/>
          <p:cNvSpPr>
            <a:spLocks noChangeArrowheads="1"/>
          </p:cNvSpPr>
          <p:nvPr/>
        </p:nvSpPr>
        <p:spPr bwMode="auto">
          <a:xfrm>
            <a:off x="6802438" y="4818063"/>
            <a:ext cx="541337" cy="244475"/>
          </a:xfrm>
          <a:prstGeom prst="rect">
            <a:avLst/>
          </a:prstGeom>
          <a:noFill/>
          <a:ln w="9525">
            <a:noFill/>
            <a:miter lim="800000"/>
            <a:headEnd/>
            <a:tailEnd/>
          </a:ln>
        </p:spPr>
        <p:txBody>
          <a:bodyPr wrap="none" lIns="0" tIns="0" rIns="0" bIns="0">
            <a:spAutoFit/>
          </a:bodyPr>
          <a:lstStyle/>
          <a:p>
            <a:pPr algn="r"/>
            <a:r>
              <a:rPr lang="en-US" sz="1600">
                <a:solidFill>
                  <a:srgbClr val="000000"/>
                </a:solidFill>
              </a:rPr>
              <a:t>Shrub</a:t>
            </a:r>
            <a:endParaRPr lang="en-US" sz="1600"/>
          </a:p>
        </p:txBody>
      </p:sp>
      <p:sp>
        <p:nvSpPr>
          <p:cNvPr id="239656" name="Line 40"/>
          <p:cNvSpPr>
            <a:spLocks noChangeShapeType="1"/>
          </p:cNvSpPr>
          <p:nvPr/>
        </p:nvSpPr>
        <p:spPr bwMode="auto">
          <a:xfrm>
            <a:off x="3033713" y="4665663"/>
            <a:ext cx="1587" cy="342900"/>
          </a:xfrm>
          <a:prstGeom prst="line">
            <a:avLst/>
          </a:prstGeom>
          <a:noFill/>
          <a:ln w="15875">
            <a:solidFill>
              <a:srgbClr val="000000"/>
            </a:solidFill>
            <a:round/>
            <a:headEnd/>
            <a:tailEnd/>
          </a:ln>
        </p:spPr>
        <p:txBody>
          <a:bodyPr/>
          <a:lstStyle/>
          <a:p>
            <a:endParaRPr lang="he-IL"/>
          </a:p>
        </p:txBody>
      </p:sp>
      <p:sp>
        <p:nvSpPr>
          <p:cNvPr id="239657" name="Line 41"/>
          <p:cNvSpPr>
            <a:spLocks noChangeShapeType="1"/>
          </p:cNvSpPr>
          <p:nvPr/>
        </p:nvSpPr>
        <p:spPr bwMode="auto">
          <a:xfrm>
            <a:off x="6257925" y="4665663"/>
            <a:ext cx="1588" cy="342900"/>
          </a:xfrm>
          <a:prstGeom prst="line">
            <a:avLst/>
          </a:prstGeom>
          <a:noFill/>
          <a:ln w="15875">
            <a:solidFill>
              <a:srgbClr val="000000"/>
            </a:solidFill>
            <a:round/>
            <a:headEnd/>
            <a:tailEnd/>
          </a:ln>
        </p:spPr>
        <p:txBody>
          <a:bodyPr/>
          <a:lstStyle/>
          <a:p>
            <a:endParaRPr lang="he-IL"/>
          </a:p>
        </p:txBody>
      </p:sp>
      <p:sp>
        <p:nvSpPr>
          <p:cNvPr id="239658" name="Rectangle 42"/>
          <p:cNvSpPr>
            <a:spLocks noChangeArrowheads="1"/>
          </p:cNvSpPr>
          <p:nvPr/>
        </p:nvSpPr>
        <p:spPr bwMode="auto">
          <a:xfrm>
            <a:off x="2305050" y="5151438"/>
            <a:ext cx="1309688" cy="244475"/>
          </a:xfrm>
          <a:prstGeom prst="rect">
            <a:avLst/>
          </a:prstGeom>
          <a:noFill/>
          <a:ln w="9525">
            <a:noFill/>
            <a:miter lim="800000"/>
            <a:headEnd/>
            <a:tailEnd/>
          </a:ln>
        </p:spPr>
        <p:txBody>
          <a:bodyPr wrap="none" lIns="0" tIns="0" rIns="0" bIns="0">
            <a:spAutoFit/>
          </a:bodyPr>
          <a:lstStyle/>
          <a:p>
            <a:pPr algn="r"/>
            <a:r>
              <a:rPr lang="en-US" sz="1600">
                <a:solidFill>
                  <a:srgbClr val="000000"/>
                </a:solidFill>
              </a:rPr>
              <a:t>Mediterranean</a:t>
            </a:r>
            <a:endParaRPr lang="en-US" sz="1600"/>
          </a:p>
        </p:txBody>
      </p:sp>
      <p:sp>
        <p:nvSpPr>
          <p:cNvPr id="239659" name="Rectangle 43"/>
          <p:cNvSpPr>
            <a:spLocks noChangeArrowheads="1"/>
          </p:cNvSpPr>
          <p:nvPr/>
        </p:nvSpPr>
        <p:spPr bwMode="auto">
          <a:xfrm>
            <a:off x="5743575" y="5151438"/>
            <a:ext cx="971550" cy="244475"/>
          </a:xfrm>
          <a:prstGeom prst="rect">
            <a:avLst/>
          </a:prstGeom>
          <a:noFill/>
          <a:ln w="9525">
            <a:noFill/>
            <a:miter lim="800000"/>
            <a:headEnd/>
            <a:tailEnd/>
          </a:ln>
        </p:spPr>
        <p:txBody>
          <a:bodyPr wrap="none" lIns="0" tIns="0" rIns="0" bIns="0">
            <a:spAutoFit/>
          </a:bodyPr>
          <a:lstStyle/>
          <a:p>
            <a:pPr algn="r"/>
            <a:r>
              <a:rPr lang="en-US" sz="1600">
                <a:solidFill>
                  <a:srgbClr val="000000"/>
                </a:solidFill>
              </a:rPr>
              <a:t>Semiarid   </a:t>
            </a:r>
            <a:endParaRPr lang="en-US" sz="1600"/>
          </a:p>
        </p:txBody>
      </p:sp>
      <p:sp>
        <p:nvSpPr>
          <p:cNvPr id="239660" name="Line 44"/>
          <p:cNvSpPr>
            <a:spLocks noChangeShapeType="1"/>
          </p:cNvSpPr>
          <p:nvPr/>
        </p:nvSpPr>
        <p:spPr bwMode="auto">
          <a:xfrm>
            <a:off x="1427163" y="4665663"/>
            <a:ext cx="1587" cy="674687"/>
          </a:xfrm>
          <a:prstGeom prst="line">
            <a:avLst/>
          </a:prstGeom>
          <a:noFill/>
          <a:ln w="15875">
            <a:solidFill>
              <a:srgbClr val="000000"/>
            </a:solidFill>
            <a:round/>
            <a:headEnd/>
            <a:tailEnd/>
          </a:ln>
        </p:spPr>
        <p:txBody>
          <a:bodyPr/>
          <a:lstStyle/>
          <a:p>
            <a:endParaRPr lang="he-IL"/>
          </a:p>
        </p:txBody>
      </p:sp>
      <p:sp>
        <p:nvSpPr>
          <p:cNvPr id="239661" name="Line 45"/>
          <p:cNvSpPr>
            <a:spLocks noChangeShapeType="1"/>
          </p:cNvSpPr>
          <p:nvPr/>
        </p:nvSpPr>
        <p:spPr bwMode="auto">
          <a:xfrm>
            <a:off x="7866063" y="4665663"/>
            <a:ext cx="1587" cy="674687"/>
          </a:xfrm>
          <a:prstGeom prst="line">
            <a:avLst/>
          </a:prstGeom>
          <a:noFill/>
          <a:ln w="15875">
            <a:solidFill>
              <a:srgbClr val="000000"/>
            </a:solidFill>
            <a:round/>
            <a:headEnd/>
            <a:tailEnd/>
          </a:ln>
        </p:spPr>
        <p:txBody>
          <a:bodyPr/>
          <a:lstStyle/>
          <a:p>
            <a:endParaRPr lang="he-IL"/>
          </a:p>
        </p:txBody>
      </p:sp>
      <p:sp>
        <p:nvSpPr>
          <p:cNvPr id="239662" name="Line 46"/>
          <p:cNvSpPr>
            <a:spLocks noChangeShapeType="1"/>
          </p:cNvSpPr>
          <p:nvPr/>
        </p:nvSpPr>
        <p:spPr bwMode="auto">
          <a:xfrm>
            <a:off x="4651375" y="4665663"/>
            <a:ext cx="1588" cy="674687"/>
          </a:xfrm>
          <a:prstGeom prst="line">
            <a:avLst/>
          </a:prstGeom>
          <a:noFill/>
          <a:ln w="15875">
            <a:solidFill>
              <a:srgbClr val="000000"/>
            </a:solidFill>
            <a:round/>
            <a:headEnd/>
            <a:tailEnd/>
          </a:ln>
        </p:spPr>
        <p:txBody>
          <a:bodyPr/>
          <a:lstStyle/>
          <a:p>
            <a:endParaRPr lang="he-IL"/>
          </a:p>
        </p:txBody>
      </p:sp>
      <p:sp>
        <p:nvSpPr>
          <p:cNvPr id="239663" name="Rectangle 47"/>
          <p:cNvSpPr>
            <a:spLocks noChangeArrowheads="1"/>
          </p:cNvSpPr>
          <p:nvPr/>
        </p:nvSpPr>
        <p:spPr bwMode="auto">
          <a:xfrm>
            <a:off x="1606550" y="1387475"/>
            <a:ext cx="104775" cy="103188"/>
          </a:xfrm>
          <a:prstGeom prst="rect">
            <a:avLst/>
          </a:prstGeom>
          <a:solidFill>
            <a:srgbClr val="3366FF"/>
          </a:solidFill>
          <a:ln w="9525">
            <a:noFill/>
            <a:miter lim="800000"/>
            <a:headEnd/>
            <a:tailEnd/>
          </a:ln>
        </p:spPr>
        <p:txBody>
          <a:bodyPr/>
          <a:lstStyle/>
          <a:p>
            <a:endParaRPr lang="he-IL"/>
          </a:p>
        </p:txBody>
      </p:sp>
      <p:sp>
        <p:nvSpPr>
          <p:cNvPr id="239664" name="Rectangle 48"/>
          <p:cNvSpPr>
            <a:spLocks noChangeArrowheads="1"/>
          </p:cNvSpPr>
          <p:nvPr/>
        </p:nvSpPr>
        <p:spPr bwMode="auto">
          <a:xfrm>
            <a:off x="1801813" y="1339850"/>
            <a:ext cx="271462" cy="182563"/>
          </a:xfrm>
          <a:prstGeom prst="rect">
            <a:avLst/>
          </a:prstGeom>
          <a:noFill/>
          <a:ln w="9525">
            <a:noFill/>
            <a:miter lim="800000"/>
            <a:headEnd/>
            <a:tailEnd/>
          </a:ln>
        </p:spPr>
        <p:txBody>
          <a:bodyPr wrap="none" lIns="0" tIns="0" rIns="0" bIns="0">
            <a:spAutoFit/>
          </a:bodyPr>
          <a:lstStyle/>
          <a:p>
            <a:pPr algn="r"/>
            <a:r>
              <a:rPr lang="en-US" sz="1200">
                <a:solidFill>
                  <a:srgbClr val="000000"/>
                </a:solidFill>
              </a:rPr>
              <a:t>Wet</a:t>
            </a:r>
            <a:endParaRPr lang="en-US"/>
          </a:p>
        </p:txBody>
      </p:sp>
      <p:sp>
        <p:nvSpPr>
          <p:cNvPr id="239665" name="Rectangle 49"/>
          <p:cNvSpPr>
            <a:spLocks noChangeArrowheads="1"/>
          </p:cNvSpPr>
          <p:nvPr/>
        </p:nvSpPr>
        <p:spPr bwMode="auto">
          <a:xfrm>
            <a:off x="1606550" y="1595438"/>
            <a:ext cx="104775" cy="104775"/>
          </a:xfrm>
          <a:prstGeom prst="rect">
            <a:avLst/>
          </a:prstGeom>
          <a:solidFill>
            <a:srgbClr val="339966"/>
          </a:solidFill>
          <a:ln w="9525">
            <a:noFill/>
            <a:miter lim="800000"/>
            <a:headEnd/>
            <a:tailEnd/>
          </a:ln>
        </p:spPr>
        <p:txBody>
          <a:bodyPr/>
          <a:lstStyle/>
          <a:p>
            <a:endParaRPr lang="he-IL"/>
          </a:p>
        </p:txBody>
      </p:sp>
      <p:sp>
        <p:nvSpPr>
          <p:cNvPr id="239666" name="Rectangle 50"/>
          <p:cNvSpPr>
            <a:spLocks noChangeArrowheads="1"/>
          </p:cNvSpPr>
          <p:nvPr/>
        </p:nvSpPr>
        <p:spPr bwMode="auto">
          <a:xfrm>
            <a:off x="1793875" y="1547813"/>
            <a:ext cx="488950" cy="182562"/>
          </a:xfrm>
          <a:prstGeom prst="rect">
            <a:avLst/>
          </a:prstGeom>
          <a:noFill/>
          <a:ln w="9525">
            <a:noFill/>
            <a:miter lim="800000"/>
            <a:headEnd/>
            <a:tailEnd/>
          </a:ln>
        </p:spPr>
        <p:txBody>
          <a:bodyPr wrap="none" lIns="0" tIns="0" rIns="0" bIns="0">
            <a:spAutoFit/>
          </a:bodyPr>
          <a:lstStyle/>
          <a:p>
            <a:pPr algn="r"/>
            <a:r>
              <a:rPr lang="en-US" sz="1200">
                <a:solidFill>
                  <a:srgbClr val="000000"/>
                </a:solidFill>
              </a:rPr>
              <a:t>Control</a:t>
            </a:r>
            <a:endParaRPr lang="en-US"/>
          </a:p>
        </p:txBody>
      </p:sp>
      <p:sp>
        <p:nvSpPr>
          <p:cNvPr id="239667" name="Rectangle 51"/>
          <p:cNvSpPr>
            <a:spLocks noChangeArrowheads="1"/>
          </p:cNvSpPr>
          <p:nvPr/>
        </p:nvSpPr>
        <p:spPr bwMode="auto">
          <a:xfrm>
            <a:off x="1606550" y="1814513"/>
            <a:ext cx="104775" cy="104775"/>
          </a:xfrm>
          <a:prstGeom prst="rect">
            <a:avLst/>
          </a:prstGeom>
          <a:solidFill>
            <a:srgbClr val="FF9900"/>
          </a:solidFill>
          <a:ln w="9525">
            <a:noFill/>
            <a:miter lim="800000"/>
            <a:headEnd/>
            <a:tailEnd/>
          </a:ln>
        </p:spPr>
        <p:txBody>
          <a:bodyPr/>
          <a:lstStyle/>
          <a:p>
            <a:endParaRPr lang="he-IL"/>
          </a:p>
        </p:txBody>
      </p:sp>
      <p:sp>
        <p:nvSpPr>
          <p:cNvPr id="239668" name="Rectangle 52"/>
          <p:cNvSpPr>
            <a:spLocks noChangeArrowheads="1"/>
          </p:cNvSpPr>
          <p:nvPr/>
        </p:nvSpPr>
        <p:spPr bwMode="auto">
          <a:xfrm>
            <a:off x="1798638" y="1766888"/>
            <a:ext cx="236537" cy="182562"/>
          </a:xfrm>
          <a:prstGeom prst="rect">
            <a:avLst/>
          </a:prstGeom>
          <a:noFill/>
          <a:ln w="9525">
            <a:noFill/>
            <a:miter lim="800000"/>
            <a:headEnd/>
            <a:tailEnd/>
          </a:ln>
        </p:spPr>
        <p:txBody>
          <a:bodyPr wrap="none" lIns="0" tIns="0" rIns="0" bIns="0">
            <a:spAutoFit/>
          </a:bodyPr>
          <a:lstStyle/>
          <a:p>
            <a:pPr algn="r"/>
            <a:r>
              <a:rPr lang="en-US" sz="1200">
                <a:solidFill>
                  <a:srgbClr val="000000"/>
                </a:solidFill>
              </a:rPr>
              <a:t>Dry</a:t>
            </a:r>
            <a:endParaRPr lang="en-US"/>
          </a:p>
        </p:txBody>
      </p:sp>
      <p:pic>
        <p:nvPicPr>
          <p:cNvPr id="239669" name="Picture 53"/>
          <p:cNvPicPr>
            <a:picLocks noChangeAspect="1" noChangeArrowheads="1"/>
          </p:cNvPicPr>
          <p:nvPr/>
        </p:nvPicPr>
        <p:blipFill>
          <a:blip r:embed="rId3" cstate="print"/>
          <a:srcRect/>
          <a:stretch>
            <a:fillRect/>
          </a:stretch>
        </p:blipFill>
        <p:spPr bwMode="auto">
          <a:xfrm>
            <a:off x="771525" y="5608638"/>
            <a:ext cx="7600950" cy="1179512"/>
          </a:xfrm>
          <a:prstGeom prst="rect">
            <a:avLst/>
          </a:prstGeom>
          <a:noFill/>
          <a:ln w="9525">
            <a:noFill/>
            <a:miter lim="800000"/>
            <a:headEnd/>
            <a:tailEnd/>
          </a:ln>
          <a:effectLst/>
        </p:spPr>
      </p:pic>
      <p:sp>
        <p:nvSpPr>
          <p:cNvPr id="239670" name="Rectangle 54"/>
          <p:cNvSpPr>
            <a:spLocks noChangeArrowheads="1"/>
          </p:cNvSpPr>
          <p:nvPr/>
        </p:nvSpPr>
        <p:spPr bwMode="auto">
          <a:xfrm>
            <a:off x="2700338" y="5608638"/>
            <a:ext cx="3590925" cy="1176337"/>
          </a:xfrm>
          <a:prstGeom prst="rect">
            <a:avLst/>
          </a:prstGeom>
          <a:noFill/>
          <a:ln w="34925" algn="ctr">
            <a:solidFill>
              <a:srgbClr val="FF0000"/>
            </a:solidFill>
            <a:miter lim="800000"/>
            <a:headEnd/>
            <a:tailEnd/>
          </a:ln>
          <a:effectLst/>
        </p:spPr>
        <p:txBody>
          <a:bodyPr anchor="ctr">
            <a:spAutoFit/>
          </a:bodyPr>
          <a:lstStyle/>
          <a:p>
            <a:endParaRPr lang="he-IL"/>
          </a:p>
        </p:txBody>
      </p:sp>
      <p:sp>
        <p:nvSpPr>
          <p:cNvPr id="239671" name="Text Box 55"/>
          <p:cNvSpPr txBox="1">
            <a:spLocks noChangeArrowheads="1"/>
          </p:cNvSpPr>
          <p:nvPr/>
        </p:nvSpPr>
        <p:spPr bwMode="auto">
          <a:xfrm>
            <a:off x="2185988" y="1033463"/>
            <a:ext cx="719137" cy="274637"/>
          </a:xfrm>
          <a:prstGeom prst="rect">
            <a:avLst/>
          </a:prstGeom>
          <a:noFill/>
          <a:ln w="9525" algn="ctr">
            <a:noFill/>
            <a:miter lim="800000"/>
            <a:headEnd/>
            <a:tailEnd/>
          </a:ln>
          <a:effectLst/>
        </p:spPr>
        <p:txBody>
          <a:bodyPr>
            <a:spAutoFit/>
          </a:bodyPr>
          <a:lstStyle/>
          <a:p>
            <a:pPr algn="r">
              <a:spcBef>
                <a:spcPct val="50000"/>
              </a:spcBef>
            </a:pPr>
            <a:r>
              <a:rPr lang="en-US" sz="1200"/>
              <a:t>p&lt;0.05 </a:t>
            </a:r>
          </a:p>
        </p:txBody>
      </p:sp>
      <p:sp>
        <p:nvSpPr>
          <p:cNvPr id="239672" name="Text Box 56"/>
          <p:cNvSpPr txBox="1">
            <a:spLocks noChangeArrowheads="1"/>
          </p:cNvSpPr>
          <p:nvPr/>
        </p:nvSpPr>
        <p:spPr bwMode="auto">
          <a:xfrm>
            <a:off x="2411413" y="1389063"/>
            <a:ext cx="249237" cy="547687"/>
          </a:xfrm>
          <a:prstGeom prst="rect">
            <a:avLst/>
          </a:prstGeom>
          <a:solidFill>
            <a:srgbClr val="FFFFCC"/>
          </a:solidFill>
          <a:ln w="9525" algn="ctr">
            <a:noFill/>
            <a:miter lim="800000"/>
            <a:headEnd/>
            <a:tailEnd/>
          </a:ln>
          <a:effectLst/>
        </p:spPr>
        <p:txBody>
          <a:bodyPr lIns="0" tIns="0" rIns="0" bIns="0">
            <a:spAutoFit/>
          </a:bodyPr>
          <a:lstStyle/>
          <a:p>
            <a:pPr algn="ctr">
              <a:lnSpc>
                <a:spcPct val="70000"/>
              </a:lnSpc>
              <a:spcBef>
                <a:spcPct val="45000"/>
              </a:spcBef>
            </a:pPr>
            <a:r>
              <a:rPr lang="en-US" sz="1000"/>
              <a:t>A</a:t>
            </a:r>
          </a:p>
          <a:p>
            <a:pPr algn="ctr">
              <a:spcBef>
                <a:spcPct val="45000"/>
              </a:spcBef>
            </a:pPr>
            <a:r>
              <a:rPr lang="en-US" sz="1000"/>
              <a:t>AB</a:t>
            </a:r>
          </a:p>
          <a:p>
            <a:pPr algn="ctr">
              <a:spcBef>
                <a:spcPct val="45000"/>
              </a:spcBef>
            </a:pPr>
            <a:r>
              <a:rPr lang="en-US" sz="1000"/>
              <a:t>B</a:t>
            </a:r>
          </a:p>
        </p:txBody>
      </p:sp>
      <p:sp>
        <p:nvSpPr>
          <p:cNvPr id="239673" name="Text Box 57"/>
          <p:cNvSpPr txBox="1">
            <a:spLocks noChangeArrowheads="1"/>
          </p:cNvSpPr>
          <p:nvPr/>
        </p:nvSpPr>
        <p:spPr bwMode="auto">
          <a:xfrm rot="16200000">
            <a:off x="-223837" y="2773362"/>
            <a:ext cx="1754188" cy="366713"/>
          </a:xfrm>
          <a:prstGeom prst="rect">
            <a:avLst/>
          </a:prstGeom>
          <a:noFill/>
          <a:ln w="9525">
            <a:noFill/>
            <a:miter lim="800000"/>
            <a:headEnd/>
            <a:tailEnd/>
          </a:ln>
          <a:effectLst/>
        </p:spPr>
        <p:txBody>
          <a:bodyPr>
            <a:spAutoFit/>
          </a:bodyPr>
          <a:lstStyle/>
          <a:p>
            <a:pPr>
              <a:spcBef>
                <a:spcPct val="50000"/>
              </a:spcBef>
            </a:pPr>
            <a:r>
              <a:rPr lang="en-US" sz="1700">
                <a:solidFill>
                  <a:srgbClr val="000000"/>
                </a:solidFill>
                <a:latin typeface="Tahoma" pitchFamily="34" charset="0"/>
              </a:rPr>
              <a:t>R</a:t>
            </a:r>
            <a:r>
              <a:rPr lang="en-US" sz="1700" baseline="-25000">
                <a:solidFill>
                  <a:srgbClr val="000000"/>
                </a:solidFill>
                <a:latin typeface="Tahoma" pitchFamily="34" charset="0"/>
              </a:rPr>
              <a:t>s</a:t>
            </a:r>
            <a:r>
              <a:rPr lang="en-US" sz="1700">
                <a:solidFill>
                  <a:srgbClr val="000000"/>
                </a:solidFill>
                <a:latin typeface="Tahoma" pitchFamily="34" charset="0"/>
              </a:rPr>
              <a:t> (</a:t>
            </a:r>
            <a:r>
              <a:rPr lang="en-US"/>
              <a:t>g C m</a:t>
            </a:r>
            <a:r>
              <a:rPr lang="en-US" baseline="30000"/>
              <a:t>-2</a:t>
            </a:r>
            <a:r>
              <a:rPr lang="en-US"/>
              <a:t> y</a:t>
            </a:r>
            <a:r>
              <a:rPr lang="en-US" baseline="30000"/>
              <a:t>-1</a:t>
            </a:r>
            <a:r>
              <a:rPr lang="en-US" sz="1700">
                <a:solidFill>
                  <a:srgbClr val="000000"/>
                </a:solidFill>
                <a:latin typeface="Tahoma" pitchFamily="34" charset="0"/>
              </a:rPr>
              <a:t>)</a:t>
            </a:r>
          </a:p>
        </p:txBody>
      </p:sp>
      <p:sp>
        <p:nvSpPr>
          <p:cNvPr id="239674" name="Rectangle 58"/>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a:solidFill>
                  <a:schemeClr val="bg1"/>
                </a:solidFill>
                <a:effectLst>
                  <a:outerShdw blurRad="38100" dist="38100" dir="2700000" algn="tl">
                    <a:srgbClr val="000000"/>
                  </a:outerShdw>
                </a:effectLst>
              </a:rPr>
              <a:t>Soil respiration &amp; rainfall manipulations</a:t>
            </a:r>
          </a:p>
        </p:txBody>
      </p:sp>
      <p:sp>
        <p:nvSpPr>
          <p:cNvPr id="239675" name="Text Box 59"/>
          <p:cNvSpPr txBox="1">
            <a:spLocks noChangeArrowheads="1"/>
          </p:cNvSpPr>
          <p:nvPr/>
        </p:nvSpPr>
        <p:spPr bwMode="auto">
          <a:xfrm>
            <a:off x="6518275" y="6477000"/>
            <a:ext cx="3167063" cy="336550"/>
          </a:xfrm>
          <a:prstGeom prst="rect">
            <a:avLst/>
          </a:prstGeom>
          <a:solidFill>
            <a:srgbClr val="FFFFFF">
              <a:alpha val="39999"/>
            </a:srgbClr>
          </a:solidFill>
          <a:ln w="9525" algn="ctr">
            <a:noFill/>
            <a:miter lim="800000"/>
            <a:headEnd/>
            <a:tailEnd/>
          </a:ln>
          <a:effectLst/>
        </p:spPr>
        <p:txBody>
          <a:bodyPr>
            <a:spAutoFit/>
          </a:bodyPr>
          <a:lstStyle/>
          <a:p>
            <a:pPr>
              <a:spcBef>
                <a:spcPct val="50000"/>
              </a:spcBef>
            </a:pPr>
            <a:r>
              <a:rPr lang="en-US" sz="1600" i="1" dirty="0"/>
              <a:t>Talmor et al., </a:t>
            </a:r>
            <a:r>
              <a:rPr lang="en-US" sz="1600" i="1" dirty="0" smtClean="0"/>
              <a:t>2010</a:t>
            </a:r>
            <a:endParaRPr lang="en-US" sz="16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7" name="Rectangle 9"/>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a:r>
              <a:rPr lang="en-US" sz="2800" b="1" dirty="0">
                <a:solidFill>
                  <a:schemeClr val="bg1"/>
                </a:solidFill>
                <a:effectLst>
                  <a:outerShdw blurRad="38100" dist="38100" dir="2700000" algn="tl">
                    <a:srgbClr val="000000"/>
                  </a:outerShdw>
                </a:effectLst>
              </a:rPr>
              <a:t>Effects of rainfall manipulations on </a:t>
            </a:r>
            <a:r>
              <a:rPr lang="en-US" sz="2800" b="1" dirty="0" smtClean="0">
                <a:solidFill>
                  <a:schemeClr val="bg1"/>
                </a:solidFill>
                <a:effectLst>
                  <a:outerShdw blurRad="38100" dist="38100" dir="2700000" algn="tl">
                    <a:srgbClr val="000000"/>
                  </a:outerShdw>
                </a:effectLst>
              </a:rPr>
              <a:t>soil </a:t>
            </a:r>
            <a:r>
              <a:rPr lang="en-US" sz="2800" b="1" dirty="0">
                <a:solidFill>
                  <a:schemeClr val="bg1"/>
                </a:solidFill>
                <a:effectLst>
                  <a:outerShdw blurRad="38100" dist="38100" dir="2700000" algn="tl">
                    <a:srgbClr val="000000"/>
                  </a:outerShdw>
                </a:effectLst>
              </a:rPr>
              <a:t>microbial biomass</a:t>
            </a:r>
          </a:p>
        </p:txBody>
      </p:sp>
      <p:sp>
        <p:nvSpPr>
          <p:cNvPr id="273418" name="Text Box 10"/>
          <p:cNvSpPr txBox="1">
            <a:spLocks noChangeArrowheads="1"/>
          </p:cNvSpPr>
          <p:nvPr/>
        </p:nvSpPr>
        <p:spPr bwMode="auto">
          <a:xfrm>
            <a:off x="5003800" y="1243013"/>
            <a:ext cx="3168650" cy="457200"/>
          </a:xfrm>
          <a:prstGeom prst="rect">
            <a:avLst/>
          </a:prstGeom>
          <a:noFill/>
          <a:ln w="9525" algn="ctr">
            <a:noFill/>
            <a:miter lim="800000"/>
            <a:headEnd/>
            <a:tailEnd/>
          </a:ln>
          <a:effectLst/>
        </p:spPr>
        <p:txBody>
          <a:bodyPr>
            <a:spAutoFit/>
          </a:bodyPr>
          <a:lstStyle/>
          <a:p>
            <a:pPr algn="ctr">
              <a:spcBef>
                <a:spcPct val="50000"/>
              </a:spcBef>
            </a:pPr>
            <a:r>
              <a:rPr lang="en-US" sz="2400"/>
              <a:t>Mediterranean</a:t>
            </a:r>
          </a:p>
        </p:txBody>
      </p:sp>
      <p:sp>
        <p:nvSpPr>
          <p:cNvPr id="273419" name="Text Box 11"/>
          <p:cNvSpPr txBox="1">
            <a:spLocks noChangeArrowheads="1"/>
          </p:cNvSpPr>
          <p:nvPr/>
        </p:nvSpPr>
        <p:spPr bwMode="auto">
          <a:xfrm>
            <a:off x="755650" y="1243013"/>
            <a:ext cx="3168650" cy="457200"/>
          </a:xfrm>
          <a:prstGeom prst="rect">
            <a:avLst/>
          </a:prstGeom>
          <a:noFill/>
          <a:ln w="9525" algn="ctr">
            <a:noFill/>
            <a:miter lim="800000"/>
            <a:headEnd/>
            <a:tailEnd/>
          </a:ln>
          <a:effectLst/>
        </p:spPr>
        <p:txBody>
          <a:bodyPr>
            <a:spAutoFit/>
          </a:bodyPr>
          <a:lstStyle/>
          <a:p>
            <a:pPr algn="ctr">
              <a:spcBef>
                <a:spcPct val="50000"/>
              </a:spcBef>
            </a:pPr>
            <a:r>
              <a:rPr lang="en-US" sz="2400"/>
              <a:t>Semiarid</a:t>
            </a:r>
          </a:p>
        </p:txBody>
      </p:sp>
      <p:pic>
        <p:nvPicPr>
          <p:cNvPr id="273411" name="Picture 3"/>
          <p:cNvPicPr>
            <a:picLocks noChangeAspect="1" noChangeArrowheads="1"/>
          </p:cNvPicPr>
          <p:nvPr/>
        </p:nvPicPr>
        <p:blipFill>
          <a:blip r:embed="rId2" cstate="print"/>
          <a:srcRect/>
          <a:stretch>
            <a:fillRect/>
          </a:stretch>
        </p:blipFill>
        <p:spPr bwMode="auto">
          <a:xfrm>
            <a:off x="395288" y="1700213"/>
            <a:ext cx="4195762" cy="3744912"/>
          </a:xfrm>
          <a:prstGeom prst="rect">
            <a:avLst/>
          </a:prstGeom>
          <a:noFill/>
          <a:ln w="9525">
            <a:noFill/>
            <a:miter lim="800000"/>
            <a:headEnd/>
            <a:tailEnd/>
          </a:ln>
          <a:effectLst/>
        </p:spPr>
      </p:pic>
      <p:pic>
        <p:nvPicPr>
          <p:cNvPr id="273412" name="Picture 4"/>
          <p:cNvPicPr>
            <a:picLocks noChangeAspect="1" noChangeArrowheads="1"/>
          </p:cNvPicPr>
          <p:nvPr/>
        </p:nvPicPr>
        <p:blipFill>
          <a:blip r:embed="rId3" cstate="print"/>
          <a:srcRect/>
          <a:stretch>
            <a:fillRect/>
          </a:stretch>
        </p:blipFill>
        <p:spPr bwMode="auto">
          <a:xfrm>
            <a:off x="4679950" y="1717650"/>
            <a:ext cx="4124325" cy="3511550"/>
          </a:xfrm>
          <a:prstGeom prst="rect">
            <a:avLst/>
          </a:prstGeom>
          <a:noFill/>
          <a:ln w="9525">
            <a:noFill/>
            <a:miter lim="800000"/>
            <a:headEnd/>
            <a:tailEnd/>
          </a:ln>
          <a:effectLst/>
        </p:spPr>
      </p:pic>
      <p:sp>
        <p:nvSpPr>
          <p:cNvPr id="273414" name="Rectangle 6"/>
          <p:cNvSpPr>
            <a:spLocks noChangeArrowheads="1"/>
          </p:cNvSpPr>
          <p:nvPr/>
        </p:nvSpPr>
        <p:spPr bwMode="auto">
          <a:xfrm>
            <a:off x="2195513" y="1773238"/>
            <a:ext cx="1366837" cy="215900"/>
          </a:xfrm>
          <a:prstGeom prst="rect">
            <a:avLst/>
          </a:prstGeom>
          <a:solidFill>
            <a:schemeClr val="bg1"/>
          </a:solidFill>
          <a:ln w="9525">
            <a:solidFill>
              <a:schemeClr val="bg1"/>
            </a:solidFill>
            <a:miter lim="800000"/>
            <a:headEnd/>
            <a:tailEnd/>
          </a:ln>
          <a:effectLst/>
        </p:spPr>
        <p:txBody>
          <a:bodyPr wrap="none" anchor="ctr"/>
          <a:lstStyle/>
          <a:p>
            <a:endParaRPr lang="he-IL"/>
          </a:p>
        </p:txBody>
      </p:sp>
      <p:sp>
        <p:nvSpPr>
          <p:cNvPr id="273415" name="Rectangle 7"/>
          <p:cNvSpPr>
            <a:spLocks noChangeArrowheads="1"/>
          </p:cNvSpPr>
          <p:nvPr/>
        </p:nvSpPr>
        <p:spPr bwMode="auto">
          <a:xfrm>
            <a:off x="2268538" y="5229225"/>
            <a:ext cx="1366837" cy="215900"/>
          </a:xfrm>
          <a:prstGeom prst="rect">
            <a:avLst/>
          </a:prstGeom>
          <a:solidFill>
            <a:schemeClr val="bg1"/>
          </a:solidFill>
          <a:ln w="9525">
            <a:solidFill>
              <a:schemeClr val="bg1"/>
            </a:solidFill>
            <a:miter lim="800000"/>
            <a:headEnd/>
            <a:tailEnd/>
          </a:ln>
          <a:effectLst/>
        </p:spPr>
        <p:txBody>
          <a:bodyPr wrap="none" anchor="ctr"/>
          <a:lstStyle/>
          <a:p>
            <a:endParaRPr lang="he-IL"/>
          </a:p>
        </p:txBody>
      </p:sp>
      <p:sp>
        <p:nvSpPr>
          <p:cNvPr id="273416" name="Rectangle 8"/>
          <p:cNvSpPr>
            <a:spLocks noChangeArrowheads="1"/>
          </p:cNvSpPr>
          <p:nvPr/>
        </p:nvSpPr>
        <p:spPr bwMode="auto">
          <a:xfrm>
            <a:off x="6156325" y="1989138"/>
            <a:ext cx="1366837" cy="215900"/>
          </a:xfrm>
          <a:prstGeom prst="rect">
            <a:avLst/>
          </a:prstGeom>
          <a:solidFill>
            <a:schemeClr val="bg1"/>
          </a:solidFill>
          <a:ln w="9525">
            <a:solidFill>
              <a:schemeClr val="bg1"/>
            </a:solidFill>
            <a:miter lim="800000"/>
            <a:headEnd/>
            <a:tailEnd/>
          </a:ln>
          <a:effectLst/>
        </p:spPr>
        <p:txBody>
          <a:bodyPr wrap="none" anchor="ctr"/>
          <a:lstStyle/>
          <a:p>
            <a:endParaRPr lang="he-IL"/>
          </a:p>
        </p:txBody>
      </p:sp>
      <p:sp>
        <p:nvSpPr>
          <p:cNvPr id="273420" name="Rectangle 12"/>
          <p:cNvSpPr>
            <a:spLocks noChangeArrowheads="1"/>
          </p:cNvSpPr>
          <p:nvPr/>
        </p:nvSpPr>
        <p:spPr bwMode="auto">
          <a:xfrm>
            <a:off x="4716463" y="2060575"/>
            <a:ext cx="144462" cy="144462"/>
          </a:xfrm>
          <a:prstGeom prst="rect">
            <a:avLst/>
          </a:prstGeom>
          <a:solidFill>
            <a:srgbClr val="FFFFFF"/>
          </a:solidFill>
          <a:ln w="9525" algn="ctr">
            <a:noFill/>
            <a:miter lim="800000"/>
            <a:headEnd/>
            <a:tailEnd/>
          </a:ln>
          <a:effectLst/>
        </p:spPr>
        <p:txBody>
          <a:bodyPr wrap="none" anchor="ctr"/>
          <a:lstStyle/>
          <a:p>
            <a:endParaRPr lang="he-IL"/>
          </a:p>
        </p:txBody>
      </p:sp>
      <p:sp>
        <p:nvSpPr>
          <p:cNvPr id="273421" name="Rectangle 13"/>
          <p:cNvSpPr>
            <a:spLocks noChangeArrowheads="1"/>
          </p:cNvSpPr>
          <p:nvPr/>
        </p:nvSpPr>
        <p:spPr bwMode="auto">
          <a:xfrm>
            <a:off x="539750" y="1916113"/>
            <a:ext cx="144462" cy="144462"/>
          </a:xfrm>
          <a:prstGeom prst="rect">
            <a:avLst/>
          </a:prstGeom>
          <a:solidFill>
            <a:srgbClr val="FFFFFF"/>
          </a:solidFill>
          <a:ln w="9525" algn="ctr">
            <a:noFill/>
            <a:miter lim="800000"/>
            <a:headEnd/>
            <a:tailEnd/>
          </a:ln>
          <a:effectLst/>
        </p:spPr>
        <p:txBody>
          <a:bodyPr wrap="none" anchor="ctr"/>
          <a:lstStyle/>
          <a:p>
            <a:endParaRPr lang="he-IL"/>
          </a:p>
        </p:txBody>
      </p:sp>
      <p:sp>
        <p:nvSpPr>
          <p:cNvPr id="273422" name="Rectangle 14"/>
          <p:cNvSpPr>
            <a:spLocks noChangeArrowheads="1"/>
          </p:cNvSpPr>
          <p:nvPr/>
        </p:nvSpPr>
        <p:spPr bwMode="auto">
          <a:xfrm>
            <a:off x="4716463" y="5084763"/>
            <a:ext cx="4103687" cy="358775"/>
          </a:xfrm>
          <a:prstGeom prst="rect">
            <a:avLst/>
          </a:prstGeom>
          <a:solidFill>
            <a:srgbClr val="FFFFFF"/>
          </a:solidFill>
          <a:ln w="9525" algn="ctr">
            <a:noFill/>
            <a:miter lim="800000"/>
            <a:headEnd/>
            <a:tailEnd/>
          </a:ln>
          <a:effectLst/>
        </p:spPr>
        <p:txBody>
          <a:bodyPr wrap="none" anchor="ctr"/>
          <a:lstStyle/>
          <a:p>
            <a:endParaRPr lang="he-IL"/>
          </a:p>
        </p:txBody>
      </p:sp>
      <p:sp>
        <p:nvSpPr>
          <p:cNvPr id="273413" name="Text Box 5"/>
          <p:cNvSpPr txBox="1">
            <a:spLocks noChangeArrowheads="1"/>
          </p:cNvSpPr>
          <p:nvPr/>
        </p:nvSpPr>
        <p:spPr bwMode="auto">
          <a:xfrm rot="16200000">
            <a:off x="-2012950" y="2886075"/>
            <a:ext cx="4608513" cy="366713"/>
          </a:xfrm>
          <a:prstGeom prst="rect">
            <a:avLst/>
          </a:prstGeom>
          <a:noFill/>
          <a:ln w="9525">
            <a:noFill/>
            <a:miter lim="800000"/>
            <a:headEnd/>
            <a:tailEnd/>
          </a:ln>
          <a:effectLst/>
        </p:spPr>
        <p:txBody>
          <a:bodyPr>
            <a:spAutoFit/>
          </a:bodyPr>
          <a:lstStyle/>
          <a:p>
            <a:pPr rtl="0">
              <a:spcBef>
                <a:spcPct val="50000"/>
              </a:spcBef>
            </a:pPr>
            <a:r>
              <a:rPr lang="en-US"/>
              <a:t>Microbial biomass (µg C g soil</a:t>
            </a:r>
            <a:r>
              <a:rPr lang="en-US" baseline="30000"/>
              <a:t>-1</a:t>
            </a:r>
            <a:r>
              <a:rPr lang="en-US"/>
              <a:t>)</a:t>
            </a:r>
          </a:p>
        </p:txBody>
      </p:sp>
      <p:sp>
        <p:nvSpPr>
          <p:cNvPr id="273424" name="Text Box 16"/>
          <p:cNvSpPr txBox="1">
            <a:spLocks noChangeArrowheads="1"/>
          </p:cNvSpPr>
          <p:nvPr/>
        </p:nvSpPr>
        <p:spPr bwMode="auto">
          <a:xfrm>
            <a:off x="3132138" y="5516563"/>
            <a:ext cx="4392190" cy="369332"/>
          </a:xfrm>
          <a:prstGeom prst="rect">
            <a:avLst/>
          </a:prstGeom>
          <a:noFill/>
          <a:ln w="9525" algn="ctr">
            <a:noFill/>
            <a:miter lim="800000"/>
            <a:headEnd/>
            <a:tailEnd/>
          </a:ln>
          <a:effectLst/>
        </p:spPr>
        <p:txBody>
          <a:bodyPr wrap="square">
            <a:spAutoFit/>
          </a:bodyPr>
          <a:lstStyle/>
          <a:p>
            <a:pPr>
              <a:spcBef>
                <a:spcPct val="50000"/>
              </a:spcBef>
            </a:pPr>
            <a:r>
              <a:rPr lang="en-US" b="1" dirty="0" smtClean="0"/>
              <a:t>2008 &amp; ‘09 </a:t>
            </a:r>
            <a:r>
              <a:rPr lang="en-US" b="1" dirty="0"/>
              <a:t>Seasons &amp; Treatments</a:t>
            </a:r>
          </a:p>
        </p:txBody>
      </p:sp>
      <p:sp>
        <p:nvSpPr>
          <p:cNvPr id="273425" name="Text Box 17"/>
          <p:cNvSpPr txBox="1">
            <a:spLocks noChangeArrowheads="1"/>
          </p:cNvSpPr>
          <p:nvPr/>
        </p:nvSpPr>
        <p:spPr bwMode="auto">
          <a:xfrm>
            <a:off x="6661150" y="6524625"/>
            <a:ext cx="3167063" cy="274638"/>
          </a:xfrm>
          <a:prstGeom prst="rect">
            <a:avLst/>
          </a:prstGeom>
          <a:noFill/>
          <a:ln w="9525" algn="ctr">
            <a:noFill/>
            <a:miter lim="800000"/>
            <a:headEnd/>
            <a:tailEnd/>
          </a:ln>
          <a:effectLst/>
        </p:spPr>
        <p:txBody>
          <a:bodyPr>
            <a:spAutoFit/>
          </a:bodyPr>
          <a:lstStyle/>
          <a:p>
            <a:pPr>
              <a:spcBef>
                <a:spcPct val="50000"/>
              </a:spcBef>
            </a:pPr>
            <a:r>
              <a:rPr lang="en-US" sz="1200" i="1"/>
              <a:t>Sherman et al., unpublished</a:t>
            </a:r>
          </a:p>
        </p:txBody>
      </p:sp>
      <p:sp>
        <p:nvSpPr>
          <p:cNvPr id="273426" name="Text Box 18"/>
          <p:cNvSpPr txBox="1">
            <a:spLocks noChangeArrowheads="1"/>
          </p:cNvSpPr>
          <p:nvPr/>
        </p:nvSpPr>
        <p:spPr bwMode="auto">
          <a:xfrm>
            <a:off x="35496" y="5805264"/>
            <a:ext cx="6769448" cy="830997"/>
          </a:xfrm>
          <a:prstGeom prst="rect">
            <a:avLst/>
          </a:prstGeom>
          <a:noFill/>
          <a:ln w="9525" algn="ctr">
            <a:noFill/>
            <a:miter lim="800000"/>
            <a:headEnd/>
            <a:tailEnd/>
          </a:ln>
          <a:effectLst/>
        </p:spPr>
        <p:txBody>
          <a:bodyPr wrap="square">
            <a:spAutoFit/>
          </a:bodyPr>
          <a:lstStyle/>
          <a:p>
            <a:pPr>
              <a:spcBef>
                <a:spcPct val="50000"/>
              </a:spcBef>
            </a:pPr>
            <a:r>
              <a:rPr lang="en-US" sz="2400" b="1" dirty="0">
                <a:solidFill>
                  <a:srgbClr val="CC0066"/>
                </a:solidFill>
              </a:rPr>
              <a:t>Season – significant changes                          No consistent pattern of treatment response</a:t>
            </a:r>
          </a:p>
        </p:txBody>
      </p:sp>
      <p:sp>
        <p:nvSpPr>
          <p:cNvPr id="273427" name="Rectangle 19"/>
          <p:cNvSpPr>
            <a:spLocks noChangeArrowheads="1"/>
          </p:cNvSpPr>
          <p:nvPr/>
        </p:nvSpPr>
        <p:spPr bwMode="auto">
          <a:xfrm>
            <a:off x="4716463" y="1916113"/>
            <a:ext cx="142875" cy="217487"/>
          </a:xfrm>
          <a:prstGeom prst="rect">
            <a:avLst/>
          </a:prstGeom>
          <a:solidFill>
            <a:schemeClr val="bg1"/>
          </a:solidFill>
          <a:ln w="9525" algn="ctr">
            <a:noFill/>
            <a:miter lim="800000"/>
            <a:headEnd/>
            <a:tailEnd/>
          </a:ln>
          <a:effectLst/>
        </p:spPr>
        <p:txBody>
          <a:bodyPr wrap="none" anchor="ctr"/>
          <a:lstStyle/>
          <a:p>
            <a:endParaRPr lang="he-IL"/>
          </a:p>
        </p:txBody>
      </p:sp>
      <p:grpSp>
        <p:nvGrpSpPr>
          <p:cNvPr id="23" name="Group 22"/>
          <p:cNvGrpSpPr/>
          <p:nvPr/>
        </p:nvGrpSpPr>
        <p:grpSpPr>
          <a:xfrm>
            <a:off x="4067944" y="1043444"/>
            <a:ext cx="1080120" cy="657364"/>
            <a:chOff x="3563888" y="908720"/>
            <a:chExt cx="1080120" cy="657364"/>
          </a:xfrm>
        </p:grpSpPr>
        <p:sp>
          <p:nvSpPr>
            <p:cNvPr id="19" name="Rectangle 18"/>
            <p:cNvSpPr/>
            <p:nvPr/>
          </p:nvSpPr>
          <p:spPr bwMode="auto">
            <a:xfrm>
              <a:off x="3563888" y="1340768"/>
              <a:ext cx="216024"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9"/>
            <p:cNvSpPr/>
            <p:nvPr/>
          </p:nvSpPr>
          <p:spPr bwMode="auto">
            <a:xfrm>
              <a:off x="3563888" y="1052736"/>
              <a:ext cx="216024" cy="144016"/>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Box 20"/>
            <p:cNvSpPr txBox="1"/>
            <p:nvPr/>
          </p:nvSpPr>
          <p:spPr>
            <a:xfrm>
              <a:off x="3851920" y="908720"/>
              <a:ext cx="792088" cy="369332"/>
            </a:xfrm>
            <a:prstGeom prst="rect">
              <a:avLst/>
            </a:prstGeom>
            <a:noFill/>
          </p:spPr>
          <p:txBody>
            <a:bodyPr wrap="square" rtlCol="0">
              <a:spAutoFit/>
            </a:bodyPr>
            <a:lstStyle/>
            <a:p>
              <a:r>
                <a:rPr lang="en-US" dirty="0" smtClean="0"/>
                <a:t>2008</a:t>
              </a:r>
              <a:endParaRPr lang="en-US" dirty="0"/>
            </a:p>
          </p:txBody>
        </p:sp>
        <p:sp>
          <p:nvSpPr>
            <p:cNvPr id="22" name="TextBox 21"/>
            <p:cNvSpPr txBox="1"/>
            <p:nvPr/>
          </p:nvSpPr>
          <p:spPr>
            <a:xfrm>
              <a:off x="3851920" y="1196752"/>
              <a:ext cx="792088" cy="369332"/>
            </a:xfrm>
            <a:prstGeom prst="rect">
              <a:avLst/>
            </a:prstGeom>
            <a:noFill/>
          </p:spPr>
          <p:txBody>
            <a:bodyPr wrap="square" rtlCol="0">
              <a:spAutoFit/>
            </a:bodyPr>
            <a:lstStyle/>
            <a:p>
              <a:r>
                <a:rPr lang="en-US" dirty="0" smtClean="0"/>
                <a:t>2009</a:t>
              </a:r>
              <a:endParaRPr lang="en-US" dirty="0"/>
            </a:p>
          </p:txBody>
        </p:sp>
      </p:grpSp>
      <p:sp>
        <p:nvSpPr>
          <p:cNvPr id="24" name="TextBox 23"/>
          <p:cNvSpPr txBox="1"/>
          <p:nvPr/>
        </p:nvSpPr>
        <p:spPr>
          <a:xfrm>
            <a:off x="6156176" y="4982979"/>
            <a:ext cx="792088" cy="246221"/>
          </a:xfrm>
          <a:prstGeom prst="rect">
            <a:avLst/>
          </a:prstGeom>
          <a:noFill/>
        </p:spPr>
        <p:txBody>
          <a:bodyPr wrap="square" rtlCol="0">
            <a:spAutoFit/>
          </a:bodyPr>
          <a:lstStyle/>
          <a:p>
            <a:r>
              <a:rPr lang="en-US" sz="1000" dirty="0" smtClean="0"/>
              <a:t>Winter</a:t>
            </a:r>
            <a:endParaRPr lang="en-US" sz="1000" dirty="0"/>
          </a:p>
        </p:txBody>
      </p:sp>
      <p:sp>
        <p:nvSpPr>
          <p:cNvPr id="25" name="TextBox 24"/>
          <p:cNvSpPr txBox="1"/>
          <p:nvPr/>
        </p:nvSpPr>
        <p:spPr>
          <a:xfrm>
            <a:off x="7020272" y="4982979"/>
            <a:ext cx="792088" cy="246221"/>
          </a:xfrm>
          <a:prstGeom prst="rect">
            <a:avLst/>
          </a:prstGeom>
          <a:noFill/>
        </p:spPr>
        <p:txBody>
          <a:bodyPr wrap="square" rtlCol="0">
            <a:spAutoFit/>
          </a:bodyPr>
          <a:lstStyle/>
          <a:p>
            <a:r>
              <a:rPr lang="en-US" sz="1000" dirty="0" smtClean="0"/>
              <a:t>Spring</a:t>
            </a:r>
            <a:endParaRPr lang="en-US" sz="1000" dirty="0"/>
          </a:p>
        </p:txBody>
      </p:sp>
      <p:sp>
        <p:nvSpPr>
          <p:cNvPr id="26" name="TextBox 25"/>
          <p:cNvSpPr txBox="1"/>
          <p:nvPr/>
        </p:nvSpPr>
        <p:spPr>
          <a:xfrm>
            <a:off x="8028384" y="4982979"/>
            <a:ext cx="792088" cy="246221"/>
          </a:xfrm>
          <a:prstGeom prst="rect">
            <a:avLst/>
          </a:prstGeom>
          <a:noFill/>
        </p:spPr>
        <p:txBody>
          <a:bodyPr wrap="square" rtlCol="0">
            <a:spAutoFit/>
          </a:bodyPr>
          <a:lstStyle/>
          <a:p>
            <a:r>
              <a:rPr lang="en-US" sz="1000" dirty="0" smtClean="0"/>
              <a:t>Summer</a:t>
            </a:r>
            <a:endParaRPr lang="en-US" sz="1000" dirty="0"/>
          </a:p>
        </p:txBody>
      </p:sp>
      <p:sp>
        <p:nvSpPr>
          <p:cNvPr id="27" name="TextBox 26"/>
          <p:cNvSpPr txBox="1"/>
          <p:nvPr/>
        </p:nvSpPr>
        <p:spPr>
          <a:xfrm>
            <a:off x="5292080" y="4982979"/>
            <a:ext cx="792088" cy="246221"/>
          </a:xfrm>
          <a:prstGeom prst="rect">
            <a:avLst/>
          </a:prstGeom>
          <a:noFill/>
        </p:spPr>
        <p:txBody>
          <a:bodyPr wrap="square" rtlCol="0">
            <a:spAutoFit/>
          </a:bodyPr>
          <a:lstStyle/>
          <a:p>
            <a:r>
              <a:rPr lang="en-US" sz="1000" dirty="0" smtClean="0"/>
              <a:t>Autumn</a:t>
            </a:r>
            <a:endParaRPr lang="en-US" sz="1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0" y="1772816"/>
            <a:ext cx="8964612" cy="3785652"/>
          </a:xfrm>
          <a:prstGeom prst="rect">
            <a:avLst/>
          </a:prstGeom>
          <a:noFill/>
          <a:ln w="9525">
            <a:noFill/>
            <a:miter lim="800000"/>
            <a:headEnd/>
            <a:tailEnd/>
          </a:ln>
        </p:spPr>
        <p:txBody>
          <a:bodyPr>
            <a:spAutoFit/>
          </a:bodyPr>
          <a:lstStyle/>
          <a:p>
            <a:pPr marL="342900" indent="-342900" rtl="0">
              <a:spcBef>
                <a:spcPct val="50000"/>
              </a:spcBef>
              <a:buFontTx/>
              <a:buAutoNum type="arabicParenR"/>
            </a:pPr>
            <a:r>
              <a:rPr lang="en-US" sz="2400" b="1" dirty="0" smtClean="0">
                <a:solidFill>
                  <a:srgbClr val="0000CC"/>
                </a:solidFill>
              </a:rPr>
              <a:t>Soil nutrients, primary productivity, soil </a:t>
            </a:r>
            <a:r>
              <a:rPr lang="en-US" sz="2400" b="1" dirty="0">
                <a:solidFill>
                  <a:srgbClr val="0000CC"/>
                </a:solidFill>
              </a:rPr>
              <a:t>seed bank (SSB) density, species richness, species diversity </a:t>
            </a:r>
            <a:r>
              <a:rPr lang="en-US" sz="2400" b="1" dirty="0" smtClean="0">
                <a:solidFill>
                  <a:srgbClr val="0000CC"/>
                </a:solidFill>
              </a:rPr>
              <a:t>varies </a:t>
            </a:r>
            <a:r>
              <a:rPr lang="en-US" sz="2400" b="1" dirty="0">
                <a:solidFill>
                  <a:srgbClr val="0000CC"/>
                </a:solidFill>
              </a:rPr>
              <a:t>strongly along the aridity </a:t>
            </a:r>
            <a:r>
              <a:rPr lang="en-US" sz="2400" b="1" dirty="0" smtClean="0">
                <a:solidFill>
                  <a:srgbClr val="0000CC"/>
                </a:solidFill>
              </a:rPr>
              <a:t>gradient</a:t>
            </a:r>
          </a:p>
          <a:p>
            <a:pPr marL="342900" indent="-342900" rtl="0">
              <a:spcBef>
                <a:spcPct val="50000"/>
              </a:spcBef>
              <a:buFontTx/>
              <a:buAutoNum type="arabicParenR"/>
            </a:pPr>
            <a:r>
              <a:rPr lang="en-US" sz="2400" b="1" dirty="0" smtClean="0">
                <a:solidFill>
                  <a:srgbClr val="0000CC"/>
                </a:solidFill>
              </a:rPr>
              <a:t>No linear relationship between rainfall, NPP and species richness – </a:t>
            </a:r>
            <a:r>
              <a:rPr lang="en-US" sz="2400" b="1" dirty="0" smtClean="0">
                <a:solidFill>
                  <a:srgbClr val="FF0000"/>
                </a:solidFill>
              </a:rPr>
              <a:t>P limitation at more </a:t>
            </a:r>
            <a:r>
              <a:rPr lang="en-US" sz="2400" b="1" dirty="0" err="1" smtClean="0">
                <a:solidFill>
                  <a:srgbClr val="FF0000"/>
                </a:solidFill>
              </a:rPr>
              <a:t>mesic</a:t>
            </a:r>
            <a:r>
              <a:rPr lang="en-US" sz="2400" b="1" dirty="0" smtClean="0">
                <a:solidFill>
                  <a:srgbClr val="FF0000"/>
                </a:solidFill>
              </a:rPr>
              <a:t> ecosystems?</a:t>
            </a:r>
            <a:endParaRPr lang="en-US" sz="2400" b="1" dirty="0">
              <a:solidFill>
                <a:srgbClr val="FF0000"/>
              </a:solidFill>
            </a:endParaRPr>
          </a:p>
          <a:p>
            <a:pPr marL="342900" indent="-342900" rtl="0">
              <a:spcBef>
                <a:spcPct val="50000"/>
              </a:spcBef>
              <a:buFontTx/>
              <a:buAutoNum type="arabicParenR"/>
            </a:pPr>
            <a:r>
              <a:rPr lang="en-US" sz="2400" b="1" dirty="0">
                <a:solidFill>
                  <a:srgbClr val="0000CC"/>
                </a:solidFill>
              </a:rPr>
              <a:t>Seed density correlates rainfall amounts (resource availability) along the aridity gradient, however differences among years are not necessarily </a:t>
            </a:r>
            <a:r>
              <a:rPr lang="en-US" sz="2400" b="1" dirty="0" smtClean="0">
                <a:solidFill>
                  <a:srgbClr val="0000CC"/>
                </a:solidFill>
              </a:rPr>
              <a:t>reflected in higher number of seeds</a:t>
            </a:r>
            <a:endParaRPr lang="en-US" sz="2400" b="1" dirty="0">
              <a:solidFill>
                <a:srgbClr val="0000CC"/>
              </a:solidFill>
            </a:endParaRPr>
          </a:p>
        </p:txBody>
      </p:sp>
      <p:sp>
        <p:nvSpPr>
          <p:cNvPr id="34824" name="Rectangle 8"/>
          <p:cNvSpPr>
            <a:spLocks noChangeArrowheads="1"/>
          </p:cNvSpPr>
          <p:nvPr/>
        </p:nvSpPr>
        <p:spPr bwMode="auto">
          <a:xfrm>
            <a:off x="-179388" y="-26988"/>
            <a:ext cx="9431338" cy="838201"/>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defRPr/>
            </a:pPr>
            <a:r>
              <a:rPr lang="en-US" sz="2800" b="1">
                <a:solidFill>
                  <a:schemeClr val="bg1"/>
                </a:solidFill>
                <a:effectLst>
                  <a:outerShdw blurRad="38100" dist="38100" dir="2700000" algn="tl">
                    <a:srgbClr val="000000"/>
                  </a:outerShdw>
                </a:effectLst>
              </a:rPr>
              <a:t>Conclusions</a:t>
            </a:r>
          </a:p>
        </p:txBody>
      </p:sp>
      <p:sp>
        <p:nvSpPr>
          <p:cNvPr id="4" name="Rectangle 3"/>
          <p:cNvSpPr/>
          <p:nvPr/>
        </p:nvSpPr>
        <p:spPr bwMode="auto">
          <a:xfrm>
            <a:off x="0" y="4005064"/>
            <a:ext cx="8964488" cy="1656184"/>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0" y="2996952"/>
            <a:ext cx="8964488" cy="1008112"/>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body" idx="4294967295"/>
          </p:nvPr>
        </p:nvSpPr>
        <p:spPr>
          <a:xfrm>
            <a:off x="76200" y="1016000"/>
            <a:ext cx="8991600" cy="5486400"/>
          </a:xfrm>
          <a:solidFill>
            <a:srgbClr val="FFFFCC"/>
          </a:solidFill>
          <a:ln/>
        </p:spPr>
        <p:txBody>
          <a:bodyPr lIns="91436" tIns="0" rIns="91436" bIns="45718"/>
          <a:lstStyle/>
          <a:p>
            <a:pPr marL="223838" indent="0" algn="ctr" defTabSz="719138">
              <a:lnSpc>
                <a:spcPct val="50000"/>
              </a:lnSpc>
              <a:spcBef>
                <a:spcPct val="0"/>
              </a:spcBef>
              <a:buFontTx/>
              <a:buNone/>
            </a:pPr>
            <a:endParaRPr lang="en-US" sz="1200" b="1"/>
          </a:p>
        </p:txBody>
      </p:sp>
      <p:pic>
        <p:nvPicPr>
          <p:cNvPr id="234499" name="Picture 3"/>
          <p:cNvPicPr>
            <a:picLocks noChangeArrowheads="1"/>
          </p:cNvPicPr>
          <p:nvPr/>
        </p:nvPicPr>
        <p:blipFill>
          <a:blip r:embed="rId2" cstate="print"/>
          <a:srcRect/>
          <a:stretch>
            <a:fillRect/>
          </a:stretch>
        </p:blipFill>
        <p:spPr bwMode="auto">
          <a:xfrm>
            <a:off x="0" y="0"/>
            <a:ext cx="1219200" cy="877888"/>
          </a:xfrm>
          <a:prstGeom prst="rect">
            <a:avLst/>
          </a:prstGeom>
          <a:noFill/>
          <a:ln w="9525">
            <a:noFill/>
            <a:miter lim="800000"/>
            <a:headEnd/>
            <a:tailEnd/>
          </a:ln>
          <a:effectLst/>
        </p:spPr>
      </p:pic>
      <p:sp>
        <p:nvSpPr>
          <p:cNvPr id="234500" name="Rectangle 4"/>
          <p:cNvSpPr>
            <a:spLocks noChangeArrowheads="1"/>
          </p:cNvSpPr>
          <p:nvPr/>
        </p:nvSpPr>
        <p:spPr bwMode="auto">
          <a:xfrm>
            <a:off x="1187450" y="0"/>
            <a:ext cx="7956550" cy="838200"/>
          </a:xfrm>
          <a:prstGeom prst="rect">
            <a:avLst/>
          </a:prstGeom>
          <a:solidFill>
            <a:srgbClr val="0000FF"/>
          </a:solidFill>
          <a:ln w="9525">
            <a:solidFill>
              <a:srgbClr val="1AA1E6"/>
            </a:solidFill>
            <a:miter lim="800000"/>
            <a:headEnd/>
            <a:tailEnd/>
          </a:ln>
          <a:effectLst/>
        </p:spPr>
        <p:txBody>
          <a:bodyPr lIns="398447" tIns="198430" rIns="398447" bIns="198430" anchor="ctr" anchorCtr="1"/>
          <a:lstStyle/>
          <a:p>
            <a:pPr algn="ctr" defTabSz="3981450" rtl="0"/>
            <a:r>
              <a:rPr lang="en-US" sz="2800" b="1">
                <a:solidFill>
                  <a:schemeClr val="bg1"/>
                </a:solidFill>
                <a:effectLst>
                  <a:outerShdw blurRad="38100" dist="38100" dir="2700000" algn="tl">
                    <a:srgbClr val="000000"/>
                  </a:outerShdw>
                </a:effectLst>
              </a:rPr>
              <a:t>GLOWA  –  Jordan River</a:t>
            </a:r>
          </a:p>
        </p:txBody>
      </p:sp>
      <p:grpSp>
        <p:nvGrpSpPr>
          <p:cNvPr id="2" name="Group 6"/>
          <p:cNvGrpSpPr>
            <a:grpSpLocks/>
          </p:cNvGrpSpPr>
          <p:nvPr/>
        </p:nvGrpSpPr>
        <p:grpSpPr bwMode="auto">
          <a:xfrm>
            <a:off x="36513" y="1700213"/>
            <a:ext cx="9107487" cy="5616575"/>
            <a:chOff x="23" y="1071"/>
            <a:chExt cx="5737" cy="3538"/>
          </a:xfrm>
        </p:grpSpPr>
        <p:sp>
          <p:nvSpPr>
            <p:cNvPr id="234503" name="Rectangle 7"/>
            <p:cNvSpPr>
              <a:spLocks noChangeArrowheads="1"/>
            </p:cNvSpPr>
            <p:nvPr/>
          </p:nvSpPr>
          <p:spPr bwMode="auto">
            <a:xfrm>
              <a:off x="2652" y="2069"/>
              <a:ext cx="3108" cy="1441"/>
            </a:xfrm>
            <a:prstGeom prst="rect">
              <a:avLst/>
            </a:prstGeom>
            <a:noFill/>
            <a:ln w="9525">
              <a:noFill/>
              <a:miter lim="800000"/>
              <a:headEnd/>
              <a:tailEnd/>
            </a:ln>
            <a:effectLst/>
          </p:spPr>
          <p:txBody>
            <a:bodyPr>
              <a:spAutoFit/>
            </a:bodyPr>
            <a:lstStyle/>
            <a:p>
              <a:pPr rtl="0"/>
              <a:r>
                <a:rPr lang="en-US" sz="2800" b="1"/>
                <a:t>		Or….</a:t>
              </a:r>
            </a:p>
            <a:p>
              <a:pPr rtl="0"/>
              <a:r>
                <a:rPr lang="en-US" sz="2800" b="1">
                  <a:solidFill>
                    <a:srgbClr val="0000FF"/>
                  </a:solidFill>
                </a:rPr>
                <a:t>Being a prophet in the “Land of Prophets”……</a:t>
              </a:r>
            </a:p>
            <a:p>
              <a:pPr rtl="0"/>
              <a:endParaRPr lang="en-US" sz="2800" b="1">
                <a:solidFill>
                  <a:srgbClr val="0000FF"/>
                </a:solidFill>
              </a:endParaRPr>
            </a:p>
            <a:p>
              <a:pPr rtl="0"/>
              <a:r>
                <a:rPr lang="en-US" sz="2800" b="1">
                  <a:solidFill>
                    <a:srgbClr val="0000FF"/>
                  </a:solidFill>
                </a:rPr>
                <a:t> 	</a:t>
              </a:r>
              <a:r>
                <a:rPr lang="en-US" sz="2800" b="1">
                  <a:solidFill>
                    <a:srgbClr val="FF3300"/>
                  </a:solidFill>
                </a:rPr>
                <a:t>………</a:t>
              </a:r>
              <a:r>
                <a:rPr lang="en-US" sz="3200" b="1">
                  <a:solidFill>
                    <a:srgbClr val="FF3300"/>
                  </a:solidFill>
                </a:rPr>
                <a:t>a tough job</a:t>
              </a:r>
            </a:p>
          </p:txBody>
        </p:sp>
        <p:pic>
          <p:nvPicPr>
            <p:cNvPr id="234504" name="Picture 8" descr="raphae26"/>
            <p:cNvPicPr>
              <a:picLocks noChangeAspect="1" noChangeArrowheads="1"/>
            </p:cNvPicPr>
            <p:nvPr/>
          </p:nvPicPr>
          <p:blipFill>
            <a:blip r:embed="rId3" cstate="print"/>
            <a:srcRect/>
            <a:stretch>
              <a:fillRect/>
            </a:stretch>
          </p:blipFill>
          <p:spPr bwMode="auto">
            <a:xfrm>
              <a:off x="23" y="1071"/>
              <a:ext cx="2539" cy="3538"/>
            </a:xfrm>
            <a:prstGeom prst="rect">
              <a:avLst/>
            </a:prstGeom>
            <a:noFill/>
          </p:spPr>
        </p:pic>
      </p:grpSp>
      <p:sp>
        <p:nvSpPr>
          <p:cNvPr id="234505" name="Rectangle 9"/>
          <p:cNvSpPr>
            <a:spLocks noChangeArrowheads="1"/>
          </p:cNvSpPr>
          <p:nvPr/>
        </p:nvSpPr>
        <p:spPr bwMode="auto">
          <a:xfrm>
            <a:off x="69850" y="1047750"/>
            <a:ext cx="8966200" cy="946150"/>
          </a:xfrm>
          <a:prstGeom prst="rect">
            <a:avLst/>
          </a:prstGeom>
          <a:noFill/>
          <a:ln w="9525">
            <a:noFill/>
            <a:miter lim="800000"/>
            <a:headEnd/>
            <a:tailEnd/>
          </a:ln>
          <a:effectLst/>
        </p:spPr>
        <p:txBody>
          <a:bodyPr>
            <a:spAutoFit/>
          </a:bodyPr>
          <a:lstStyle/>
          <a:p>
            <a:pPr algn="ctr" rtl="0"/>
            <a:r>
              <a:rPr lang="en-US" sz="2800" b="1"/>
              <a:t>	</a:t>
            </a:r>
            <a:r>
              <a:rPr lang="en-US" sz="2800" b="1">
                <a:solidFill>
                  <a:srgbClr val="0000FF"/>
                </a:solidFill>
              </a:rPr>
              <a:t>What will happen to natural  ecosystems and 		their “users”?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5496" y="1199649"/>
            <a:ext cx="8928992" cy="4893647"/>
          </a:xfrm>
          <a:prstGeom prst="rect">
            <a:avLst/>
          </a:prstGeom>
          <a:noFill/>
          <a:ln w="9525">
            <a:noFill/>
            <a:miter lim="800000"/>
            <a:headEnd/>
            <a:tailEnd/>
          </a:ln>
        </p:spPr>
        <p:txBody>
          <a:bodyPr wrap="square">
            <a:spAutoFit/>
          </a:bodyPr>
          <a:lstStyle/>
          <a:p>
            <a:pPr marL="457200" indent="-457200" rtl="0">
              <a:buClr>
                <a:srgbClr val="0000FF"/>
              </a:buClr>
              <a:buFont typeface="+mj-lt"/>
              <a:buAutoNum type="arabicParenR" startAt="4"/>
            </a:pPr>
            <a:r>
              <a:rPr lang="en-US" sz="2400" b="1" dirty="0">
                <a:solidFill>
                  <a:srgbClr val="CC0000"/>
                </a:solidFill>
              </a:rPr>
              <a:t> </a:t>
            </a:r>
            <a:r>
              <a:rPr lang="en-US" sz="2400" b="1" dirty="0"/>
              <a:t>The rainfall manipulations have not led to the hypothesized changes in </a:t>
            </a:r>
            <a:r>
              <a:rPr lang="en-US" sz="2400" b="1" dirty="0" smtClean="0">
                <a:solidFill>
                  <a:srgbClr val="996633"/>
                </a:solidFill>
              </a:rPr>
              <a:t>soil properties</a:t>
            </a:r>
            <a:r>
              <a:rPr lang="en-US" sz="2400" b="1" dirty="0" smtClean="0"/>
              <a:t>, species density </a:t>
            </a:r>
            <a:r>
              <a:rPr lang="en-US" sz="2400" b="1" dirty="0"/>
              <a:t>and community </a:t>
            </a:r>
            <a:r>
              <a:rPr lang="en-US" sz="2400" b="1" dirty="0" smtClean="0"/>
              <a:t>structure of the soil seed bank &amp; insects. </a:t>
            </a:r>
            <a:r>
              <a:rPr lang="en-US" sz="2400" b="1" dirty="0" smtClean="0">
                <a:solidFill>
                  <a:srgbClr val="0000FF"/>
                </a:solidFill>
              </a:rPr>
              <a:t>Plant </a:t>
            </a:r>
            <a:r>
              <a:rPr lang="en-US" sz="2400" b="1" dirty="0">
                <a:solidFill>
                  <a:srgbClr val="0000FF"/>
                </a:solidFill>
              </a:rPr>
              <a:t>communities proved to be </a:t>
            </a:r>
            <a:r>
              <a:rPr lang="en-US" sz="2400" b="1" u="sng" dirty="0" smtClean="0">
                <a:solidFill>
                  <a:srgbClr val="0000FF"/>
                </a:solidFill>
              </a:rPr>
              <a:t>resistant </a:t>
            </a:r>
            <a:r>
              <a:rPr lang="en-US" sz="2400" b="1" dirty="0">
                <a:solidFill>
                  <a:srgbClr val="0000FF"/>
                </a:solidFill>
              </a:rPr>
              <a:t>to this short-term climatic </a:t>
            </a:r>
            <a:r>
              <a:rPr lang="en-US" sz="2400" b="1" dirty="0" smtClean="0">
                <a:solidFill>
                  <a:srgbClr val="0000FF"/>
                </a:solidFill>
              </a:rPr>
              <a:t>changes, particularly to drought. Increase of NPP at the semiarid indicates release of limiting factor. </a:t>
            </a:r>
            <a:endParaRPr lang="en-US" sz="2400" b="1" dirty="0">
              <a:solidFill>
                <a:srgbClr val="0000FF"/>
              </a:solidFill>
            </a:endParaRPr>
          </a:p>
          <a:p>
            <a:pPr marL="457200" indent="-457200" rtl="0">
              <a:buClr>
                <a:srgbClr val="0000FF"/>
              </a:buClr>
              <a:buFont typeface="+mj-lt"/>
              <a:buAutoNum type="arabicParenR" startAt="4"/>
            </a:pPr>
            <a:endParaRPr lang="en-US" sz="2400" b="1" dirty="0">
              <a:solidFill>
                <a:srgbClr val="0000FF"/>
              </a:solidFill>
            </a:endParaRPr>
          </a:p>
          <a:p>
            <a:pPr marL="457200" indent="-457200" rtl="0">
              <a:buClr>
                <a:srgbClr val="0000FF"/>
              </a:buClr>
              <a:buFont typeface="+mj-lt"/>
              <a:buAutoNum type="arabicParenR" startAt="4"/>
            </a:pPr>
            <a:r>
              <a:rPr lang="en-US" sz="2400" b="1" dirty="0"/>
              <a:t>We assume, that </a:t>
            </a:r>
            <a:r>
              <a:rPr lang="en-US" sz="2400" b="1" u="sng" dirty="0">
                <a:solidFill>
                  <a:srgbClr val="FF3300"/>
                </a:solidFill>
              </a:rPr>
              <a:t>community resistance</a:t>
            </a:r>
            <a:r>
              <a:rPr lang="en-US" sz="2400" b="1" dirty="0"/>
              <a:t> is mainly due to the </a:t>
            </a:r>
            <a:r>
              <a:rPr lang="en-US" sz="2400" b="1" dirty="0" smtClean="0"/>
              <a:t>vegetation </a:t>
            </a:r>
            <a:r>
              <a:rPr lang="en-US" sz="2400" b="1" dirty="0"/>
              <a:t>“adaptation” to </a:t>
            </a:r>
            <a:r>
              <a:rPr lang="en-US" sz="2400" b="1" dirty="0">
                <a:solidFill>
                  <a:srgbClr val="FF3300"/>
                </a:solidFill>
              </a:rPr>
              <a:t>high temporal variability</a:t>
            </a:r>
            <a:r>
              <a:rPr lang="en-US" sz="2400" b="1" dirty="0"/>
              <a:t> in rainfall, combined with </a:t>
            </a:r>
            <a:r>
              <a:rPr lang="en-US" sz="2400" b="1" dirty="0">
                <a:solidFill>
                  <a:srgbClr val="FF3300"/>
                </a:solidFill>
              </a:rPr>
              <a:t>high spatial heterogeneity</a:t>
            </a:r>
            <a:r>
              <a:rPr lang="en-US" sz="2400" b="1" dirty="0"/>
              <a:t>. These characteristics </a:t>
            </a:r>
            <a:r>
              <a:rPr lang="en-US" sz="2400" b="1" dirty="0">
                <a:solidFill>
                  <a:srgbClr val="0000FF"/>
                </a:solidFill>
              </a:rPr>
              <a:t>buffers </a:t>
            </a:r>
            <a:r>
              <a:rPr lang="en-US" sz="2400" b="1" dirty="0"/>
              <a:t>short-term changes. </a:t>
            </a:r>
            <a:endParaRPr lang="en-US" sz="2400" b="1" dirty="0" smtClean="0"/>
          </a:p>
          <a:p>
            <a:pPr marL="457200" indent="-457200" rtl="0">
              <a:buClr>
                <a:srgbClr val="0000FF"/>
              </a:buClr>
              <a:buFont typeface="+mj-lt"/>
              <a:buAutoNum type="arabicParenR" startAt="4"/>
            </a:pPr>
            <a:endParaRPr lang="en-US" sz="2400" b="1" dirty="0" smtClean="0"/>
          </a:p>
        </p:txBody>
      </p:sp>
      <p:sp>
        <p:nvSpPr>
          <p:cNvPr id="152579" name="Rectangle 3"/>
          <p:cNvSpPr>
            <a:spLocks noChangeArrowheads="1"/>
          </p:cNvSpPr>
          <p:nvPr/>
        </p:nvSpPr>
        <p:spPr bwMode="auto">
          <a:xfrm>
            <a:off x="0" y="-26988"/>
            <a:ext cx="9178925" cy="838201"/>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defRPr/>
            </a:pPr>
            <a:r>
              <a:rPr lang="en-US" sz="2800" b="1">
                <a:solidFill>
                  <a:schemeClr val="bg1"/>
                </a:solidFill>
                <a:effectLst>
                  <a:outerShdw blurRad="38100" dist="38100" dir="2700000" algn="tl">
                    <a:srgbClr val="000000"/>
                  </a:outerShdw>
                </a:effectLst>
              </a:rPr>
              <a:t>Conclusions</a:t>
            </a:r>
          </a:p>
        </p:txBody>
      </p:sp>
      <p:sp>
        <p:nvSpPr>
          <p:cNvPr id="4" name="Rectangle 3"/>
          <p:cNvSpPr/>
          <p:nvPr/>
        </p:nvSpPr>
        <p:spPr bwMode="auto">
          <a:xfrm>
            <a:off x="0" y="4005064"/>
            <a:ext cx="8964488" cy="2016224"/>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5496" y="855865"/>
            <a:ext cx="8784976" cy="3785652"/>
          </a:xfrm>
          <a:prstGeom prst="rect">
            <a:avLst/>
          </a:prstGeom>
          <a:noFill/>
          <a:ln w="9525">
            <a:noFill/>
            <a:miter lim="800000"/>
            <a:headEnd/>
            <a:tailEnd/>
          </a:ln>
        </p:spPr>
        <p:txBody>
          <a:bodyPr wrap="square">
            <a:spAutoFit/>
          </a:bodyPr>
          <a:lstStyle/>
          <a:p>
            <a:pPr marL="514350" indent="-514350" rtl="0">
              <a:buClr>
                <a:srgbClr val="0000FF"/>
              </a:buClr>
            </a:pPr>
            <a:r>
              <a:rPr lang="en-US" sz="2400" b="1" dirty="0">
                <a:solidFill>
                  <a:srgbClr val="CC0000"/>
                </a:solidFill>
              </a:rPr>
              <a:t> </a:t>
            </a:r>
            <a:endParaRPr lang="en-US" sz="2400" b="1" dirty="0" smtClean="0">
              <a:solidFill>
                <a:srgbClr val="0000FF"/>
              </a:solidFill>
            </a:endParaRPr>
          </a:p>
          <a:p>
            <a:pPr marL="457200" indent="-457200" rtl="0">
              <a:buClr>
                <a:srgbClr val="0000FF"/>
              </a:buClr>
              <a:buFont typeface="+mj-lt"/>
              <a:buAutoNum type="arabicParenR" startAt="7"/>
            </a:pPr>
            <a:r>
              <a:rPr lang="en-US" sz="2400" b="1" dirty="0" smtClean="0"/>
              <a:t>Ecosystem level response </a:t>
            </a:r>
            <a:r>
              <a:rPr lang="en-US" sz="2400" b="1" dirty="0" smtClean="0">
                <a:solidFill>
                  <a:srgbClr val="CC3300"/>
                </a:solidFill>
              </a:rPr>
              <a:t>(SR) </a:t>
            </a:r>
            <a:r>
              <a:rPr lang="en-US" sz="2400" b="1" dirty="0" smtClean="0"/>
              <a:t>to the rainfall manipulations indicates a different scale of response. Soil biota may respond faster to changes (i.e. higher generation turnover) </a:t>
            </a:r>
          </a:p>
          <a:p>
            <a:pPr marL="457200" indent="-457200" rtl="0">
              <a:buClr>
                <a:srgbClr val="0000FF"/>
              </a:buClr>
              <a:buFont typeface="+mj-lt"/>
              <a:buAutoNum type="arabicParenR" startAt="7"/>
            </a:pPr>
            <a:endParaRPr lang="en-US" sz="2400" b="1" dirty="0" smtClean="0"/>
          </a:p>
          <a:p>
            <a:pPr marL="457200" indent="-457200" rtl="0">
              <a:buClr>
                <a:srgbClr val="0000FF"/>
              </a:buClr>
              <a:buFont typeface="+mj-lt"/>
              <a:buAutoNum type="arabicParenR" startAt="7"/>
            </a:pPr>
            <a:r>
              <a:rPr lang="en-US" sz="2400" b="1" dirty="0" smtClean="0"/>
              <a:t>The detected short-term resistance does not necessarily imply resistance to long-term global climate change.  </a:t>
            </a:r>
            <a:r>
              <a:rPr lang="en-US" sz="2400" b="1" dirty="0" smtClean="0">
                <a:solidFill>
                  <a:srgbClr val="CC0066"/>
                </a:solidFill>
              </a:rPr>
              <a:t>More years are needed…..</a:t>
            </a:r>
          </a:p>
          <a:p>
            <a:pPr marL="457200" indent="-457200" rtl="0">
              <a:buClr>
                <a:srgbClr val="0000FF"/>
              </a:buClr>
              <a:buFont typeface="+mj-lt"/>
              <a:buAutoNum type="arabicParenR" startAt="7"/>
            </a:pPr>
            <a:endParaRPr lang="en-US" sz="2400" b="1" dirty="0"/>
          </a:p>
        </p:txBody>
      </p:sp>
      <p:sp>
        <p:nvSpPr>
          <p:cNvPr id="152579" name="Rectangle 3"/>
          <p:cNvSpPr>
            <a:spLocks noChangeArrowheads="1"/>
          </p:cNvSpPr>
          <p:nvPr/>
        </p:nvSpPr>
        <p:spPr bwMode="auto">
          <a:xfrm>
            <a:off x="0" y="-26988"/>
            <a:ext cx="9178925" cy="838201"/>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defRPr/>
            </a:pPr>
            <a:r>
              <a:rPr lang="en-US" sz="2800" b="1">
                <a:solidFill>
                  <a:schemeClr val="bg1"/>
                </a:solidFill>
                <a:effectLst>
                  <a:outerShdw blurRad="38100" dist="38100" dir="2700000" algn="tl">
                    <a:srgbClr val="000000"/>
                  </a:outerShdw>
                </a:effectLst>
              </a:rPr>
              <a:t>Conclusions</a:t>
            </a:r>
          </a:p>
        </p:txBody>
      </p:sp>
      <p:sp>
        <p:nvSpPr>
          <p:cNvPr id="4" name="Rectangle 3"/>
          <p:cNvSpPr/>
          <p:nvPr/>
        </p:nvSpPr>
        <p:spPr bwMode="auto">
          <a:xfrm>
            <a:off x="0" y="2996952"/>
            <a:ext cx="8964488" cy="1440160"/>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0" y="0"/>
            <a:ext cx="9144000" cy="838201"/>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defRPr/>
            </a:pPr>
            <a:r>
              <a:rPr lang="en-US" sz="2800" b="1">
                <a:solidFill>
                  <a:schemeClr val="bg1"/>
                </a:solidFill>
                <a:effectLst>
                  <a:outerShdw blurRad="38100" dist="38100" dir="2700000" algn="tl">
                    <a:srgbClr val="000000"/>
                  </a:outerShdw>
                </a:effectLst>
              </a:rPr>
              <a:t>Conclusions</a:t>
            </a:r>
          </a:p>
        </p:txBody>
      </p:sp>
      <p:sp>
        <p:nvSpPr>
          <p:cNvPr id="31747" name="Text Box 5"/>
          <p:cNvSpPr txBox="1">
            <a:spLocks noChangeArrowheads="1"/>
          </p:cNvSpPr>
          <p:nvPr/>
        </p:nvSpPr>
        <p:spPr bwMode="auto">
          <a:xfrm>
            <a:off x="-108520" y="1399996"/>
            <a:ext cx="9144000" cy="2893100"/>
          </a:xfrm>
          <a:prstGeom prst="rect">
            <a:avLst/>
          </a:prstGeom>
          <a:noFill/>
          <a:ln w="9525" algn="ctr">
            <a:noFill/>
            <a:miter lim="800000"/>
            <a:headEnd/>
            <a:tailEnd/>
          </a:ln>
        </p:spPr>
        <p:txBody>
          <a:bodyPr wrap="square">
            <a:spAutoFit/>
          </a:bodyPr>
          <a:lstStyle/>
          <a:p>
            <a:pPr marL="285750" rtl="0">
              <a:spcBef>
                <a:spcPct val="50000"/>
              </a:spcBef>
            </a:pPr>
            <a:r>
              <a:rPr lang="en-US" sz="2800" b="1" dirty="0"/>
              <a:t>Eastern Mediterranean ecosystems have evolved under high climatic variability conditions, high levels of stress and perturbations – </a:t>
            </a:r>
            <a:r>
              <a:rPr lang="en-US" sz="2800" b="1" dirty="0" smtClean="0">
                <a:solidFill>
                  <a:srgbClr val="FF0000"/>
                </a:solidFill>
              </a:rPr>
              <a:t>Ecosystems characterized by high spatial &amp; temporal variability</a:t>
            </a:r>
            <a:endParaRPr lang="en-US" sz="2800" b="1" dirty="0">
              <a:solidFill>
                <a:srgbClr val="FF0000"/>
              </a:solidFill>
            </a:endParaRPr>
          </a:p>
          <a:p>
            <a:pPr marL="285750" rtl="0">
              <a:spcBef>
                <a:spcPct val="50000"/>
              </a:spcBef>
            </a:pPr>
            <a:r>
              <a:rPr lang="en-US" sz="2800" b="1" dirty="0">
                <a:solidFill>
                  <a:srgbClr val="0000FF"/>
                </a:solidFill>
              </a:rPr>
              <a:t>Does this make them</a:t>
            </a:r>
            <a:r>
              <a:rPr lang="en-US" sz="2800" b="1" dirty="0">
                <a:solidFill>
                  <a:srgbClr val="CC0099"/>
                </a:solidFill>
              </a:rPr>
              <a:t> </a:t>
            </a:r>
            <a:r>
              <a:rPr lang="en-US" sz="2800" b="1" dirty="0">
                <a:solidFill>
                  <a:srgbClr val="FF3300"/>
                </a:solidFill>
              </a:rPr>
              <a:t>less vulnerable</a:t>
            </a:r>
            <a:r>
              <a:rPr lang="en-US" sz="2800" b="1" dirty="0">
                <a:solidFill>
                  <a:srgbClr val="CC0099"/>
                </a:solidFill>
              </a:rPr>
              <a:t> </a:t>
            </a:r>
            <a:r>
              <a:rPr lang="en-US" sz="2800" b="1" dirty="0">
                <a:solidFill>
                  <a:srgbClr val="0000FF"/>
                </a:solidFill>
              </a:rPr>
              <a:t>to climate change?</a:t>
            </a:r>
            <a:r>
              <a:rPr lang="en-US" sz="2800" b="1" dirty="0"/>
              <a:t>  </a:t>
            </a:r>
          </a:p>
        </p:txBody>
      </p:sp>
      <p:grpSp>
        <p:nvGrpSpPr>
          <p:cNvPr id="2" name="Group 9"/>
          <p:cNvGrpSpPr/>
          <p:nvPr/>
        </p:nvGrpSpPr>
        <p:grpSpPr>
          <a:xfrm>
            <a:off x="0" y="4581128"/>
            <a:ext cx="9185297" cy="3096344"/>
            <a:chOff x="0" y="4149080"/>
            <a:chExt cx="9185297" cy="3096344"/>
          </a:xfrm>
        </p:grpSpPr>
        <p:grpSp>
          <p:nvGrpSpPr>
            <p:cNvPr id="3" name="Group 7"/>
            <p:cNvGrpSpPr/>
            <p:nvPr/>
          </p:nvGrpSpPr>
          <p:grpSpPr>
            <a:xfrm>
              <a:off x="4572000" y="4149080"/>
              <a:ext cx="4613297" cy="3096344"/>
              <a:chOff x="-180528" y="2852936"/>
              <a:chExt cx="4973337" cy="3582194"/>
            </a:xfrm>
          </p:grpSpPr>
          <p:pic>
            <p:nvPicPr>
              <p:cNvPr id="1028" name="Picture 4"/>
              <p:cNvPicPr>
                <a:picLocks noChangeAspect="1" noChangeArrowheads="1"/>
              </p:cNvPicPr>
              <p:nvPr/>
            </p:nvPicPr>
            <p:blipFill>
              <a:blip r:embed="rId3" cstate="print"/>
              <a:srcRect/>
              <a:stretch>
                <a:fillRect/>
              </a:stretch>
            </p:blipFill>
            <p:spPr bwMode="auto">
              <a:xfrm>
                <a:off x="-180528" y="2852936"/>
                <a:ext cx="4973337" cy="3582194"/>
              </a:xfrm>
              <a:prstGeom prst="rect">
                <a:avLst/>
              </a:prstGeom>
              <a:noFill/>
              <a:ln w="9525">
                <a:noFill/>
                <a:miter lim="800000"/>
                <a:headEnd/>
                <a:tailEnd/>
              </a:ln>
            </p:spPr>
          </p:pic>
          <p:sp>
            <p:nvSpPr>
              <p:cNvPr id="6" name="TextBox 5"/>
              <p:cNvSpPr txBox="1"/>
              <p:nvPr/>
            </p:nvSpPr>
            <p:spPr>
              <a:xfrm>
                <a:off x="2915816" y="2996952"/>
                <a:ext cx="1440160" cy="276999"/>
              </a:xfrm>
              <a:prstGeom prst="rect">
                <a:avLst/>
              </a:prstGeom>
              <a:noFill/>
            </p:spPr>
            <p:txBody>
              <a:bodyPr wrap="square" rtlCol="1">
                <a:spAutoFit/>
              </a:bodyPr>
              <a:lstStyle/>
              <a:p>
                <a:r>
                  <a:rPr lang="en-US" sz="1200" i="1" dirty="0" smtClean="0"/>
                  <a:t>In press GCB</a:t>
                </a:r>
                <a:endParaRPr lang="he-IL" sz="1200" i="1" dirty="0"/>
              </a:p>
            </p:txBody>
          </p:sp>
        </p:grpSp>
        <p:pic>
          <p:nvPicPr>
            <p:cNvPr id="1029" name="Picture 5"/>
            <p:cNvPicPr>
              <a:picLocks noChangeAspect="1" noChangeArrowheads="1"/>
            </p:cNvPicPr>
            <p:nvPr/>
          </p:nvPicPr>
          <p:blipFill>
            <a:blip r:embed="rId4" cstate="print"/>
            <a:srcRect/>
            <a:stretch>
              <a:fillRect/>
            </a:stretch>
          </p:blipFill>
          <p:spPr bwMode="auto">
            <a:xfrm>
              <a:off x="0" y="4149080"/>
              <a:ext cx="4429125" cy="158115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0" y="0"/>
            <a:ext cx="9144000" cy="838201"/>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defRPr/>
            </a:pPr>
            <a:r>
              <a:rPr lang="en-US" sz="2800" b="1" dirty="0" smtClean="0">
                <a:solidFill>
                  <a:schemeClr val="bg1"/>
                </a:solidFill>
                <a:effectLst>
                  <a:outerShdw blurRad="38100" dist="38100" dir="2700000" algn="tl">
                    <a:srgbClr val="000000"/>
                  </a:outerShdw>
                </a:effectLst>
              </a:rPr>
              <a:t>Take home message</a:t>
            </a:r>
            <a:endParaRPr lang="en-US" sz="2800" b="1" dirty="0">
              <a:solidFill>
                <a:schemeClr val="bg1"/>
              </a:solidFill>
              <a:effectLst>
                <a:outerShdw blurRad="38100" dist="38100" dir="2700000" algn="tl">
                  <a:srgbClr val="000000"/>
                </a:outerShdw>
              </a:effectLst>
            </a:endParaRPr>
          </a:p>
        </p:txBody>
      </p:sp>
      <p:sp>
        <p:nvSpPr>
          <p:cNvPr id="31747" name="Text Box 5"/>
          <p:cNvSpPr txBox="1">
            <a:spLocks noChangeArrowheads="1"/>
          </p:cNvSpPr>
          <p:nvPr/>
        </p:nvSpPr>
        <p:spPr bwMode="auto">
          <a:xfrm>
            <a:off x="0" y="2348880"/>
            <a:ext cx="8893175" cy="1754326"/>
          </a:xfrm>
          <a:prstGeom prst="rect">
            <a:avLst/>
          </a:prstGeom>
          <a:noFill/>
          <a:ln w="9525" algn="ctr">
            <a:noFill/>
            <a:miter lim="800000"/>
            <a:headEnd/>
            <a:tailEnd/>
          </a:ln>
        </p:spPr>
        <p:txBody>
          <a:bodyPr>
            <a:spAutoFit/>
          </a:bodyPr>
          <a:lstStyle/>
          <a:p>
            <a:pPr marL="285750" algn="ctr" rtl="0">
              <a:spcBef>
                <a:spcPct val="50000"/>
              </a:spcBef>
            </a:pPr>
            <a:r>
              <a:rPr lang="en-US" sz="3600" b="1" dirty="0" smtClean="0"/>
              <a:t>Vulnerability to climate change decreases with increasing long-term climatic variability</a:t>
            </a:r>
            <a:endParaRPr lang="en-US" sz="36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2" name="Group 4"/>
          <p:cNvGrpSpPr>
            <a:grpSpLocks/>
          </p:cNvGrpSpPr>
          <p:nvPr/>
        </p:nvGrpSpPr>
        <p:grpSpPr bwMode="auto">
          <a:xfrm>
            <a:off x="0" y="835025"/>
            <a:ext cx="9175750" cy="6049963"/>
            <a:chOff x="0" y="-199"/>
            <a:chExt cx="5780" cy="3811"/>
          </a:xfrm>
        </p:grpSpPr>
        <p:pic>
          <p:nvPicPr>
            <p:cNvPr id="32773" name="Picture 5" descr="ESH"/>
            <p:cNvPicPr>
              <a:picLocks noChangeAspect="1" noChangeArrowheads="1"/>
            </p:cNvPicPr>
            <p:nvPr/>
          </p:nvPicPr>
          <p:blipFill>
            <a:blip r:embed="rId3" cstate="print"/>
            <a:srcRect/>
            <a:stretch>
              <a:fillRect/>
            </a:stretch>
          </p:blipFill>
          <p:spPr bwMode="auto">
            <a:xfrm>
              <a:off x="0" y="1616"/>
              <a:ext cx="2968" cy="1996"/>
            </a:xfrm>
            <a:prstGeom prst="rect">
              <a:avLst/>
            </a:prstGeom>
            <a:noFill/>
            <a:ln w="9525">
              <a:noFill/>
              <a:miter lim="800000"/>
              <a:headEnd/>
              <a:tailEnd/>
            </a:ln>
            <a:effectLst/>
          </p:spPr>
        </p:pic>
        <p:pic>
          <p:nvPicPr>
            <p:cNvPr id="32774" name="Picture 6" descr="ein yaqov"/>
            <p:cNvPicPr>
              <a:picLocks noChangeAspect="1" noChangeArrowheads="1"/>
            </p:cNvPicPr>
            <p:nvPr/>
          </p:nvPicPr>
          <p:blipFill>
            <a:blip r:embed="rId4" cstate="print"/>
            <a:srcRect/>
            <a:stretch>
              <a:fillRect/>
            </a:stretch>
          </p:blipFill>
          <p:spPr bwMode="auto">
            <a:xfrm>
              <a:off x="0" y="-199"/>
              <a:ext cx="2947" cy="1964"/>
            </a:xfrm>
            <a:prstGeom prst="rect">
              <a:avLst/>
            </a:prstGeom>
            <a:noFill/>
            <a:ln w="9525">
              <a:noFill/>
              <a:miter lim="800000"/>
              <a:headEnd/>
              <a:tailEnd/>
            </a:ln>
            <a:effectLst/>
          </p:spPr>
        </p:pic>
        <p:pic>
          <p:nvPicPr>
            <p:cNvPr id="32775" name="Picture 7" descr="SDE"/>
            <p:cNvPicPr>
              <a:picLocks noChangeAspect="1" noChangeArrowheads="1"/>
            </p:cNvPicPr>
            <p:nvPr/>
          </p:nvPicPr>
          <p:blipFill>
            <a:blip r:embed="rId5" cstate="print"/>
            <a:srcRect/>
            <a:stretch>
              <a:fillRect/>
            </a:stretch>
          </p:blipFill>
          <p:spPr bwMode="auto">
            <a:xfrm>
              <a:off x="2922" y="1616"/>
              <a:ext cx="2857" cy="1996"/>
            </a:xfrm>
            <a:prstGeom prst="rect">
              <a:avLst/>
            </a:prstGeom>
            <a:noFill/>
            <a:ln w="9525">
              <a:noFill/>
              <a:miter lim="800000"/>
              <a:headEnd/>
              <a:tailEnd/>
            </a:ln>
          </p:spPr>
        </p:pic>
        <p:pic>
          <p:nvPicPr>
            <p:cNvPr id="32776" name="Picture 8" descr="Matta"/>
            <p:cNvPicPr>
              <a:picLocks noChangeAspect="1" noChangeArrowheads="1"/>
            </p:cNvPicPr>
            <p:nvPr/>
          </p:nvPicPr>
          <p:blipFill>
            <a:blip r:embed="rId6" cstate="print"/>
            <a:srcRect/>
            <a:stretch>
              <a:fillRect/>
            </a:stretch>
          </p:blipFill>
          <p:spPr bwMode="auto">
            <a:xfrm>
              <a:off x="2922" y="-199"/>
              <a:ext cx="2858" cy="1996"/>
            </a:xfrm>
            <a:prstGeom prst="rect">
              <a:avLst/>
            </a:prstGeom>
            <a:noFill/>
            <a:ln w="9525">
              <a:noFill/>
              <a:miter lim="800000"/>
              <a:headEnd/>
              <a:tailEnd/>
            </a:ln>
          </p:spPr>
        </p:pic>
      </p:grpSp>
      <p:sp>
        <p:nvSpPr>
          <p:cNvPr id="32777" name="Rectangle 9"/>
          <p:cNvSpPr>
            <a:spLocks noChangeArrowheads="1"/>
          </p:cNvSpPr>
          <p:nvPr/>
        </p:nvSpPr>
        <p:spPr bwMode="auto">
          <a:xfrm>
            <a:off x="0" y="-26988"/>
            <a:ext cx="9178925" cy="838201"/>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r>
              <a:rPr lang="en-US" sz="2800" b="1">
                <a:solidFill>
                  <a:schemeClr val="bg1"/>
                </a:solidFill>
                <a:effectLst>
                  <a:outerShdw blurRad="38100" dist="38100" dir="2700000" algn="tl">
                    <a:srgbClr val="000000"/>
                  </a:outerShdw>
                </a:effectLst>
              </a:rPr>
              <a:t>Thanks!!</a:t>
            </a:r>
          </a:p>
        </p:txBody>
      </p:sp>
      <p:sp>
        <p:nvSpPr>
          <p:cNvPr id="32778" name="Rectangle 10"/>
          <p:cNvSpPr>
            <a:spLocks noChangeArrowheads="1"/>
          </p:cNvSpPr>
          <p:nvPr/>
        </p:nvSpPr>
        <p:spPr bwMode="auto">
          <a:xfrm>
            <a:off x="-144463" y="620713"/>
            <a:ext cx="9396413" cy="431800"/>
          </a:xfrm>
          <a:prstGeom prst="rect">
            <a:avLst/>
          </a:prstGeom>
          <a:solidFill>
            <a:srgbClr val="0000FF"/>
          </a:solidFill>
          <a:ln w="9525">
            <a:solidFill>
              <a:srgbClr val="0000FF"/>
            </a:solidFill>
            <a:miter lim="800000"/>
            <a:headEnd/>
            <a:tailEnd/>
          </a:ln>
          <a:effectLst/>
        </p:spPr>
        <p:txBody>
          <a:bodyPr wrap="none" anchor="ctr"/>
          <a:lstStyle/>
          <a:p>
            <a:endParaRPr lang="he-IL"/>
          </a:p>
        </p:txBody>
      </p:sp>
      <p:sp>
        <p:nvSpPr>
          <p:cNvPr id="32781" name="Text Box 13"/>
          <p:cNvSpPr txBox="1">
            <a:spLocks noChangeArrowheads="1"/>
          </p:cNvSpPr>
          <p:nvPr/>
        </p:nvSpPr>
        <p:spPr bwMode="auto">
          <a:xfrm>
            <a:off x="2195513" y="3276600"/>
            <a:ext cx="5473700" cy="1160463"/>
          </a:xfrm>
          <a:prstGeom prst="rect">
            <a:avLst/>
          </a:prstGeom>
          <a:solidFill>
            <a:schemeClr val="bg1">
              <a:alpha val="50000"/>
            </a:schemeClr>
          </a:solidFill>
          <a:ln w="9525">
            <a:noFill/>
            <a:miter lim="800000"/>
            <a:headEnd/>
            <a:tailEnd/>
          </a:ln>
          <a:effectLst/>
        </p:spPr>
        <p:txBody>
          <a:bodyPr>
            <a:spAutoFit/>
          </a:bodyPr>
          <a:lstStyle/>
          <a:p>
            <a:pPr algn="ctr">
              <a:spcBef>
                <a:spcPct val="50000"/>
              </a:spcBef>
            </a:pPr>
            <a:r>
              <a:rPr lang="en-US" sz="2800" b="1"/>
              <a:t>Questions?</a:t>
            </a:r>
          </a:p>
          <a:p>
            <a:pPr algn="ctr">
              <a:spcBef>
                <a:spcPct val="50000"/>
              </a:spcBef>
            </a:pPr>
            <a:r>
              <a:rPr lang="en-US" sz="2800" b="1"/>
              <a:t>MarceloS@tauex.tau.ac.il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ChangeArrowheads="1"/>
          </p:cNvSpPr>
          <p:nvPr/>
        </p:nvSpPr>
        <p:spPr bwMode="auto">
          <a:xfrm>
            <a:off x="7577138" y="901700"/>
            <a:ext cx="227012" cy="569913"/>
          </a:xfrm>
          <a:prstGeom prst="rect">
            <a:avLst/>
          </a:prstGeom>
          <a:noFill/>
          <a:ln w="9525">
            <a:noFill/>
            <a:miter lim="800000"/>
            <a:headEnd/>
            <a:tailEnd/>
          </a:ln>
          <a:effectLst/>
        </p:spPr>
        <p:txBody>
          <a:bodyPr wrap="none" lIns="116376" tIns="58188" rIns="116376" bIns="58188" anchor="ctr" anchorCtr="1">
            <a:spAutoFit/>
          </a:bodyPr>
          <a:lstStyle/>
          <a:p>
            <a:pPr defTabSz="1163638" rtl="0"/>
            <a:endParaRPr lang="en-GB" sz="2800" b="1">
              <a:solidFill>
                <a:schemeClr val="bg1"/>
              </a:solidFill>
              <a:effectLst>
                <a:outerShdw blurRad="38100" dist="38100" dir="2700000" algn="tl">
                  <a:srgbClr val="000000"/>
                </a:outerShdw>
              </a:effectLst>
            </a:endParaRPr>
          </a:p>
        </p:txBody>
      </p:sp>
      <p:sp>
        <p:nvSpPr>
          <p:cNvPr id="179209" name="Rectangle 9"/>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l-GR" sz="3600" b="1" dirty="0" smtClean="0">
                <a:solidFill>
                  <a:schemeClr val="bg1"/>
                </a:solidFill>
                <a:effectLst>
                  <a:outerShdw blurRad="38100" dist="38100" dir="2700000" algn="tl">
                    <a:srgbClr val="000000"/>
                  </a:outerShdw>
                </a:effectLst>
              </a:rPr>
              <a:t>ᵦ</a:t>
            </a:r>
            <a:r>
              <a:rPr lang="en-US" sz="2800" b="1" dirty="0" smtClean="0">
                <a:solidFill>
                  <a:schemeClr val="bg1"/>
                </a:solidFill>
                <a:effectLst>
                  <a:outerShdw blurRad="38100" dist="38100" dir="2700000" algn="tl">
                    <a:srgbClr val="000000"/>
                  </a:outerShdw>
                </a:effectLst>
              </a:rPr>
              <a:t> species diversity – changes is composition similarity between stations and years</a:t>
            </a:r>
            <a:endParaRPr lang="en-US" sz="2800" b="1" dirty="0">
              <a:solidFill>
                <a:schemeClr val="bg1"/>
              </a:solidFill>
              <a:effectLst>
                <a:outerShdw blurRad="38100" dist="38100" dir="2700000" algn="tl">
                  <a:srgbClr val="000000"/>
                </a:outerShdw>
              </a:effectLst>
            </a:endParaRPr>
          </a:p>
        </p:txBody>
      </p:sp>
      <p:graphicFrame>
        <p:nvGraphicFramePr>
          <p:cNvPr id="31" name="Table 30"/>
          <p:cNvGraphicFramePr>
            <a:graphicFrameLocks noGrp="1"/>
          </p:cNvGraphicFramePr>
          <p:nvPr/>
        </p:nvGraphicFramePr>
        <p:xfrm>
          <a:off x="539552" y="2348883"/>
          <a:ext cx="8064899" cy="3888432"/>
        </p:xfrm>
        <a:graphic>
          <a:graphicData uri="http://schemas.openxmlformats.org/drawingml/2006/table">
            <a:tbl>
              <a:tblPr/>
              <a:tblGrid>
                <a:gridCol w="1100067"/>
                <a:gridCol w="870604"/>
                <a:gridCol w="870604"/>
                <a:gridCol w="870604"/>
                <a:gridCol w="870604"/>
                <a:gridCol w="870604"/>
                <a:gridCol w="870604"/>
                <a:gridCol w="870604"/>
                <a:gridCol w="870604"/>
              </a:tblGrid>
              <a:tr h="432048">
                <a:tc>
                  <a:txBody>
                    <a:bodyPr/>
                    <a:lstStyle/>
                    <a:p>
                      <a:pPr algn="ctr" rtl="0" fontAlgn="b"/>
                      <a:endParaRPr lang="en-US" sz="12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r>
                        <a:rPr lang="en-US" sz="1300" b="1" i="0" u="none" strike="noStrike" dirty="0">
                          <a:solidFill>
                            <a:srgbClr val="000000"/>
                          </a:solidFill>
                          <a:latin typeface="Calibri"/>
                        </a:rPr>
                        <a:t>Arid </a:t>
                      </a:r>
                      <a:r>
                        <a:rPr lang="en-US" sz="1300" b="1" i="0" u="none" strike="noStrike" dirty="0" smtClean="0">
                          <a:solidFill>
                            <a:srgbClr val="000000"/>
                          </a:solidFill>
                          <a:latin typeface="Calibri"/>
                        </a:rPr>
                        <a:t>‘02</a:t>
                      </a:r>
                      <a:endParaRPr lang="en-US" sz="13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r>
                        <a:rPr lang="en-US" sz="1300" b="1" i="0" u="none" strike="noStrike" dirty="0">
                          <a:solidFill>
                            <a:srgbClr val="000000"/>
                          </a:solidFill>
                          <a:latin typeface="Calibri"/>
                        </a:rPr>
                        <a:t>Semiarid </a:t>
                      </a:r>
                      <a:r>
                        <a:rPr lang="en-US" sz="1300" b="1" i="0" u="none" strike="noStrike" dirty="0" smtClean="0">
                          <a:solidFill>
                            <a:srgbClr val="000000"/>
                          </a:solidFill>
                          <a:latin typeface="Calibri"/>
                        </a:rPr>
                        <a:t>‘02</a:t>
                      </a:r>
                      <a:endParaRPr lang="en-US" sz="13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r>
                        <a:rPr lang="en-US" sz="1300" b="1" i="0" u="none" strike="noStrike" dirty="0" smtClean="0">
                          <a:solidFill>
                            <a:srgbClr val="000000"/>
                          </a:solidFill>
                          <a:latin typeface="Calibri"/>
                        </a:rPr>
                        <a:t>Medit. ’02</a:t>
                      </a:r>
                      <a:endParaRPr lang="en-US" sz="13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r>
                        <a:rPr lang="en-US" sz="1300" b="1" i="0" u="none" strike="noStrike" dirty="0" smtClean="0">
                          <a:solidFill>
                            <a:srgbClr val="000000"/>
                          </a:solidFill>
                          <a:latin typeface="Calibri"/>
                        </a:rPr>
                        <a:t>M. </a:t>
                      </a:r>
                      <a:r>
                        <a:rPr lang="en-US" sz="1300" b="1" i="0" u="none" strike="noStrike" dirty="0">
                          <a:solidFill>
                            <a:srgbClr val="000000"/>
                          </a:solidFill>
                          <a:latin typeface="Calibri"/>
                        </a:rPr>
                        <a:t>Med </a:t>
                      </a:r>
                      <a:r>
                        <a:rPr lang="en-US" sz="1300" b="1" i="0" u="none" strike="noStrike" dirty="0" smtClean="0">
                          <a:solidFill>
                            <a:srgbClr val="000000"/>
                          </a:solidFill>
                          <a:latin typeface="Calibri"/>
                        </a:rPr>
                        <a:t>‘02</a:t>
                      </a:r>
                      <a:endParaRPr lang="en-US" sz="13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r>
                        <a:rPr lang="en-US" sz="1300" b="1" i="0" u="none" strike="noStrike" dirty="0">
                          <a:solidFill>
                            <a:srgbClr val="0000FF"/>
                          </a:solidFill>
                          <a:latin typeface="Calibri"/>
                        </a:rPr>
                        <a:t>Arid </a:t>
                      </a:r>
                      <a:r>
                        <a:rPr lang="en-US" sz="1300" b="1" i="0" u="none" strike="noStrike" dirty="0" smtClean="0">
                          <a:solidFill>
                            <a:srgbClr val="0000FF"/>
                          </a:solidFill>
                          <a:latin typeface="Calibri"/>
                        </a:rPr>
                        <a:t>‘07</a:t>
                      </a:r>
                      <a:endParaRPr lang="en-US" sz="1300" b="1" i="0" u="none" strike="noStrike" dirty="0">
                        <a:solidFill>
                          <a:srgbClr val="0000FF"/>
                        </a:solidFill>
                        <a:latin typeface="Calibri"/>
                      </a:endParaRPr>
                    </a:p>
                  </a:txBody>
                  <a:tcPr marL="6350" marR="6350" marT="6350" marB="0" anchor="b">
                    <a:lnL>
                      <a:noFill/>
                    </a:lnL>
                    <a:lnR>
                      <a:noFill/>
                    </a:lnR>
                    <a:lnT>
                      <a:noFill/>
                    </a:lnT>
                    <a:lnB>
                      <a:noFill/>
                    </a:lnB>
                  </a:tcPr>
                </a:tc>
                <a:tc>
                  <a:txBody>
                    <a:bodyPr/>
                    <a:lstStyle/>
                    <a:p>
                      <a:pPr algn="ctr" rtl="0" fontAlgn="b"/>
                      <a:r>
                        <a:rPr lang="en-US" sz="1300" b="1" i="0" u="none" strike="noStrike" dirty="0">
                          <a:solidFill>
                            <a:srgbClr val="0000FF"/>
                          </a:solidFill>
                          <a:latin typeface="Calibri"/>
                        </a:rPr>
                        <a:t>Semiarid </a:t>
                      </a:r>
                      <a:r>
                        <a:rPr lang="en-US" sz="1300" b="1" i="0" u="none" strike="noStrike" dirty="0" smtClean="0">
                          <a:solidFill>
                            <a:srgbClr val="0000FF"/>
                          </a:solidFill>
                          <a:latin typeface="Calibri"/>
                        </a:rPr>
                        <a:t>‘07</a:t>
                      </a:r>
                      <a:endParaRPr lang="en-US" sz="1300" b="1" i="0" u="none" strike="noStrike" dirty="0">
                        <a:solidFill>
                          <a:srgbClr val="0000FF"/>
                        </a:solidFill>
                        <a:latin typeface="Calibri"/>
                      </a:endParaRPr>
                    </a:p>
                  </a:txBody>
                  <a:tcPr marL="6350" marR="6350" marT="6350" marB="0" anchor="b">
                    <a:lnL>
                      <a:noFill/>
                    </a:lnL>
                    <a:lnR>
                      <a:noFill/>
                    </a:lnR>
                    <a:lnT>
                      <a:noFill/>
                    </a:lnT>
                    <a:lnB>
                      <a:noFill/>
                    </a:lnB>
                  </a:tcPr>
                </a:tc>
                <a:tc>
                  <a:txBody>
                    <a:bodyPr/>
                    <a:lstStyle/>
                    <a:p>
                      <a:pPr algn="ctr" rtl="0" fontAlgn="b"/>
                      <a:r>
                        <a:rPr lang="en-US" sz="1300" b="1" i="0" u="none" strike="noStrike" dirty="0">
                          <a:solidFill>
                            <a:srgbClr val="0000FF"/>
                          </a:solidFill>
                          <a:latin typeface="Calibri"/>
                        </a:rPr>
                        <a:t>Med. </a:t>
                      </a:r>
                      <a:r>
                        <a:rPr lang="en-US" sz="1300" b="1" i="0" u="none" strike="noStrike" dirty="0" smtClean="0">
                          <a:solidFill>
                            <a:srgbClr val="0000FF"/>
                          </a:solidFill>
                          <a:latin typeface="Calibri"/>
                        </a:rPr>
                        <a:t>‘07</a:t>
                      </a:r>
                      <a:endParaRPr lang="en-US" sz="1300" b="1" i="0" u="none" strike="noStrike" dirty="0">
                        <a:solidFill>
                          <a:srgbClr val="0000FF"/>
                        </a:solidFill>
                        <a:latin typeface="Calibri"/>
                      </a:endParaRPr>
                    </a:p>
                  </a:txBody>
                  <a:tcPr marL="6350" marR="6350" marT="6350" marB="0" anchor="b">
                    <a:lnL>
                      <a:noFill/>
                    </a:lnL>
                    <a:lnR>
                      <a:noFill/>
                    </a:lnR>
                    <a:lnT>
                      <a:noFill/>
                    </a:lnT>
                    <a:lnB>
                      <a:noFill/>
                    </a:lnB>
                  </a:tcPr>
                </a:tc>
                <a:tc>
                  <a:txBody>
                    <a:bodyPr/>
                    <a:lstStyle/>
                    <a:p>
                      <a:pPr algn="ctr" rtl="0" fontAlgn="b"/>
                      <a:r>
                        <a:rPr lang="en-US" sz="1300" b="1" i="0" u="none" strike="noStrike" dirty="0" smtClean="0">
                          <a:solidFill>
                            <a:srgbClr val="0000FF"/>
                          </a:solidFill>
                          <a:latin typeface="Calibri"/>
                        </a:rPr>
                        <a:t>M. </a:t>
                      </a:r>
                      <a:r>
                        <a:rPr lang="en-US" sz="1300" b="1" i="0" u="none" strike="noStrike" dirty="0">
                          <a:solidFill>
                            <a:srgbClr val="0000FF"/>
                          </a:solidFill>
                          <a:latin typeface="Calibri"/>
                        </a:rPr>
                        <a:t>Med </a:t>
                      </a:r>
                      <a:r>
                        <a:rPr lang="en-US" sz="1300" b="1" i="0" u="none" strike="noStrike" dirty="0" smtClean="0">
                          <a:solidFill>
                            <a:srgbClr val="0000FF"/>
                          </a:solidFill>
                          <a:latin typeface="Calibri"/>
                        </a:rPr>
                        <a:t>‘07</a:t>
                      </a:r>
                      <a:endParaRPr lang="en-US" sz="1300" b="1" i="0" u="none" strike="noStrike" dirty="0">
                        <a:solidFill>
                          <a:srgbClr val="0000FF"/>
                        </a:solidFill>
                        <a:latin typeface="Calibri"/>
                      </a:endParaRPr>
                    </a:p>
                  </a:txBody>
                  <a:tcPr marL="6350" marR="6350" marT="6350" marB="0" anchor="b">
                    <a:lnL>
                      <a:noFill/>
                    </a:lnL>
                    <a:lnR>
                      <a:noFill/>
                    </a:lnR>
                    <a:lnT>
                      <a:noFill/>
                    </a:lnT>
                    <a:lnB>
                      <a:noFill/>
                    </a:lnB>
                  </a:tcPr>
                </a:tc>
              </a:tr>
              <a:tr h="432048">
                <a:tc>
                  <a:txBody>
                    <a:bodyPr/>
                    <a:lstStyle/>
                    <a:p>
                      <a:pPr algn="l" rtl="0" fontAlgn="b"/>
                      <a:r>
                        <a:rPr lang="en-US" sz="1300" b="1" i="0" u="none" strike="noStrike" dirty="0">
                          <a:solidFill>
                            <a:srgbClr val="000000"/>
                          </a:solidFill>
                          <a:latin typeface="Calibri"/>
                        </a:rPr>
                        <a:t>Arid </a:t>
                      </a:r>
                      <a:r>
                        <a:rPr lang="en-US" sz="1300" b="1" i="0" u="none" strike="noStrike" dirty="0" smtClean="0">
                          <a:solidFill>
                            <a:srgbClr val="000000"/>
                          </a:solidFill>
                          <a:latin typeface="Calibri"/>
                        </a:rPr>
                        <a:t>‘02</a:t>
                      </a:r>
                      <a:endParaRPr lang="en-US" sz="13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r>
                        <a:rPr lang="en-US" sz="1200" b="1" i="0" u="none" strike="noStrike" dirty="0" smtClean="0">
                          <a:solidFill>
                            <a:srgbClr val="000000"/>
                          </a:solidFill>
                          <a:latin typeface="Calibri"/>
                        </a:rPr>
                        <a:t>-</a:t>
                      </a:r>
                      <a:endParaRPr lang="en-US" sz="12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r>
              <a:tr h="432048">
                <a:tc>
                  <a:txBody>
                    <a:bodyPr/>
                    <a:lstStyle/>
                    <a:p>
                      <a:pPr algn="l" rtl="0" fontAlgn="b"/>
                      <a:r>
                        <a:rPr lang="en-US" sz="1300" b="1" i="0" u="none" strike="noStrike" dirty="0">
                          <a:solidFill>
                            <a:srgbClr val="000000"/>
                          </a:solidFill>
                          <a:latin typeface="Calibri"/>
                        </a:rPr>
                        <a:t>Semiarid </a:t>
                      </a:r>
                      <a:r>
                        <a:rPr lang="en-US" sz="1300" b="1" i="0" u="none" strike="noStrike" dirty="0" smtClean="0">
                          <a:solidFill>
                            <a:srgbClr val="000000"/>
                          </a:solidFill>
                          <a:latin typeface="Calibri"/>
                        </a:rPr>
                        <a:t>‘02</a:t>
                      </a:r>
                      <a:endParaRPr lang="en-US" sz="13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00"/>
                          </a:solidFill>
                          <a:latin typeface="Calibri"/>
                        </a:rPr>
                        <a:t>0.57</a:t>
                      </a:r>
                    </a:p>
                  </a:txBody>
                  <a:tcPr marL="6350" marR="6350" marT="6350" marB="0" anchor="b">
                    <a:lnL>
                      <a:noFill/>
                    </a:lnL>
                    <a:lnR>
                      <a:noFill/>
                    </a:lnR>
                    <a:lnT>
                      <a:noFill/>
                    </a:lnT>
                    <a:lnB>
                      <a:noFill/>
                    </a:lnB>
                  </a:tcPr>
                </a:tc>
                <a:tc>
                  <a:txBody>
                    <a:bodyPr/>
                    <a:lstStyle/>
                    <a:p>
                      <a:pPr algn="ctr" rtl="0" fontAlgn="b"/>
                      <a:r>
                        <a:rPr lang="en-US" sz="1200" b="1" i="0" u="none" strike="noStrike" dirty="0" smtClean="0">
                          <a:solidFill>
                            <a:srgbClr val="000000"/>
                          </a:solidFill>
                          <a:latin typeface="Calibri"/>
                        </a:rPr>
                        <a:t>-</a:t>
                      </a:r>
                      <a:endParaRPr lang="en-US" sz="12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r>
              <a:tr h="432048">
                <a:tc>
                  <a:txBody>
                    <a:bodyPr/>
                    <a:lstStyle/>
                    <a:p>
                      <a:pPr algn="l" rtl="0" fontAlgn="b"/>
                      <a:r>
                        <a:rPr lang="en-US" sz="1300" b="1" i="0" u="none" strike="noStrike" dirty="0" smtClean="0">
                          <a:solidFill>
                            <a:srgbClr val="000000"/>
                          </a:solidFill>
                          <a:latin typeface="Calibri"/>
                        </a:rPr>
                        <a:t>Medit. ‘02</a:t>
                      </a:r>
                      <a:endParaRPr lang="en-US" sz="13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00"/>
                          </a:solidFill>
                          <a:latin typeface="Calibri"/>
                        </a:rPr>
                        <a:t>0.39</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00"/>
                          </a:solidFill>
                          <a:latin typeface="Calibri"/>
                        </a:rPr>
                        <a:t>0.64</a:t>
                      </a:r>
                    </a:p>
                  </a:txBody>
                  <a:tcPr marL="6350" marR="6350" marT="6350" marB="0" anchor="b">
                    <a:lnL>
                      <a:noFill/>
                    </a:lnL>
                    <a:lnR>
                      <a:noFill/>
                    </a:lnR>
                    <a:lnT>
                      <a:noFill/>
                    </a:lnT>
                    <a:lnB>
                      <a:noFill/>
                    </a:lnB>
                  </a:tcPr>
                </a:tc>
                <a:tc>
                  <a:txBody>
                    <a:bodyPr/>
                    <a:lstStyle/>
                    <a:p>
                      <a:pPr algn="ctr" rtl="0" fontAlgn="b"/>
                      <a:r>
                        <a:rPr lang="en-US" sz="1200" b="1" i="0" u="none" strike="noStrike" dirty="0" smtClean="0">
                          <a:solidFill>
                            <a:srgbClr val="000000"/>
                          </a:solidFill>
                          <a:latin typeface="Calibri"/>
                        </a:rPr>
                        <a:t>-</a:t>
                      </a:r>
                      <a:endParaRPr lang="en-US" sz="12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r>
              <a:tr h="432048">
                <a:tc>
                  <a:txBody>
                    <a:bodyPr/>
                    <a:lstStyle/>
                    <a:p>
                      <a:pPr algn="l" rtl="0" fontAlgn="b"/>
                      <a:r>
                        <a:rPr lang="en-US" sz="1300" b="1" i="0" u="none" strike="noStrike" dirty="0" err="1">
                          <a:solidFill>
                            <a:srgbClr val="000000"/>
                          </a:solidFill>
                          <a:latin typeface="Calibri"/>
                        </a:rPr>
                        <a:t>Mesic</a:t>
                      </a:r>
                      <a:r>
                        <a:rPr lang="en-US" sz="1300" b="1" i="0" u="none" strike="noStrike" dirty="0">
                          <a:solidFill>
                            <a:srgbClr val="000000"/>
                          </a:solidFill>
                          <a:latin typeface="Calibri"/>
                        </a:rPr>
                        <a:t> Med </a:t>
                      </a:r>
                      <a:r>
                        <a:rPr lang="en-US" sz="1300" b="1" i="0" u="none" strike="noStrike" dirty="0" smtClean="0">
                          <a:solidFill>
                            <a:srgbClr val="000000"/>
                          </a:solidFill>
                          <a:latin typeface="Calibri"/>
                        </a:rPr>
                        <a:t>‘02</a:t>
                      </a:r>
                      <a:endParaRPr lang="en-US" sz="13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00"/>
                          </a:solidFill>
                          <a:latin typeface="Calibri"/>
                        </a:rPr>
                        <a:t>0.43</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00"/>
                          </a:solidFill>
                          <a:latin typeface="Calibri"/>
                        </a:rPr>
                        <a:t>0.55</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00"/>
                          </a:solidFill>
                          <a:latin typeface="Calibri"/>
                        </a:rPr>
                        <a:t>0.64</a:t>
                      </a:r>
                    </a:p>
                  </a:txBody>
                  <a:tcPr marL="6350" marR="6350" marT="6350" marB="0" anchor="b">
                    <a:lnL>
                      <a:noFill/>
                    </a:lnL>
                    <a:lnR>
                      <a:noFill/>
                    </a:lnR>
                    <a:lnT>
                      <a:noFill/>
                    </a:lnT>
                    <a:lnB>
                      <a:noFill/>
                    </a:lnB>
                  </a:tcPr>
                </a:tc>
                <a:tc>
                  <a:txBody>
                    <a:bodyPr/>
                    <a:lstStyle/>
                    <a:p>
                      <a:pPr algn="ctr" rtl="0" fontAlgn="b"/>
                      <a:r>
                        <a:rPr lang="en-US" sz="1200" b="1" i="0" u="none" strike="noStrike" dirty="0" smtClean="0">
                          <a:solidFill>
                            <a:srgbClr val="000000"/>
                          </a:solidFill>
                          <a:latin typeface="Calibri"/>
                        </a:rPr>
                        <a:t>-</a:t>
                      </a:r>
                      <a:endParaRPr lang="en-US" sz="12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00"/>
                        </a:solidFill>
                        <a:latin typeface="Calibri"/>
                      </a:endParaRPr>
                    </a:p>
                  </a:txBody>
                  <a:tcPr marL="6350" marR="6350" marT="6350" marB="0" anchor="b">
                    <a:lnL>
                      <a:noFill/>
                    </a:lnL>
                    <a:lnR>
                      <a:noFill/>
                    </a:lnR>
                    <a:lnT>
                      <a:noFill/>
                    </a:lnT>
                    <a:lnB>
                      <a:noFill/>
                    </a:lnB>
                  </a:tcPr>
                </a:tc>
              </a:tr>
              <a:tr h="432048">
                <a:tc>
                  <a:txBody>
                    <a:bodyPr/>
                    <a:lstStyle/>
                    <a:p>
                      <a:pPr algn="l" rtl="0" fontAlgn="b"/>
                      <a:r>
                        <a:rPr lang="en-US" sz="1300" b="1" i="0" u="none" strike="noStrike" dirty="0">
                          <a:solidFill>
                            <a:srgbClr val="0000FF"/>
                          </a:solidFill>
                          <a:latin typeface="Calibri"/>
                        </a:rPr>
                        <a:t>Arid 2007</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0.39</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0.65</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0.57</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0.39</a:t>
                      </a:r>
                    </a:p>
                  </a:txBody>
                  <a:tcPr marL="6350" marR="6350" marT="6350" marB="0" anchor="b">
                    <a:lnL>
                      <a:noFill/>
                    </a:lnL>
                    <a:lnR>
                      <a:noFill/>
                    </a:lnR>
                    <a:lnT>
                      <a:noFill/>
                    </a:lnT>
                    <a:lnB>
                      <a:noFill/>
                    </a:lnB>
                  </a:tcPr>
                </a:tc>
                <a:tc>
                  <a:txBody>
                    <a:bodyPr/>
                    <a:lstStyle/>
                    <a:p>
                      <a:pPr algn="ctr" rtl="0" fontAlgn="b"/>
                      <a:r>
                        <a:rPr lang="en-US" sz="1200" b="1" i="0" u="none" strike="noStrike" dirty="0" smtClean="0">
                          <a:solidFill>
                            <a:srgbClr val="0000FF"/>
                          </a:solidFill>
                          <a:latin typeface="Calibri"/>
                        </a:rPr>
                        <a:t>-</a:t>
                      </a:r>
                      <a:endParaRPr lang="en-US" sz="1200" b="1" i="0" u="none" strike="noStrike" dirty="0">
                        <a:solidFill>
                          <a:srgbClr val="0000FF"/>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FF"/>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FF"/>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FF"/>
                        </a:solidFill>
                        <a:latin typeface="Calibri"/>
                      </a:endParaRPr>
                    </a:p>
                  </a:txBody>
                  <a:tcPr marL="6350" marR="6350" marT="6350" marB="0" anchor="b">
                    <a:lnL>
                      <a:noFill/>
                    </a:lnL>
                    <a:lnR>
                      <a:noFill/>
                    </a:lnR>
                    <a:lnT>
                      <a:noFill/>
                    </a:lnT>
                    <a:lnB>
                      <a:noFill/>
                    </a:lnB>
                  </a:tcPr>
                </a:tc>
              </a:tr>
              <a:tr h="432048">
                <a:tc>
                  <a:txBody>
                    <a:bodyPr/>
                    <a:lstStyle/>
                    <a:p>
                      <a:pPr algn="l" rtl="0" fontAlgn="b"/>
                      <a:r>
                        <a:rPr lang="en-US" sz="1300" b="1" i="0" u="none" strike="noStrike" dirty="0">
                          <a:solidFill>
                            <a:srgbClr val="0000FF"/>
                          </a:solidFill>
                          <a:latin typeface="Calibri"/>
                        </a:rPr>
                        <a:t>Semiarid </a:t>
                      </a:r>
                      <a:r>
                        <a:rPr lang="en-US" sz="1300" b="1" i="0" u="none" strike="noStrike" dirty="0" smtClean="0">
                          <a:solidFill>
                            <a:srgbClr val="0000FF"/>
                          </a:solidFill>
                          <a:latin typeface="Calibri"/>
                        </a:rPr>
                        <a:t>’07</a:t>
                      </a:r>
                      <a:endParaRPr lang="en-US" sz="1300" b="1" i="0" u="none" strike="noStrike" dirty="0">
                        <a:solidFill>
                          <a:srgbClr val="0000FF"/>
                        </a:solidFill>
                        <a:latin typeface="Calibri"/>
                      </a:endParaRP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0.39</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0.74</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0.62</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0.57</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0.70</a:t>
                      </a:r>
                    </a:p>
                  </a:txBody>
                  <a:tcPr marL="6350" marR="6350" marT="6350" marB="0" anchor="b">
                    <a:lnL>
                      <a:noFill/>
                    </a:lnL>
                    <a:lnR>
                      <a:noFill/>
                    </a:lnR>
                    <a:lnT>
                      <a:noFill/>
                    </a:lnT>
                    <a:lnB>
                      <a:noFill/>
                    </a:lnB>
                  </a:tcPr>
                </a:tc>
                <a:tc>
                  <a:txBody>
                    <a:bodyPr/>
                    <a:lstStyle/>
                    <a:p>
                      <a:pPr algn="ctr" rtl="0" fontAlgn="b"/>
                      <a:r>
                        <a:rPr lang="en-US" sz="1200" b="1" i="0" u="none" strike="noStrike" dirty="0" smtClean="0">
                          <a:solidFill>
                            <a:srgbClr val="0000FF"/>
                          </a:solidFill>
                          <a:latin typeface="Calibri"/>
                        </a:rPr>
                        <a:t>-</a:t>
                      </a:r>
                      <a:endParaRPr lang="en-US" sz="1200" b="1" i="0" u="none" strike="noStrike" dirty="0">
                        <a:solidFill>
                          <a:srgbClr val="0000FF"/>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FF"/>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FF"/>
                        </a:solidFill>
                        <a:latin typeface="Calibri"/>
                      </a:endParaRPr>
                    </a:p>
                  </a:txBody>
                  <a:tcPr marL="6350" marR="6350" marT="6350" marB="0" anchor="b">
                    <a:lnL>
                      <a:noFill/>
                    </a:lnL>
                    <a:lnR>
                      <a:noFill/>
                    </a:lnR>
                    <a:lnT>
                      <a:noFill/>
                    </a:lnT>
                    <a:lnB>
                      <a:noFill/>
                    </a:lnB>
                  </a:tcPr>
                </a:tc>
              </a:tr>
              <a:tr h="432048">
                <a:tc>
                  <a:txBody>
                    <a:bodyPr/>
                    <a:lstStyle/>
                    <a:p>
                      <a:pPr algn="l" rtl="0" fontAlgn="b"/>
                      <a:r>
                        <a:rPr lang="en-US" sz="1300" b="1" i="0" u="none" strike="noStrike" dirty="0" smtClean="0">
                          <a:solidFill>
                            <a:srgbClr val="0000FF"/>
                          </a:solidFill>
                          <a:latin typeface="Calibri"/>
                        </a:rPr>
                        <a:t>Medit. ’07</a:t>
                      </a:r>
                      <a:endParaRPr lang="en-US" sz="1300" b="1" i="0" u="none" strike="noStrike" dirty="0">
                        <a:solidFill>
                          <a:srgbClr val="0000FF"/>
                        </a:solidFill>
                        <a:latin typeface="Calibri"/>
                      </a:endParaRP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0.32</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0.55</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0.67</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0.56</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0.52</a:t>
                      </a:r>
                    </a:p>
                  </a:txBody>
                  <a:tcPr marL="6350" marR="6350" marT="6350" marB="0" anchor="b">
                    <a:lnL>
                      <a:noFill/>
                    </a:lnL>
                    <a:lnR>
                      <a:noFill/>
                    </a:lnR>
                    <a:lnT>
                      <a:noFill/>
                    </a:lnT>
                    <a:lnB>
                      <a:noFill/>
                    </a:lnB>
                  </a:tcPr>
                </a:tc>
                <a:tc>
                  <a:txBody>
                    <a:bodyPr/>
                    <a:lstStyle/>
                    <a:p>
                      <a:pPr algn="ctr" rtl="0" fontAlgn="b"/>
                      <a:r>
                        <a:rPr lang="en-US" sz="1200" b="1" i="0" u="none" strike="noStrike">
                          <a:solidFill>
                            <a:srgbClr val="0000FF"/>
                          </a:solidFill>
                          <a:latin typeface="Calibri"/>
                        </a:rPr>
                        <a:t>0.67</a:t>
                      </a:r>
                    </a:p>
                  </a:txBody>
                  <a:tcPr marL="6350" marR="6350" marT="6350" marB="0" anchor="b">
                    <a:lnL>
                      <a:noFill/>
                    </a:lnL>
                    <a:lnR>
                      <a:noFill/>
                    </a:lnR>
                    <a:lnT>
                      <a:noFill/>
                    </a:lnT>
                    <a:lnB>
                      <a:noFill/>
                    </a:lnB>
                  </a:tcPr>
                </a:tc>
                <a:tc>
                  <a:txBody>
                    <a:bodyPr/>
                    <a:lstStyle/>
                    <a:p>
                      <a:pPr algn="ctr" rtl="0" fontAlgn="b"/>
                      <a:r>
                        <a:rPr lang="en-US" sz="1200" b="1" i="0" u="none" strike="noStrike" dirty="0" smtClean="0">
                          <a:solidFill>
                            <a:srgbClr val="0000FF"/>
                          </a:solidFill>
                          <a:latin typeface="Calibri"/>
                        </a:rPr>
                        <a:t>-</a:t>
                      </a:r>
                      <a:endParaRPr lang="en-US" sz="1200" b="1" i="0" u="none" strike="noStrike" dirty="0">
                        <a:solidFill>
                          <a:srgbClr val="0000FF"/>
                        </a:solidFill>
                        <a:latin typeface="Calibri"/>
                      </a:endParaRPr>
                    </a:p>
                  </a:txBody>
                  <a:tcPr marL="6350" marR="6350" marT="6350" marB="0" anchor="b">
                    <a:lnL>
                      <a:noFill/>
                    </a:lnL>
                    <a:lnR>
                      <a:noFill/>
                    </a:lnR>
                    <a:lnT>
                      <a:noFill/>
                    </a:lnT>
                    <a:lnB>
                      <a:noFill/>
                    </a:lnB>
                  </a:tcPr>
                </a:tc>
                <a:tc>
                  <a:txBody>
                    <a:bodyPr/>
                    <a:lstStyle/>
                    <a:p>
                      <a:pPr algn="ctr" rtl="0" fontAlgn="b"/>
                      <a:endParaRPr lang="en-US" sz="1200" b="1" i="0" u="none" strike="noStrike">
                        <a:solidFill>
                          <a:srgbClr val="0000FF"/>
                        </a:solidFill>
                        <a:latin typeface="Calibri"/>
                      </a:endParaRPr>
                    </a:p>
                  </a:txBody>
                  <a:tcPr marL="6350" marR="6350" marT="6350" marB="0" anchor="b">
                    <a:lnL>
                      <a:noFill/>
                    </a:lnL>
                    <a:lnR>
                      <a:noFill/>
                    </a:lnR>
                    <a:lnT>
                      <a:noFill/>
                    </a:lnT>
                    <a:lnB>
                      <a:noFill/>
                    </a:lnB>
                  </a:tcPr>
                </a:tc>
              </a:tr>
              <a:tr h="432048">
                <a:tc>
                  <a:txBody>
                    <a:bodyPr/>
                    <a:lstStyle/>
                    <a:p>
                      <a:pPr algn="l" rtl="0" fontAlgn="b"/>
                      <a:r>
                        <a:rPr lang="en-US" sz="1300" b="1" i="0" u="none" strike="noStrike" dirty="0" smtClean="0">
                          <a:solidFill>
                            <a:srgbClr val="0000FF"/>
                          </a:solidFill>
                          <a:latin typeface="Calibri"/>
                        </a:rPr>
                        <a:t>M. </a:t>
                      </a:r>
                      <a:r>
                        <a:rPr lang="en-US" sz="1300" b="1" i="0" u="none" strike="noStrike" dirty="0">
                          <a:solidFill>
                            <a:srgbClr val="0000FF"/>
                          </a:solidFill>
                          <a:latin typeface="Calibri"/>
                        </a:rPr>
                        <a:t>Med </a:t>
                      </a:r>
                      <a:r>
                        <a:rPr lang="en-US" sz="1300" b="1" i="0" u="none" strike="noStrike" dirty="0" smtClean="0">
                          <a:solidFill>
                            <a:srgbClr val="0000FF"/>
                          </a:solidFill>
                          <a:latin typeface="Calibri"/>
                        </a:rPr>
                        <a:t>‘07</a:t>
                      </a:r>
                      <a:endParaRPr lang="en-US" sz="1300" b="1" i="0" u="none" strike="noStrike" dirty="0">
                        <a:solidFill>
                          <a:srgbClr val="0000FF"/>
                        </a:solidFill>
                        <a:latin typeface="Calibri"/>
                      </a:endParaRPr>
                    </a:p>
                  </a:txBody>
                  <a:tcPr marL="6350" marR="6350" marT="6350" marB="0" anchor="b">
                    <a:lnL>
                      <a:noFill/>
                    </a:lnL>
                    <a:lnR>
                      <a:noFill/>
                    </a:lnR>
                    <a:lnT>
                      <a:noFill/>
                    </a:lnT>
                    <a:lnB>
                      <a:noFill/>
                    </a:lnB>
                  </a:tcPr>
                </a:tc>
                <a:tc>
                  <a:txBody>
                    <a:bodyPr/>
                    <a:lstStyle/>
                    <a:p>
                      <a:pPr algn="ctr" rtl="0" fontAlgn="b"/>
                      <a:r>
                        <a:rPr lang="en-US" sz="1200" b="1" i="0" u="none" strike="noStrike" dirty="0">
                          <a:solidFill>
                            <a:srgbClr val="0000FF"/>
                          </a:solidFill>
                          <a:latin typeface="Calibri"/>
                        </a:rPr>
                        <a:t>0.21</a:t>
                      </a:r>
                    </a:p>
                  </a:txBody>
                  <a:tcPr marL="6350" marR="6350" marT="6350" marB="0" anchor="b">
                    <a:lnL>
                      <a:noFill/>
                    </a:lnL>
                    <a:lnR>
                      <a:noFill/>
                    </a:lnR>
                    <a:lnT>
                      <a:noFill/>
                    </a:lnT>
                    <a:lnB>
                      <a:noFill/>
                    </a:lnB>
                  </a:tcPr>
                </a:tc>
                <a:tc>
                  <a:txBody>
                    <a:bodyPr/>
                    <a:lstStyle/>
                    <a:p>
                      <a:pPr algn="ctr" rtl="0" fontAlgn="b"/>
                      <a:r>
                        <a:rPr lang="en-US" sz="1200" b="1" i="0" u="none" strike="noStrike" dirty="0">
                          <a:solidFill>
                            <a:srgbClr val="0000FF"/>
                          </a:solidFill>
                          <a:latin typeface="Calibri"/>
                        </a:rPr>
                        <a:t>0.44</a:t>
                      </a:r>
                    </a:p>
                  </a:txBody>
                  <a:tcPr marL="6350" marR="6350" marT="6350" marB="0" anchor="b">
                    <a:lnL>
                      <a:noFill/>
                    </a:lnL>
                    <a:lnR>
                      <a:noFill/>
                    </a:lnR>
                    <a:lnT>
                      <a:noFill/>
                    </a:lnT>
                    <a:lnB>
                      <a:noFill/>
                    </a:lnB>
                  </a:tcPr>
                </a:tc>
                <a:tc>
                  <a:txBody>
                    <a:bodyPr/>
                    <a:lstStyle/>
                    <a:p>
                      <a:pPr algn="ctr" rtl="0" fontAlgn="b"/>
                      <a:r>
                        <a:rPr lang="en-US" sz="1200" b="1" i="0" u="none" strike="noStrike" dirty="0">
                          <a:solidFill>
                            <a:srgbClr val="0000FF"/>
                          </a:solidFill>
                          <a:latin typeface="Calibri"/>
                        </a:rPr>
                        <a:t>0.62</a:t>
                      </a:r>
                    </a:p>
                  </a:txBody>
                  <a:tcPr marL="6350" marR="6350" marT="6350" marB="0" anchor="b">
                    <a:lnL>
                      <a:noFill/>
                    </a:lnL>
                    <a:lnR>
                      <a:noFill/>
                    </a:lnR>
                    <a:lnT>
                      <a:noFill/>
                    </a:lnT>
                    <a:lnB>
                      <a:noFill/>
                    </a:lnB>
                  </a:tcPr>
                </a:tc>
                <a:tc>
                  <a:txBody>
                    <a:bodyPr/>
                    <a:lstStyle/>
                    <a:p>
                      <a:pPr algn="ctr" rtl="0" fontAlgn="b"/>
                      <a:r>
                        <a:rPr lang="en-US" sz="1200" b="1" i="0" u="none" strike="noStrike" dirty="0">
                          <a:solidFill>
                            <a:srgbClr val="0000FF"/>
                          </a:solidFill>
                          <a:latin typeface="Calibri"/>
                        </a:rPr>
                        <a:t>0.69</a:t>
                      </a:r>
                    </a:p>
                  </a:txBody>
                  <a:tcPr marL="6350" marR="6350" marT="6350" marB="0" anchor="b">
                    <a:lnL>
                      <a:noFill/>
                    </a:lnL>
                    <a:lnR>
                      <a:noFill/>
                    </a:lnR>
                    <a:lnT>
                      <a:noFill/>
                    </a:lnT>
                    <a:lnB>
                      <a:noFill/>
                    </a:lnB>
                  </a:tcPr>
                </a:tc>
                <a:tc>
                  <a:txBody>
                    <a:bodyPr/>
                    <a:lstStyle/>
                    <a:p>
                      <a:pPr algn="ctr" rtl="0" fontAlgn="b"/>
                      <a:r>
                        <a:rPr lang="en-US" sz="1200" b="1" i="0" u="none" strike="noStrike" dirty="0">
                          <a:solidFill>
                            <a:srgbClr val="0000FF"/>
                          </a:solidFill>
                          <a:latin typeface="Calibri"/>
                        </a:rPr>
                        <a:t>0.43</a:t>
                      </a:r>
                    </a:p>
                  </a:txBody>
                  <a:tcPr marL="6350" marR="6350" marT="6350" marB="0" anchor="b">
                    <a:lnL>
                      <a:noFill/>
                    </a:lnL>
                    <a:lnR>
                      <a:noFill/>
                    </a:lnR>
                    <a:lnT>
                      <a:noFill/>
                    </a:lnT>
                    <a:lnB>
                      <a:noFill/>
                    </a:lnB>
                  </a:tcPr>
                </a:tc>
                <a:tc>
                  <a:txBody>
                    <a:bodyPr/>
                    <a:lstStyle/>
                    <a:p>
                      <a:pPr algn="ctr" rtl="0" fontAlgn="b"/>
                      <a:r>
                        <a:rPr lang="en-US" sz="1200" b="1" i="0" u="none" strike="noStrike" dirty="0">
                          <a:solidFill>
                            <a:srgbClr val="0000FF"/>
                          </a:solidFill>
                          <a:latin typeface="Calibri"/>
                        </a:rPr>
                        <a:t>0.45</a:t>
                      </a:r>
                    </a:p>
                  </a:txBody>
                  <a:tcPr marL="6350" marR="6350" marT="6350" marB="0" anchor="b">
                    <a:lnL>
                      <a:noFill/>
                    </a:lnL>
                    <a:lnR>
                      <a:noFill/>
                    </a:lnR>
                    <a:lnT>
                      <a:noFill/>
                    </a:lnT>
                    <a:lnB>
                      <a:noFill/>
                    </a:lnB>
                  </a:tcPr>
                </a:tc>
                <a:tc>
                  <a:txBody>
                    <a:bodyPr/>
                    <a:lstStyle/>
                    <a:p>
                      <a:pPr algn="ctr" rtl="0" fontAlgn="b"/>
                      <a:r>
                        <a:rPr lang="en-US" sz="1200" b="1" i="0" u="none" strike="noStrike" dirty="0">
                          <a:solidFill>
                            <a:srgbClr val="0000FF"/>
                          </a:solidFill>
                          <a:latin typeface="Calibri"/>
                        </a:rPr>
                        <a:t>0.63</a:t>
                      </a:r>
                    </a:p>
                  </a:txBody>
                  <a:tcPr marL="6350" marR="6350" marT="6350" marB="0" anchor="b">
                    <a:lnL>
                      <a:noFill/>
                    </a:lnL>
                    <a:lnR>
                      <a:noFill/>
                    </a:lnR>
                    <a:lnT>
                      <a:noFill/>
                    </a:lnT>
                    <a:lnB>
                      <a:noFill/>
                    </a:lnB>
                  </a:tcPr>
                </a:tc>
                <a:tc>
                  <a:txBody>
                    <a:bodyPr/>
                    <a:lstStyle/>
                    <a:p>
                      <a:pPr algn="ctr" rtl="0" fontAlgn="b"/>
                      <a:r>
                        <a:rPr lang="en-US" sz="1200" b="1" i="0" u="none" strike="noStrike" dirty="0" smtClean="0">
                          <a:solidFill>
                            <a:srgbClr val="0000FF"/>
                          </a:solidFill>
                          <a:latin typeface="Calibri"/>
                        </a:rPr>
                        <a:t>-</a:t>
                      </a:r>
                      <a:endParaRPr lang="en-US" sz="1200" b="1" i="0" u="none" strike="noStrike" dirty="0">
                        <a:solidFill>
                          <a:srgbClr val="0000FF"/>
                        </a:solidFill>
                        <a:latin typeface="Calibri"/>
                      </a:endParaRPr>
                    </a:p>
                  </a:txBody>
                  <a:tcPr marL="6350" marR="6350" marT="6350" marB="0" anchor="b">
                    <a:lnL>
                      <a:noFill/>
                    </a:lnL>
                    <a:lnR>
                      <a:noFill/>
                    </a:lnR>
                    <a:lnT>
                      <a:noFill/>
                    </a:lnT>
                    <a:lnB>
                      <a:noFill/>
                    </a:lnB>
                  </a:tcPr>
                </a:tc>
              </a:tr>
            </a:tbl>
          </a:graphicData>
        </a:graphic>
      </p:graphicFrame>
      <p:sp>
        <p:nvSpPr>
          <p:cNvPr id="32" name="TextBox 31"/>
          <p:cNvSpPr txBox="1"/>
          <p:nvPr/>
        </p:nvSpPr>
        <p:spPr>
          <a:xfrm>
            <a:off x="467544" y="1124744"/>
            <a:ext cx="7776864" cy="646331"/>
          </a:xfrm>
          <a:prstGeom prst="rect">
            <a:avLst/>
          </a:prstGeom>
          <a:noFill/>
        </p:spPr>
        <p:txBody>
          <a:bodyPr wrap="square" rtlCol="0">
            <a:spAutoFit/>
          </a:bodyPr>
          <a:lstStyle/>
          <a:p>
            <a:r>
              <a:rPr lang="en-US" dirty="0" err="1" smtClean="0"/>
              <a:t>βsim</a:t>
            </a:r>
            <a:r>
              <a:rPr lang="en-US" dirty="0" smtClean="0"/>
              <a:t> (Simpson's based; reduces biases from imbalances in species richness between samples) </a:t>
            </a:r>
            <a:endParaRPr lang="en-US" dirty="0"/>
          </a:p>
        </p:txBody>
      </p:sp>
      <p:grpSp>
        <p:nvGrpSpPr>
          <p:cNvPr id="2" name="Group 34"/>
          <p:cNvGrpSpPr/>
          <p:nvPr/>
        </p:nvGrpSpPr>
        <p:grpSpPr>
          <a:xfrm>
            <a:off x="467544" y="2348880"/>
            <a:ext cx="8424936" cy="3960440"/>
            <a:chOff x="467544" y="2348880"/>
            <a:chExt cx="8424936" cy="3960440"/>
          </a:xfrm>
        </p:grpSpPr>
        <p:sp>
          <p:nvSpPr>
            <p:cNvPr id="33" name="Rectangle 32"/>
            <p:cNvSpPr/>
            <p:nvPr/>
          </p:nvSpPr>
          <p:spPr bwMode="auto">
            <a:xfrm>
              <a:off x="5220072" y="2348880"/>
              <a:ext cx="3672408" cy="648072"/>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3"/>
            <p:cNvSpPr/>
            <p:nvPr/>
          </p:nvSpPr>
          <p:spPr bwMode="auto">
            <a:xfrm>
              <a:off x="467544" y="4653136"/>
              <a:ext cx="7920880" cy="1656184"/>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6" name="TextBox 35"/>
          <p:cNvSpPr txBox="1"/>
          <p:nvPr/>
        </p:nvSpPr>
        <p:spPr>
          <a:xfrm>
            <a:off x="467544" y="1844824"/>
            <a:ext cx="8496944" cy="707886"/>
          </a:xfrm>
          <a:prstGeom prst="rect">
            <a:avLst/>
          </a:prstGeom>
          <a:noFill/>
        </p:spPr>
        <p:txBody>
          <a:bodyPr wrap="square" rtlCol="0">
            <a:spAutoFit/>
          </a:bodyPr>
          <a:lstStyle/>
          <a:p>
            <a:pPr rtl="0"/>
            <a:r>
              <a:rPr lang="en-US" sz="2000" b="1" dirty="0" smtClean="0">
                <a:solidFill>
                  <a:srgbClr val="0000FF"/>
                </a:solidFill>
              </a:rPr>
              <a:t>Similarity in species composition between and among stations  decreased with time at the arid sites</a:t>
            </a:r>
            <a:endParaRPr lang="en-US" sz="2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blinds(horizontal)">
                                      <p:cBhvr>
                                        <p:cTn id="12"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1187624" y="1412776"/>
            <a:ext cx="6480720" cy="43204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204" name="Rectangle 4"/>
          <p:cNvSpPr>
            <a:spLocks noChangeArrowheads="1"/>
          </p:cNvSpPr>
          <p:nvPr/>
        </p:nvSpPr>
        <p:spPr bwMode="auto">
          <a:xfrm>
            <a:off x="7577138" y="901700"/>
            <a:ext cx="227012" cy="569913"/>
          </a:xfrm>
          <a:prstGeom prst="rect">
            <a:avLst/>
          </a:prstGeom>
          <a:noFill/>
          <a:ln w="9525">
            <a:noFill/>
            <a:miter lim="800000"/>
            <a:headEnd/>
            <a:tailEnd/>
          </a:ln>
          <a:effectLst/>
        </p:spPr>
        <p:txBody>
          <a:bodyPr wrap="none" lIns="116376" tIns="58188" rIns="116376" bIns="58188" anchor="ctr" anchorCtr="1">
            <a:spAutoFit/>
          </a:bodyPr>
          <a:lstStyle/>
          <a:p>
            <a:pPr defTabSz="1163638" rtl="0"/>
            <a:endParaRPr lang="en-GB" sz="2800" b="1">
              <a:solidFill>
                <a:schemeClr val="bg1"/>
              </a:solidFill>
              <a:effectLst>
                <a:outerShdw blurRad="38100" dist="38100" dir="2700000" algn="tl">
                  <a:srgbClr val="000000"/>
                </a:outerShdw>
              </a:effectLst>
            </a:endParaRPr>
          </a:p>
        </p:txBody>
      </p:sp>
      <p:sp>
        <p:nvSpPr>
          <p:cNvPr id="179209" name="Rectangle 9"/>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dirty="0" smtClean="0">
                <a:solidFill>
                  <a:schemeClr val="bg1"/>
                </a:solidFill>
                <a:effectLst>
                  <a:outerShdw blurRad="38100" dist="38100" dir="2700000" algn="tl">
                    <a:srgbClr val="000000"/>
                  </a:outerShdw>
                </a:effectLst>
              </a:rPr>
              <a:t>Soil fungi species richness along the gradient</a:t>
            </a:r>
            <a:endParaRPr lang="en-US" sz="2800" b="1" dirty="0">
              <a:solidFill>
                <a:schemeClr val="bg1"/>
              </a:solidFill>
              <a:effectLst>
                <a:outerShdw blurRad="38100" dist="38100" dir="2700000" algn="tl">
                  <a:srgbClr val="000000"/>
                </a:outerShdw>
              </a:effectLst>
            </a:endParaRPr>
          </a:p>
        </p:txBody>
      </p:sp>
      <p:sp>
        <p:nvSpPr>
          <p:cNvPr id="179212" name="Text Box 12"/>
          <p:cNvSpPr txBox="1">
            <a:spLocks noChangeArrowheads="1"/>
          </p:cNvSpPr>
          <p:nvPr/>
        </p:nvSpPr>
        <p:spPr bwMode="auto">
          <a:xfrm>
            <a:off x="6805613" y="6524625"/>
            <a:ext cx="3167062" cy="274638"/>
          </a:xfrm>
          <a:prstGeom prst="rect">
            <a:avLst/>
          </a:prstGeom>
          <a:noFill/>
          <a:ln w="9525" algn="ctr">
            <a:noFill/>
            <a:miter lim="800000"/>
            <a:headEnd/>
            <a:tailEnd/>
          </a:ln>
          <a:effectLst/>
        </p:spPr>
        <p:txBody>
          <a:bodyPr>
            <a:spAutoFit/>
          </a:bodyPr>
          <a:lstStyle/>
          <a:p>
            <a:pPr>
              <a:spcBef>
                <a:spcPct val="50000"/>
              </a:spcBef>
            </a:pPr>
            <a:r>
              <a:rPr lang="en-US" sz="1200" i="1" dirty="0" smtClean="0"/>
              <a:t>Steinberger </a:t>
            </a:r>
            <a:r>
              <a:rPr lang="en-US" sz="1200" i="1" dirty="0"/>
              <a:t>et al., unpublished</a:t>
            </a:r>
          </a:p>
        </p:txBody>
      </p:sp>
      <p:grpSp>
        <p:nvGrpSpPr>
          <p:cNvPr id="2" name="Group 29"/>
          <p:cNvGrpSpPr/>
          <p:nvPr/>
        </p:nvGrpSpPr>
        <p:grpSpPr>
          <a:xfrm>
            <a:off x="1403648" y="1484784"/>
            <a:ext cx="6192688" cy="369332"/>
            <a:chOff x="2123728" y="1988840"/>
            <a:chExt cx="6192688" cy="369332"/>
          </a:xfrm>
        </p:grpSpPr>
        <p:sp>
          <p:nvSpPr>
            <p:cNvPr id="13" name="Oval 12"/>
            <p:cNvSpPr/>
            <p:nvPr/>
          </p:nvSpPr>
          <p:spPr bwMode="auto">
            <a:xfrm>
              <a:off x="2123728" y="1988840"/>
              <a:ext cx="288032" cy="216024"/>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13"/>
            <p:cNvSpPr/>
            <p:nvPr/>
          </p:nvSpPr>
          <p:spPr bwMode="auto">
            <a:xfrm>
              <a:off x="4644008" y="2132856"/>
              <a:ext cx="144016" cy="144016"/>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4860032" y="1988840"/>
              <a:ext cx="1728192" cy="369332"/>
            </a:xfrm>
            <a:prstGeom prst="rect">
              <a:avLst/>
            </a:prstGeom>
            <a:noFill/>
          </p:spPr>
          <p:txBody>
            <a:bodyPr wrap="square" rtlCol="0">
              <a:spAutoFit/>
            </a:bodyPr>
            <a:lstStyle/>
            <a:p>
              <a:r>
                <a:rPr lang="en-US" dirty="0" smtClean="0"/>
                <a:t>Mediterranean</a:t>
              </a:r>
              <a:endParaRPr lang="en-US" dirty="0"/>
            </a:p>
          </p:txBody>
        </p:sp>
        <p:sp>
          <p:nvSpPr>
            <p:cNvPr id="19" name="Oval 18"/>
            <p:cNvSpPr/>
            <p:nvPr/>
          </p:nvSpPr>
          <p:spPr bwMode="auto">
            <a:xfrm>
              <a:off x="2123728" y="2132856"/>
              <a:ext cx="144016" cy="144016"/>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2339752" y="1988840"/>
              <a:ext cx="648072" cy="369332"/>
            </a:xfrm>
            <a:prstGeom prst="rect">
              <a:avLst/>
            </a:prstGeom>
            <a:noFill/>
          </p:spPr>
          <p:txBody>
            <a:bodyPr wrap="square" rtlCol="0">
              <a:spAutoFit/>
            </a:bodyPr>
            <a:lstStyle/>
            <a:p>
              <a:r>
                <a:rPr lang="en-US" dirty="0" smtClean="0"/>
                <a:t>Arid</a:t>
              </a:r>
              <a:endParaRPr lang="en-US" dirty="0"/>
            </a:p>
          </p:txBody>
        </p:sp>
        <p:sp>
          <p:nvSpPr>
            <p:cNvPr id="21" name="Oval 20"/>
            <p:cNvSpPr/>
            <p:nvPr/>
          </p:nvSpPr>
          <p:spPr bwMode="auto">
            <a:xfrm>
              <a:off x="6660232" y="2132856"/>
              <a:ext cx="144016" cy="1440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Box 21"/>
            <p:cNvSpPr txBox="1"/>
            <p:nvPr/>
          </p:nvSpPr>
          <p:spPr>
            <a:xfrm>
              <a:off x="6876256" y="1988840"/>
              <a:ext cx="1440160" cy="369332"/>
            </a:xfrm>
            <a:prstGeom prst="rect">
              <a:avLst/>
            </a:prstGeom>
            <a:noFill/>
          </p:spPr>
          <p:txBody>
            <a:bodyPr wrap="square" rtlCol="0">
              <a:spAutoFit/>
            </a:bodyPr>
            <a:lstStyle/>
            <a:p>
              <a:pPr rtl="0"/>
              <a:r>
                <a:rPr lang="en-US" dirty="0" err="1" smtClean="0"/>
                <a:t>Mesic</a:t>
              </a:r>
              <a:r>
                <a:rPr lang="en-US" dirty="0" smtClean="0"/>
                <a:t> Med.</a:t>
              </a:r>
              <a:endParaRPr lang="en-US" dirty="0"/>
            </a:p>
          </p:txBody>
        </p:sp>
        <p:sp>
          <p:nvSpPr>
            <p:cNvPr id="23" name="Oval 22"/>
            <p:cNvSpPr/>
            <p:nvPr/>
          </p:nvSpPr>
          <p:spPr bwMode="auto">
            <a:xfrm>
              <a:off x="3131840" y="2132856"/>
              <a:ext cx="144016" cy="144016"/>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3347864" y="1988840"/>
              <a:ext cx="1440160" cy="369332"/>
            </a:xfrm>
            <a:prstGeom prst="rect">
              <a:avLst/>
            </a:prstGeom>
            <a:noFill/>
          </p:spPr>
          <p:txBody>
            <a:bodyPr wrap="square" rtlCol="0">
              <a:spAutoFit/>
            </a:bodyPr>
            <a:lstStyle/>
            <a:p>
              <a:r>
                <a:rPr lang="en-US" dirty="0" smtClean="0"/>
                <a:t>Semiarid</a:t>
              </a:r>
              <a:endParaRPr lang="en-US" dirty="0"/>
            </a:p>
          </p:txBody>
        </p:sp>
      </p:grpSp>
      <p:graphicFrame>
        <p:nvGraphicFramePr>
          <p:cNvPr id="27" name="Chart 26"/>
          <p:cNvGraphicFramePr>
            <a:graphicFrameLocks/>
          </p:cNvGraphicFramePr>
          <p:nvPr/>
        </p:nvGraphicFramePr>
        <p:xfrm>
          <a:off x="467544" y="2204864"/>
          <a:ext cx="8280920" cy="40324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4"/>
          <p:cNvPicPr>
            <a:picLocks noChangeArrowheads="1"/>
          </p:cNvPicPr>
          <p:nvPr/>
        </p:nvPicPr>
        <p:blipFill>
          <a:blip r:embed="rId2" cstate="print"/>
          <a:srcRect/>
          <a:stretch>
            <a:fillRect/>
          </a:stretch>
        </p:blipFill>
        <p:spPr bwMode="auto">
          <a:xfrm>
            <a:off x="0" y="0"/>
            <a:ext cx="1219200" cy="877888"/>
          </a:xfrm>
          <a:prstGeom prst="rect">
            <a:avLst/>
          </a:prstGeom>
          <a:noFill/>
          <a:ln w="9525">
            <a:noFill/>
            <a:miter lim="800000"/>
            <a:headEnd/>
            <a:tailEnd/>
          </a:ln>
        </p:spPr>
      </p:pic>
      <p:sp>
        <p:nvSpPr>
          <p:cNvPr id="19459" name="Rectangle 46"/>
          <p:cNvSpPr>
            <a:spLocks noChangeArrowheads="1"/>
          </p:cNvSpPr>
          <p:nvPr/>
        </p:nvSpPr>
        <p:spPr bwMode="auto">
          <a:xfrm rot="-5400000">
            <a:off x="-538955" y="3428206"/>
            <a:ext cx="2798762" cy="365125"/>
          </a:xfrm>
          <a:prstGeom prst="rect">
            <a:avLst/>
          </a:prstGeom>
          <a:noFill/>
          <a:ln w="9525">
            <a:noFill/>
            <a:miter lim="800000"/>
            <a:headEnd/>
            <a:tailEnd/>
          </a:ln>
        </p:spPr>
        <p:txBody>
          <a:bodyPr wrap="none" lIns="0" tIns="0" rIns="0" bIns="0">
            <a:spAutoFit/>
          </a:bodyPr>
          <a:lstStyle/>
          <a:p>
            <a:r>
              <a:rPr lang="en-US" sz="2400" b="1">
                <a:solidFill>
                  <a:srgbClr val="000000"/>
                </a:solidFill>
              </a:rPr>
              <a:t>RII index (S-O/S+O)</a:t>
            </a:r>
            <a:endParaRPr lang="en-US" sz="2400"/>
          </a:p>
        </p:txBody>
      </p:sp>
      <p:sp>
        <p:nvSpPr>
          <p:cNvPr id="19460" name="AutoShape 3"/>
          <p:cNvSpPr>
            <a:spLocks noChangeAspect="1" noChangeArrowheads="1" noTextEdit="1"/>
          </p:cNvSpPr>
          <p:nvPr/>
        </p:nvSpPr>
        <p:spPr bwMode="auto">
          <a:xfrm>
            <a:off x="1266825" y="981075"/>
            <a:ext cx="7121525" cy="5600700"/>
          </a:xfrm>
          <a:prstGeom prst="rect">
            <a:avLst/>
          </a:prstGeom>
          <a:noFill/>
          <a:ln w="9525">
            <a:noFill/>
            <a:miter lim="800000"/>
            <a:headEnd/>
            <a:tailEnd/>
          </a:ln>
        </p:spPr>
        <p:txBody>
          <a:bodyPr/>
          <a:lstStyle/>
          <a:p>
            <a:endParaRPr lang="he-IL"/>
          </a:p>
        </p:txBody>
      </p:sp>
      <p:sp>
        <p:nvSpPr>
          <p:cNvPr id="19461" name="Rectangle 5"/>
          <p:cNvSpPr>
            <a:spLocks noChangeArrowheads="1"/>
          </p:cNvSpPr>
          <p:nvPr/>
        </p:nvSpPr>
        <p:spPr bwMode="auto">
          <a:xfrm>
            <a:off x="1259632" y="1196752"/>
            <a:ext cx="7005637" cy="5114925"/>
          </a:xfrm>
          <a:prstGeom prst="rect">
            <a:avLst/>
          </a:prstGeom>
          <a:solidFill>
            <a:srgbClr val="FFFFFF"/>
          </a:solidFill>
          <a:ln w="0">
            <a:noFill/>
            <a:miter lim="800000"/>
            <a:headEnd/>
            <a:tailEnd/>
          </a:ln>
        </p:spPr>
        <p:txBody>
          <a:bodyPr/>
          <a:lstStyle/>
          <a:p>
            <a:endParaRPr lang="he-IL"/>
          </a:p>
        </p:txBody>
      </p:sp>
      <p:sp>
        <p:nvSpPr>
          <p:cNvPr id="19462" name="Rectangle 6"/>
          <p:cNvSpPr>
            <a:spLocks noChangeArrowheads="1"/>
          </p:cNvSpPr>
          <p:nvPr/>
        </p:nvSpPr>
        <p:spPr bwMode="auto">
          <a:xfrm>
            <a:off x="1874838" y="1689100"/>
            <a:ext cx="6356350" cy="4375150"/>
          </a:xfrm>
          <a:prstGeom prst="rect">
            <a:avLst/>
          </a:prstGeom>
          <a:noFill/>
          <a:ln w="9525">
            <a:noFill/>
            <a:miter lim="800000"/>
            <a:headEnd/>
            <a:tailEnd/>
          </a:ln>
        </p:spPr>
        <p:txBody>
          <a:bodyPr/>
          <a:lstStyle/>
          <a:p>
            <a:endParaRPr lang="he-IL"/>
          </a:p>
        </p:txBody>
      </p:sp>
      <p:sp>
        <p:nvSpPr>
          <p:cNvPr id="19463" name="Rectangle 7"/>
          <p:cNvSpPr>
            <a:spLocks noChangeArrowheads="1"/>
          </p:cNvSpPr>
          <p:nvPr/>
        </p:nvSpPr>
        <p:spPr bwMode="auto">
          <a:xfrm>
            <a:off x="1874838" y="1689100"/>
            <a:ext cx="6356350" cy="4375150"/>
          </a:xfrm>
          <a:prstGeom prst="rect">
            <a:avLst/>
          </a:prstGeom>
          <a:noFill/>
          <a:ln w="0">
            <a:solidFill>
              <a:srgbClr val="000000"/>
            </a:solidFill>
            <a:miter lim="800000"/>
            <a:headEnd/>
            <a:tailEnd/>
          </a:ln>
        </p:spPr>
        <p:txBody>
          <a:bodyPr/>
          <a:lstStyle/>
          <a:p>
            <a:endParaRPr lang="he-IL"/>
          </a:p>
        </p:txBody>
      </p:sp>
      <p:sp>
        <p:nvSpPr>
          <p:cNvPr id="19464" name="Rectangle 8"/>
          <p:cNvSpPr>
            <a:spLocks noChangeArrowheads="1"/>
          </p:cNvSpPr>
          <p:nvPr/>
        </p:nvSpPr>
        <p:spPr bwMode="auto">
          <a:xfrm>
            <a:off x="7119938" y="3881438"/>
            <a:ext cx="639762" cy="1628775"/>
          </a:xfrm>
          <a:prstGeom prst="rect">
            <a:avLst/>
          </a:prstGeom>
          <a:solidFill>
            <a:schemeClr val="tx1"/>
          </a:solidFill>
          <a:ln w="9525">
            <a:solidFill>
              <a:srgbClr val="000000"/>
            </a:solidFill>
            <a:miter lim="800000"/>
            <a:headEnd/>
            <a:tailEnd/>
          </a:ln>
        </p:spPr>
        <p:txBody>
          <a:bodyPr/>
          <a:lstStyle/>
          <a:p>
            <a:endParaRPr lang="he-IL"/>
          </a:p>
        </p:txBody>
      </p:sp>
      <p:sp>
        <p:nvSpPr>
          <p:cNvPr id="19465" name="Rectangle 9"/>
          <p:cNvSpPr>
            <a:spLocks noChangeArrowheads="1"/>
          </p:cNvSpPr>
          <p:nvPr/>
        </p:nvSpPr>
        <p:spPr bwMode="auto">
          <a:xfrm>
            <a:off x="5535613" y="3881438"/>
            <a:ext cx="628650" cy="735012"/>
          </a:xfrm>
          <a:prstGeom prst="rect">
            <a:avLst/>
          </a:prstGeom>
          <a:solidFill>
            <a:srgbClr val="008000"/>
          </a:solidFill>
          <a:ln w="9525">
            <a:solidFill>
              <a:srgbClr val="000000"/>
            </a:solidFill>
            <a:miter lim="800000"/>
            <a:headEnd/>
            <a:tailEnd/>
          </a:ln>
        </p:spPr>
        <p:txBody>
          <a:bodyPr/>
          <a:lstStyle/>
          <a:p>
            <a:endParaRPr lang="he-IL"/>
          </a:p>
        </p:txBody>
      </p:sp>
      <p:sp>
        <p:nvSpPr>
          <p:cNvPr id="19466" name="Rectangle 10"/>
          <p:cNvSpPr>
            <a:spLocks noChangeArrowheads="1"/>
          </p:cNvSpPr>
          <p:nvPr/>
        </p:nvSpPr>
        <p:spPr bwMode="auto">
          <a:xfrm>
            <a:off x="3941763" y="3679825"/>
            <a:ext cx="639762" cy="201613"/>
          </a:xfrm>
          <a:prstGeom prst="rect">
            <a:avLst/>
          </a:prstGeom>
          <a:solidFill>
            <a:srgbClr val="FF9900"/>
          </a:solidFill>
          <a:ln w="9525">
            <a:solidFill>
              <a:srgbClr val="000000"/>
            </a:solidFill>
            <a:miter lim="800000"/>
            <a:headEnd/>
            <a:tailEnd/>
          </a:ln>
        </p:spPr>
        <p:txBody>
          <a:bodyPr/>
          <a:lstStyle/>
          <a:p>
            <a:endParaRPr lang="he-IL"/>
          </a:p>
        </p:txBody>
      </p:sp>
      <p:sp>
        <p:nvSpPr>
          <p:cNvPr id="19467" name="Rectangle 11"/>
          <p:cNvSpPr>
            <a:spLocks noChangeArrowheads="1"/>
          </p:cNvSpPr>
          <p:nvPr/>
        </p:nvSpPr>
        <p:spPr bwMode="auto">
          <a:xfrm>
            <a:off x="2357438" y="3114675"/>
            <a:ext cx="630237" cy="766763"/>
          </a:xfrm>
          <a:prstGeom prst="rect">
            <a:avLst/>
          </a:prstGeom>
          <a:solidFill>
            <a:srgbClr val="FFFF00"/>
          </a:solidFill>
          <a:ln w="9525">
            <a:solidFill>
              <a:srgbClr val="000000"/>
            </a:solidFill>
            <a:miter lim="800000"/>
            <a:headEnd/>
            <a:tailEnd/>
          </a:ln>
        </p:spPr>
        <p:txBody>
          <a:bodyPr/>
          <a:lstStyle/>
          <a:p>
            <a:endParaRPr lang="he-IL"/>
          </a:p>
        </p:txBody>
      </p:sp>
      <p:sp>
        <p:nvSpPr>
          <p:cNvPr id="19468" name="Line 12"/>
          <p:cNvSpPr>
            <a:spLocks noChangeShapeType="1"/>
          </p:cNvSpPr>
          <p:nvPr/>
        </p:nvSpPr>
        <p:spPr bwMode="auto">
          <a:xfrm flipV="1">
            <a:off x="7434263" y="5202238"/>
            <a:ext cx="1587" cy="307975"/>
          </a:xfrm>
          <a:prstGeom prst="line">
            <a:avLst/>
          </a:prstGeom>
          <a:noFill/>
          <a:ln w="9525">
            <a:solidFill>
              <a:srgbClr val="000000"/>
            </a:solidFill>
            <a:round/>
            <a:headEnd/>
            <a:tailEnd/>
          </a:ln>
        </p:spPr>
        <p:txBody>
          <a:bodyPr/>
          <a:lstStyle/>
          <a:p>
            <a:endParaRPr lang="he-IL"/>
          </a:p>
        </p:txBody>
      </p:sp>
      <p:sp>
        <p:nvSpPr>
          <p:cNvPr id="19469" name="Line 13"/>
          <p:cNvSpPr>
            <a:spLocks noChangeShapeType="1"/>
          </p:cNvSpPr>
          <p:nvPr/>
        </p:nvSpPr>
        <p:spPr bwMode="auto">
          <a:xfrm>
            <a:off x="7402513" y="5202238"/>
            <a:ext cx="73025" cy="1587"/>
          </a:xfrm>
          <a:prstGeom prst="line">
            <a:avLst/>
          </a:prstGeom>
          <a:noFill/>
          <a:ln w="9525">
            <a:solidFill>
              <a:srgbClr val="000000"/>
            </a:solidFill>
            <a:round/>
            <a:headEnd/>
            <a:tailEnd/>
          </a:ln>
        </p:spPr>
        <p:txBody>
          <a:bodyPr/>
          <a:lstStyle/>
          <a:p>
            <a:endParaRPr lang="he-IL"/>
          </a:p>
        </p:txBody>
      </p:sp>
      <p:sp>
        <p:nvSpPr>
          <p:cNvPr id="19470" name="Line 14"/>
          <p:cNvSpPr>
            <a:spLocks noChangeShapeType="1"/>
          </p:cNvSpPr>
          <p:nvPr/>
        </p:nvSpPr>
        <p:spPr bwMode="auto">
          <a:xfrm flipV="1">
            <a:off x="5849938" y="4446588"/>
            <a:ext cx="1587" cy="169862"/>
          </a:xfrm>
          <a:prstGeom prst="line">
            <a:avLst/>
          </a:prstGeom>
          <a:noFill/>
          <a:ln w="9525">
            <a:solidFill>
              <a:srgbClr val="000000"/>
            </a:solidFill>
            <a:round/>
            <a:headEnd/>
            <a:tailEnd/>
          </a:ln>
        </p:spPr>
        <p:txBody>
          <a:bodyPr/>
          <a:lstStyle/>
          <a:p>
            <a:endParaRPr lang="he-IL"/>
          </a:p>
        </p:txBody>
      </p:sp>
      <p:sp>
        <p:nvSpPr>
          <p:cNvPr id="19471" name="Line 15"/>
          <p:cNvSpPr>
            <a:spLocks noChangeShapeType="1"/>
          </p:cNvSpPr>
          <p:nvPr/>
        </p:nvSpPr>
        <p:spPr bwMode="auto">
          <a:xfrm>
            <a:off x="5818188" y="4446588"/>
            <a:ext cx="74612" cy="1587"/>
          </a:xfrm>
          <a:prstGeom prst="line">
            <a:avLst/>
          </a:prstGeom>
          <a:noFill/>
          <a:ln w="9525">
            <a:solidFill>
              <a:srgbClr val="000000"/>
            </a:solidFill>
            <a:round/>
            <a:headEnd/>
            <a:tailEnd/>
          </a:ln>
        </p:spPr>
        <p:txBody>
          <a:bodyPr/>
          <a:lstStyle/>
          <a:p>
            <a:endParaRPr lang="he-IL"/>
          </a:p>
        </p:txBody>
      </p:sp>
      <p:sp>
        <p:nvSpPr>
          <p:cNvPr id="19472" name="Line 16"/>
          <p:cNvSpPr>
            <a:spLocks noChangeShapeType="1"/>
          </p:cNvSpPr>
          <p:nvPr/>
        </p:nvSpPr>
        <p:spPr bwMode="auto">
          <a:xfrm flipV="1">
            <a:off x="4256088" y="3551238"/>
            <a:ext cx="1587" cy="128587"/>
          </a:xfrm>
          <a:prstGeom prst="line">
            <a:avLst/>
          </a:prstGeom>
          <a:noFill/>
          <a:ln w="9525">
            <a:solidFill>
              <a:srgbClr val="000000"/>
            </a:solidFill>
            <a:round/>
            <a:headEnd/>
            <a:tailEnd/>
          </a:ln>
        </p:spPr>
        <p:txBody>
          <a:bodyPr/>
          <a:lstStyle/>
          <a:p>
            <a:endParaRPr lang="he-IL"/>
          </a:p>
        </p:txBody>
      </p:sp>
      <p:sp>
        <p:nvSpPr>
          <p:cNvPr id="19473" name="Line 17"/>
          <p:cNvSpPr>
            <a:spLocks noChangeShapeType="1"/>
          </p:cNvSpPr>
          <p:nvPr/>
        </p:nvSpPr>
        <p:spPr bwMode="auto">
          <a:xfrm>
            <a:off x="4224338" y="3551238"/>
            <a:ext cx="73025" cy="1587"/>
          </a:xfrm>
          <a:prstGeom prst="line">
            <a:avLst/>
          </a:prstGeom>
          <a:noFill/>
          <a:ln w="9525">
            <a:solidFill>
              <a:srgbClr val="000000"/>
            </a:solidFill>
            <a:round/>
            <a:headEnd/>
            <a:tailEnd/>
          </a:ln>
        </p:spPr>
        <p:txBody>
          <a:bodyPr/>
          <a:lstStyle/>
          <a:p>
            <a:endParaRPr lang="he-IL"/>
          </a:p>
        </p:txBody>
      </p:sp>
      <p:sp>
        <p:nvSpPr>
          <p:cNvPr id="19474" name="Line 18"/>
          <p:cNvSpPr>
            <a:spLocks noChangeShapeType="1"/>
          </p:cNvSpPr>
          <p:nvPr/>
        </p:nvSpPr>
        <p:spPr bwMode="auto">
          <a:xfrm flipV="1">
            <a:off x="2671763" y="2603500"/>
            <a:ext cx="1587" cy="511175"/>
          </a:xfrm>
          <a:prstGeom prst="line">
            <a:avLst/>
          </a:prstGeom>
          <a:noFill/>
          <a:ln w="9525">
            <a:solidFill>
              <a:srgbClr val="000000"/>
            </a:solidFill>
            <a:round/>
            <a:headEnd/>
            <a:tailEnd/>
          </a:ln>
        </p:spPr>
        <p:txBody>
          <a:bodyPr/>
          <a:lstStyle/>
          <a:p>
            <a:endParaRPr lang="he-IL"/>
          </a:p>
        </p:txBody>
      </p:sp>
      <p:sp>
        <p:nvSpPr>
          <p:cNvPr id="19475" name="Line 19"/>
          <p:cNvSpPr>
            <a:spLocks noChangeShapeType="1"/>
          </p:cNvSpPr>
          <p:nvPr/>
        </p:nvSpPr>
        <p:spPr bwMode="auto">
          <a:xfrm>
            <a:off x="2640013" y="2603500"/>
            <a:ext cx="74612" cy="1588"/>
          </a:xfrm>
          <a:prstGeom prst="line">
            <a:avLst/>
          </a:prstGeom>
          <a:noFill/>
          <a:ln w="9525">
            <a:solidFill>
              <a:srgbClr val="000000"/>
            </a:solidFill>
            <a:round/>
            <a:headEnd/>
            <a:tailEnd/>
          </a:ln>
        </p:spPr>
        <p:txBody>
          <a:bodyPr/>
          <a:lstStyle/>
          <a:p>
            <a:endParaRPr lang="he-IL"/>
          </a:p>
        </p:txBody>
      </p:sp>
      <p:sp>
        <p:nvSpPr>
          <p:cNvPr id="19476" name="Line 20"/>
          <p:cNvSpPr>
            <a:spLocks noChangeShapeType="1"/>
          </p:cNvSpPr>
          <p:nvPr/>
        </p:nvSpPr>
        <p:spPr bwMode="auto">
          <a:xfrm>
            <a:off x="7434263" y="5510213"/>
            <a:ext cx="1587" cy="309562"/>
          </a:xfrm>
          <a:prstGeom prst="line">
            <a:avLst/>
          </a:prstGeom>
          <a:noFill/>
          <a:ln w="9525">
            <a:solidFill>
              <a:srgbClr val="000000"/>
            </a:solidFill>
            <a:round/>
            <a:headEnd/>
            <a:tailEnd/>
          </a:ln>
        </p:spPr>
        <p:txBody>
          <a:bodyPr/>
          <a:lstStyle/>
          <a:p>
            <a:endParaRPr lang="he-IL"/>
          </a:p>
        </p:txBody>
      </p:sp>
      <p:sp>
        <p:nvSpPr>
          <p:cNvPr id="19477" name="Line 21"/>
          <p:cNvSpPr>
            <a:spLocks noChangeShapeType="1"/>
          </p:cNvSpPr>
          <p:nvPr/>
        </p:nvSpPr>
        <p:spPr bwMode="auto">
          <a:xfrm>
            <a:off x="7402513" y="5819775"/>
            <a:ext cx="73025" cy="1588"/>
          </a:xfrm>
          <a:prstGeom prst="line">
            <a:avLst/>
          </a:prstGeom>
          <a:noFill/>
          <a:ln w="9525">
            <a:solidFill>
              <a:srgbClr val="000000"/>
            </a:solidFill>
            <a:round/>
            <a:headEnd/>
            <a:tailEnd/>
          </a:ln>
        </p:spPr>
        <p:txBody>
          <a:bodyPr/>
          <a:lstStyle/>
          <a:p>
            <a:endParaRPr lang="he-IL"/>
          </a:p>
        </p:txBody>
      </p:sp>
      <p:sp>
        <p:nvSpPr>
          <p:cNvPr id="19478" name="Line 22"/>
          <p:cNvSpPr>
            <a:spLocks noChangeShapeType="1"/>
          </p:cNvSpPr>
          <p:nvPr/>
        </p:nvSpPr>
        <p:spPr bwMode="auto">
          <a:xfrm>
            <a:off x="5849938" y="4616450"/>
            <a:ext cx="1587" cy="169863"/>
          </a:xfrm>
          <a:prstGeom prst="line">
            <a:avLst/>
          </a:prstGeom>
          <a:noFill/>
          <a:ln w="9525">
            <a:solidFill>
              <a:srgbClr val="000000"/>
            </a:solidFill>
            <a:round/>
            <a:headEnd/>
            <a:tailEnd/>
          </a:ln>
        </p:spPr>
        <p:txBody>
          <a:bodyPr/>
          <a:lstStyle/>
          <a:p>
            <a:endParaRPr lang="he-IL"/>
          </a:p>
        </p:txBody>
      </p:sp>
      <p:sp>
        <p:nvSpPr>
          <p:cNvPr id="19479" name="Line 23"/>
          <p:cNvSpPr>
            <a:spLocks noChangeShapeType="1"/>
          </p:cNvSpPr>
          <p:nvPr/>
        </p:nvSpPr>
        <p:spPr bwMode="auto">
          <a:xfrm>
            <a:off x="5818188" y="4786313"/>
            <a:ext cx="74612" cy="1587"/>
          </a:xfrm>
          <a:prstGeom prst="line">
            <a:avLst/>
          </a:prstGeom>
          <a:noFill/>
          <a:ln w="9525">
            <a:solidFill>
              <a:srgbClr val="000000"/>
            </a:solidFill>
            <a:round/>
            <a:headEnd/>
            <a:tailEnd/>
          </a:ln>
        </p:spPr>
        <p:txBody>
          <a:bodyPr/>
          <a:lstStyle/>
          <a:p>
            <a:endParaRPr lang="he-IL"/>
          </a:p>
        </p:txBody>
      </p:sp>
      <p:sp>
        <p:nvSpPr>
          <p:cNvPr id="19480" name="Line 24"/>
          <p:cNvSpPr>
            <a:spLocks noChangeShapeType="1"/>
          </p:cNvSpPr>
          <p:nvPr/>
        </p:nvSpPr>
        <p:spPr bwMode="auto">
          <a:xfrm>
            <a:off x="4256088" y="3679825"/>
            <a:ext cx="1587" cy="117475"/>
          </a:xfrm>
          <a:prstGeom prst="line">
            <a:avLst/>
          </a:prstGeom>
          <a:noFill/>
          <a:ln w="9525">
            <a:solidFill>
              <a:srgbClr val="000000"/>
            </a:solidFill>
            <a:round/>
            <a:headEnd/>
            <a:tailEnd/>
          </a:ln>
        </p:spPr>
        <p:txBody>
          <a:bodyPr/>
          <a:lstStyle/>
          <a:p>
            <a:endParaRPr lang="he-IL"/>
          </a:p>
        </p:txBody>
      </p:sp>
      <p:sp>
        <p:nvSpPr>
          <p:cNvPr id="19481" name="Line 25"/>
          <p:cNvSpPr>
            <a:spLocks noChangeShapeType="1"/>
          </p:cNvSpPr>
          <p:nvPr/>
        </p:nvSpPr>
        <p:spPr bwMode="auto">
          <a:xfrm>
            <a:off x="4224338" y="3797300"/>
            <a:ext cx="73025" cy="1588"/>
          </a:xfrm>
          <a:prstGeom prst="line">
            <a:avLst/>
          </a:prstGeom>
          <a:noFill/>
          <a:ln w="9525">
            <a:solidFill>
              <a:srgbClr val="000000"/>
            </a:solidFill>
            <a:round/>
            <a:headEnd/>
            <a:tailEnd/>
          </a:ln>
        </p:spPr>
        <p:txBody>
          <a:bodyPr/>
          <a:lstStyle/>
          <a:p>
            <a:endParaRPr lang="he-IL"/>
          </a:p>
        </p:txBody>
      </p:sp>
      <p:sp>
        <p:nvSpPr>
          <p:cNvPr id="19482" name="Line 26"/>
          <p:cNvSpPr>
            <a:spLocks noChangeShapeType="1"/>
          </p:cNvSpPr>
          <p:nvPr/>
        </p:nvSpPr>
        <p:spPr bwMode="auto">
          <a:xfrm>
            <a:off x="2671763" y="3114675"/>
            <a:ext cx="1587" cy="501650"/>
          </a:xfrm>
          <a:prstGeom prst="line">
            <a:avLst/>
          </a:prstGeom>
          <a:noFill/>
          <a:ln w="9525">
            <a:solidFill>
              <a:srgbClr val="000000"/>
            </a:solidFill>
            <a:round/>
            <a:headEnd/>
            <a:tailEnd/>
          </a:ln>
        </p:spPr>
        <p:txBody>
          <a:bodyPr/>
          <a:lstStyle/>
          <a:p>
            <a:endParaRPr lang="he-IL"/>
          </a:p>
        </p:txBody>
      </p:sp>
      <p:sp>
        <p:nvSpPr>
          <p:cNvPr id="19483" name="Line 27"/>
          <p:cNvSpPr>
            <a:spLocks noChangeShapeType="1"/>
          </p:cNvSpPr>
          <p:nvPr/>
        </p:nvSpPr>
        <p:spPr bwMode="auto">
          <a:xfrm>
            <a:off x="2640013" y="3616325"/>
            <a:ext cx="74612" cy="1588"/>
          </a:xfrm>
          <a:prstGeom prst="line">
            <a:avLst/>
          </a:prstGeom>
          <a:noFill/>
          <a:ln w="9525">
            <a:solidFill>
              <a:srgbClr val="000000"/>
            </a:solidFill>
            <a:round/>
            <a:headEnd/>
            <a:tailEnd/>
          </a:ln>
        </p:spPr>
        <p:txBody>
          <a:bodyPr/>
          <a:lstStyle/>
          <a:p>
            <a:endParaRPr lang="he-IL"/>
          </a:p>
        </p:txBody>
      </p:sp>
      <p:sp>
        <p:nvSpPr>
          <p:cNvPr id="19484" name="Line 28"/>
          <p:cNvSpPr>
            <a:spLocks noChangeShapeType="1"/>
          </p:cNvSpPr>
          <p:nvPr/>
        </p:nvSpPr>
        <p:spPr bwMode="auto">
          <a:xfrm>
            <a:off x="1874838" y="1689100"/>
            <a:ext cx="1587" cy="4375150"/>
          </a:xfrm>
          <a:prstGeom prst="line">
            <a:avLst/>
          </a:prstGeom>
          <a:noFill/>
          <a:ln w="0">
            <a:solidFill>
              <a:srgbClr val="000000"/>
            </a:solidFill>
            <a:round/>
            <a:headEnd/>
            <a:tailEnd/>
          </a:ln>
        </p:spPr>
        <p:txBody>
          <a:bodyPr/>
          <a:lstStyle/>
          <a:p>
            <a:endParaRPr lang="he-IL"/>
          </a:p>
        </p:txBody>
      </p:sp>
      <p:sp>
        <p:nvSpPr>
          <p:cNvPr id="19485" name="Line 29"/>
          <p:cNvSpPr>
            <a:spLocks noChangeShapeType="1"/>
          </p:cNvSpPr>
          <p:nvPr/>
        </p:nvSpPr>
        <p:spPr bwMode="auto">
          <a:xfrm>
            <a:off x="1822450" y="6064250"/>
            <a:ext cx="52388" cy="1588"/>
          </a:xfrm>
          <a:prstGeom prst="line">
            <a:avLst/>
          </a:prstGeom>
          <a:noFill/>
          <a:ln w="0">
            <a:solidFill>
              <a:srgbClr val="000000"/>
            </a:solidFill>
            <a:round/>
            <a:headEnd/>
            <a:tailEnd/>
          </a:ln>
        </p:spPr>
        <p:txBody>
          <a:bodyPr/>
          <a:lstStyle/>
          <a:p>
            <a:endParaRPr lang="he-IL"/>
          </a:p>
        </p:txBody>
      </p:sp>
      <p:sp>
        <p:nvSpPr>
          <p:cNvPr id="19486" name="Line 30"/>
          <p:cNvSpPr>
            <a:spLocks noChangeShapeType="1"/>
          </p:cNvSpPr>
          <p:nvPr/>
        </p:nvSpPr>
        <p:spPr bwMode="auto">
          <a:xfrm>
            <a:off x="1822450" y="5627688"/>
            <a:ext cx="52388" cy="1587"/>
          </a:xfrm>
          <a:prstGeom prst="line">
            <a:avLst/>
          </a:prstGeom>
          <a:noFill/>
          <a:ln w="0">
            <a:solidFill>
              <a:srgbClr val="000000"/>
            </a:solidFill>
            <a:round/>
            <a:headEnd/>
            <a:tailEnd/>
          </a:ln>
        </p:spPr>
        <p:txBody>
          <a:bodyPr/>
          <a:lstStyle/>
          <a:p>
            <a:endParaRPr lang="he-IL"/>
          </a:p>
        </p:txBody>
      </p:sp>
      <p:sp>
        <p:nvSpPr>
          <p:cNvPr id="19487" name="Line 31"/>
          <p:cNvSpPr>
            <a:spLocks noChangeShapeType="1"/>
          </p:cNvSpPr>
          <p:nvPr/>
        </p:nvSpPr>
        <p:spPr bwMode="auto">
          <a:xfrm>
            <a:off x="1822450" y="5191125"/>
            <a:ext cx="52388" cy="1588"/>
          </a:xfrm>
          <a:prstGeom prst="line">
            <a:avLst/>
          </a:prstGeom>
          <a:noFill/>
          <a:ln w="0">
            <a:solidFill>
              <a:srgbClr val="000000"/>
            </a:solidFill>
            <a:round/>
            <a:headEnd/>
            <a:tailEnd/>
          </a:ln>
        </p:spPr>
        <p:txBody>
          <a:bodyPr/>
          <a:lstStyle/>
          <a:p>
            <a:endParaRPr lang="he-IL"/>
          </a:p>
        </p:txBody>
      </p:sp>
      <p:sp>
        <p:nvSpPr>
          <p:cNvPr id="19488" name="Line 32"/>
          <p:cNvSpPr>
            <a:spLocks noChangeShapeType="1"/>
          </p:cNvSpPr>
          <p:nvPr/>
        </p:nvSpPr>
        <p:spPr bwMode="auto">
          <a:xfrm>
            <a:off x="1822450" y="4754563"/>
            <a:ext cx="52388" cy="1587"/>
          </a:xfrm>
          <a:prstGeom prst="line">
            <a:avLst/>
          </a:prstGeom>
          <a:noFill/>
          <a:ln w="0">
            <a:solidFill>
              <a:srgbClr val="000000"/>
            </a:solidFill>
            <a:round/>
            <a:headEnd/>
            <a:tailEnd/>
          </a:ln>
        </p:spPr>
        <p:txBody>
          <a:bodyPr/>
          <a:lstStyle/>
          <a:p>
            <a:endParaRPr lang="he-IL"/>
          </a:p>
        </p:txBody>
      </p:sp>
      <p:sp>
        <p:nvSpPr>
          <p:cNvPr id="19489" name="Line 33"/>
          <p:cNvSpPr>
            <a:spLocks noChangeShapeType="1"/>
          </p:cNvSpPr>
          <p:nvPr/>
        </p:nvSpPr>
        <p:spPr bwMode="auto">
          <a:xfrm>
            <a:off x="1822450" y="4318000"/>
            <a:ext cx="52388" cy="1588"/>
          </a:xfrm>
          <a:prstGeom prst="line">
            <a:avLst/>
          </a:prstGeom>
          <a:noFill/>
          <a:ln w="0">
            <a:solidFill>
              <a:srgbClr val="000000"/>
            </a:solidFill>
            <a:round/>
            <a:headEnd/>
            <a:tailEnd/>
          </a:ln>
        </p:spPr>
        <p:txBody>
          <a:bodyPr/>
          <a:lstStyle/>
          <a:p>
            <a:endParaRPr lang="he-IL"/>
          </a:p>
        </p:txBody>
      </p:sp>
      <p:sp>
        <p:nvSpPr>
          <p:cNvPr id="19490" name="Line 34"/>
          <p:cNvSpPr>
            <a:spLocks noChangeShapeType="1"/>
          </p:cNvSpPr>
          <p:nvPr/>
        </p:nvSpPr>
        <p:spPr bwMode="auto">
          <a:xfrm>
            <a:off x="1822450" y="3881438"/>
            <a:ext cx="52388" cy="1587"/>
          </a:xfrm>
          <a:prstGeom prst="line">
            <a:avLst/>
          </a:prstGeom>
          <a:noFill/>
          <a:ln w="0">
            <a:solidFill>
              <a:srgbClr val="000000"/>
            </a:solidFill>
            <a:round/>
            <a:headEnd/>
            <a:tailEnd/>
          </a:ln>
        </p:spPr>
        <p:txBody>
          <a:bodyPr/>
          <a:lstStyle/>
          <a:p>
            <a:endParaRPr lang="he-IL"/>
          </a:p>
        </p:txBody>
      </p:sp>
      <p:sp>
        <p:nvSpPr>
          <p:cNvPr id="19491" name="Line 35"/>
          <p:cNvSpPr>
            <a:spLocks noChangeShapeType="1"/>
          </p:cNvSpPr>
          <p:nvPr/>
        </p:nvSpPr>
        <p:spPr bwMode="auto">
          <a:xfrm>
            <a:off x="1822450" y="3435350"/>
            <a:ext cx="52388" cy="1588"/>
          </a:xfrm>
          <a:prstGeom prst="line">
            <a:avLst/>
          </a:prstGeom>
          <a:noFill/>
          <a:ln w="0">
            <a:solidFill>
              <a:srgbClr val="000000"/>
            </a:solidFill>
            <a:round/>
            <a:headEnd/>
            <a:tailEnd/>
          </a:ln>
        </p:spPr>
        <p:txBody>
          <a:bodyPr/>
          <a:lstStyle/>
          <a:p>
            <a:endParaRPr lang="he-IL"/>
          </a:p>
        </p:txBody>
      </p:sp>
      <p:sp>
        <p:nvSpPr>
          <p:cNvPr id="19492" name="Line 36"/>
          <p:cNvSpPr>
            <a:spLocks noChangeShapeType="1"/>
          </p:cNvSpPr>
          <p:nvPr/>
        </p:nvSpPr>
        <p:spPr bwMode="auto">
          <a:xfrm>
            <a:off x="1822450" y="2998788"/>
            <a:ext cx="52388" cy="1587"/>
          </a:xfrm>
          <a:prstGeom prst="line">
            <a:avLst/>
          </a:prstGeom>
          <a:noFill/>
          <a:ln w="0">
            <a:solidFill>
              <a:srgbClr val="000000"/>
            </a:solidFill>
            <a:round/>
            <a:headEnd/>
            <a:tailEnd/>
          </a:ln>
        </p:spPr>
        <p:txBody>
          <a:bodyPr/>
          <a:lstStyle/>
          <a:p>
            <a:endParaRPr lang="he-IL"/>
          </a:p>
        </p:txBody>
      </p:sp>
      <p:sp>
        <p:nvSpPr>
          <p:cNvPr id="19493" name="Line 37"/>
          <p:cNvSpPr>
            <a:spLocks noChangeShapeType="1"/>
          </p:cNvSpPr>
          <p:nvPr/>
        </p:nvSpPr>
        <p:spPr bwMode="auto">
          <a:xfrm>
            <a:off x="1822450" y="2562225"/>
            <a:ext cx="52388" cy="1588"/>
          </a:xfrm>
          <a:prstGeom prst="line">
            <a:avLst/>
          </a:prstGeom>
          <a:noFill/>
          <a:ln w="0">
            <a:solidFill>
              <a:srgbClr val="000000"/>
            </a:solidFill>
            <a:round/>
            <a:headEnd/>
            <a:tailEnd/>
          </a:ln>
        </p:spPr>
        <p:txBody>
          <a:bodyPr/>
          <a:lstStyle/>
          <a:p>
            <a:endParaRPr lang="he-IL"/>
          </a:p>
        </p:txBody>
      </p:sp>
      <p:sp>
        <p:nvSpPr>
          <p:cNvPr id="19494" name="Line 38"/>
          <p:cNvSpPr>
            <a:spLocks noChangeShapeType="1"/>
          </p:cNvSpPr>
          <p:nvPr/>
        </p:nvSpPr>
        <p:spPr bwMode="auto">
          <a:xfrm>
            <a:off x="1822450" y="2125663"/>
            <a:ext cx="52388" cy="1587"/>
          </a:xfrm>
          <a:prstGeom prst="line">
            <a:avLst/>
          </a:prstGeom>
          <a:noFill/>
          <a:ln w="0">
            <a:solidFill>
              <a:srgbClr val="000000"/>
            </a:solidFill>
            <a:round/>
            <a:headEnd/>
            <a:tailEnd/>
          </a:ln>
        </p:spPr>
        <p:txBody>
          <a:bodyPr/>
          <a:lstStyle/>
          <a:p>
            <a:endParaRPr lang="he-IL"/>
          </a:p>
        </p:txBody>
      </p:sp>
      <p:sp>
        <p:nvSpPr>
          <p:cNvPr id="19495" name="Line 39"/>
          <p:cNvSpPr>
            <a:spLocks noChangeShapeType="1"/>
          </p:cNvSpPr>
          <p:nvPr/>
        </p:nvSpPr>
        <p:spPr bwMode="auto">
          <a:xfrm>
            <a:off x="1822450" y="1689100"/>
            <a:ext cx="52388" cy="1588"/>
          </a:xfrm>
          <a:prstGeom prst="line">
            <a:avLst/>
          </a:prstGeom>
          <a:noFill/>
          <a:ln w="0">
            <a:solidFill>
              <a:srgbClr val="000000"/>
            </a:solidFill>
            <a:round/>
            <a:headEnd/>
            <a:tailEnd/>
          </a:ln>
        </p:spPr>
        <p:txBody>
          <a:bodyPr/>
          <a:lstStyle/>
          <a:p>
            <a:endParaRPr lang="he-IL"/>
          </a:p>
        </p:txBody>
      </p:sp>
      <p:sp>
        <p:nvSpPr>
          <p:cNvPr id="19496" name="Line 40"/>
          <p:cNvSpPr>
            <a:spLocks noChangeShapeType="1"/>
          </p:cNvSpPr>
          <p:nvPr/>
        </p:nvSpPr>
        <p:spPr bwMode="auto">
          <a:xfrm>
            <a:off x="1874838" y="3881438"/>
            <a:ext cx="6356350" cy="1587"/>
          </a:xfrm>
          <a:prstGeom prst="line">
            <a:avLst/>
          </a:prstGeom>
          <a:noFill/>
          <a:ln w="0">
            <a:solidFill>
              <a:srgbClr val="000000"/>
            </a:solidFill>
            <a:round/>
            <a:headEnd/>
            <a:tailEnd/>
          </a:ln>
        </p:spPr>
        <p:txBody>
          <a:bodyPr/>
          <a:lstStyle/>
          <a:p>
            <a:endParaRPr lang="he-IL"/>
          </a:p>
        </p:txBody>
      </p:sp>
      <p:sp>
        <p:nvSpPr>
          <p:cNvPr id="19497" name="Line 41"/>
          <p:cNvSpPr>
            <a:spLocks noChangeShapeType="1"/>
          </p:cNvSpPr>
          <p:nvPr/>
        </p:nvSpPr>
        <p:spPr bwMode="auto">
          <a:xfrm flipV="1">
            <a:off x="8231188" y="3881438"/>
            <a:ext cx="1587" cy="53975"/>
          </a:xfrm>
          <a:prstGeom prst="line">
            <a:avLst/>
          </a:prstGeom>
          <a:noFill/>
          <a:ln w="0">
            <a:solidFill>
              <a:srgbClr val="000000"/>
            </a:solidFill>
            <a:round/>
            <a:headEnd/>
            <a:tailEnd/>
          </a:ln>
        </p:spPr>
        <p:txBody>
          <a:bodyPr/>
          <a:lstStyle/>
          <a:p>
            <a:endParaRPr lang="he-IL"/>
          </a:p>
        </p:txBody>
      </p:sp>
      <p:sp>
        <p:nvSpPr>
          <p:cNvPr id="19498" name="Line 42"/>
          <p:cNvSpPr>
            <a:spLocks noChangeShapeType="1"/>
          </p:cNvSpPr>
          <p:nvPr/>
        </p:nvSpPr>
        <p:spPr bwMode="auto">
          <a:xfrm flipV="1">
            <a:off x="6637338" y="3881438"/>
            <a:ext cx="1587" cy="53975"/>
          </a:xfrm>
          <a:prstGeom prst="line">
            <a:avLst/>
          </a:prstGeom>
          <a:noFill/>
          <a:ln w="0">
            <a:solidFill>
              <a:srgbClr val="000000"/>
            </a:solidFill>
            <a:round/>
            <a:headEnd/>
            <a:tailEnd/>
          </a:ln>
        </p:spPr>
        <p:txBody>
          <a:bodyPr/>
          <a:lstStyle/>
          <a:p>
            <a:endParaRPr lang="he-IL"/>
          </a:p>
        </p:txBody>
      </p:sp>
      <p:sp>
        <p:nvSpPr>
          <p:cNvPr id="19499" name="Line 43"/>
          <p:cNvSpPr>
            <a:spLocks noChangeShapeType="1"/>
          </p:cNvSpPr>
          <p:nvPr/>
        </p:nvSpPr>
        <p:spPr bwMode="auto">
          <a:xfrm flipV="1">
            <a:off x="5053013" y="3881438"/>
            <a:ext cx="1587" cy="53975"/>
          </a:xfrm>
          <a:prstGeom prst="line">
            <a:avLst/>
          </a:prstGeom>
          <a:noFill/>
          <a:ln w="0">
            <a:solidFill>
              <a:srgbClr val="000000"/>
            </a:solidFill>
            <a:round/>
            <a:headEnd/>
            <a:tailEnd/>
          </a:ln>
        </p:spPr>
        <p:txBody>
          <a:bodyPr/>
          <a:lstStyle/>
          <a:p>
            <a:endParaRPr lang="he-IL"/>
          </a:p>
        </p:txBody>
      </p:sp>
      <p:sp>
        <p:nvSpPr>
          <p:cNvPr id="19500" name="Line 44"/>
          <p:cNvSpPr>
            <a:spLocks noChangeShapeType="1"/>
          </p:cNvSpPr>
          <p:nvPr/>
        </p:nvSpPr>
        <p:spPr bwMode="auto">
          <a:xfrm flipV="1">
            <a:off x="3459163" y="3881438"/>
            <a:ext cx="1587" cy="53975"/>
          </a:xfrm>
          <a:prstGeom prst="line">
            <a:avLst/>
          </a:prstGeom>
          <a:noFill/>
          <a:ln w="0">
            <a:solidFill>
              <a:srgbClr val="000000"/>
            </a:solidFill>
            <a:round/>
            <a:headEnd/>
            <a:tailEnd/>
          </a:ln>
        </p:spPr>
        <p:txBody>
          <a:bodyPr/>
          <a:lstStyle/>
          <a:p>
            <a:endParaRPr lang="he-IL"/>
          </a:p>
        </p:txBody>
      </p:sp>
      <p:sp>
        <p:nvSpPr>
          <p:cNvPr id="19501" name="Line 45"/>
          <p:cNvSpPr>
            <a:spLocks noChangeShapeType="1"/>
          </p:cNvSpPr>
          <p:nvPr/>
        </p:nvSpPr>
        <p:spPr bwMode="auto">
          <a:xfrm flipV="1">
            <a:off x="1874838" y="3881438"/>
            <a:ext cx="1587" cy="53975"/>
          </a:xfrm>
          <a:prstGeom prst="line">
            <a:avLst/>
          </a:prstGeom>
          <a:noFill/>
          <a:ln w="0">
            <a:solidFill>
              <a:srgbClr val="000000"/>
            </a:solidFill>
            <a:round/>
            <a:headEnd/>
            <a:tailEnd/>
          </a:ln>
        </p:spPr>
        <p:txBody>
          <a:bodyPr/>
          <a:lstStyle/>
          <a:p>
            <a:endParaRPr lang="he-IL"/>
          </a:p>
        </p:txBody>
      </p:sp>
      <p:sp>
        <p:nvSpPr>
          <p:cNvPr id="19502" name="Rectangle 47"/>
          <p:cNvSpPr>
            <a:spLocks noChangeArrowheads="1"/>
          </p:cNvSpPr>
          <p:nvPr/>
        </p:nvSpPr>
        <p:spPr bwMode="auto">
          <a:xfrm>
            <a:off x="1403350" y="5969000"/>
            <a:ext cx="393700" cy="274638"/>
          </a:xfrm>
          <a:prstGeom prst="rect">
            <a:avLst/>
          </a:prstGeom>
          <a:noFill/>
          <a:ln w="9525">
            <a:noFill/>
            <a:miter lim="800000"/>
            <a:headEnd/>
            <a:tailEnd/>
          </a:ln>
        </p:spPr>
        <p:txBody>
          <a:bodyPr wrap="none" lIns="0" tIns="0" rIns="0" bIns="0">
            <a:spAutoFit/>
          </a:bodyPr>
          <a:lstStyle/>
          <a:p>
            <a:r>
              <a:rPr lang="en-US">
                <a:solidFill>
                  <a:srgbClr val="000000"/>
                </a:solidFill>
              </a:rPr>
              <a:t>-0.5</a:t>
            </a:r>
            <a:endParaRPr lang="en-US"/>
          </a:p>
        </p:txBody>
      </p:sp>
      <p:sp>
        <p:nvSpPr>
          <p:cNvPr id="19503" name="Rectangle 48"/>
          <p:cNvSpPr>
            <a:spLocks noChangeArrowheads="1"/>
          </p:cNvSpPr>
          <p:nvPr/>
        </p:nvSpPr>
        <p:spPr bwMode="auto">
          <a:xfrm>
            <a:off x="1403350" y="5532438"/>
            <a:ext cx="393700" cy="274637"/>
          </a:xfrm>
          <a:prstGeom prst="rect">
            <a:avLst/>
          </a:prstGeom>
          <a:noFill/>
          <a:ln w="9525">
            <a:noFill/>
            <a:miter lim="800000"/>
            <a:headEnd/>
            <a:tailEnd/>
          </a:ln>
        </p:spPr>
        <p:txBody>
          <a:bodyPr wrap="none" lIns="0" tIns="0" rIns="0" bIns="0">
            <a:spAutoFit/>
          </a:bodyPr>
          <a:lstStyle/>
          <a:p>
            <a:r>
              <a:rPr lang="en-US">
                <a:solidFill>
                  <a:srgbClr val="000000"/>
                </a:solidFill>
              </a:rPr>
              <a:t>-0.4</a:t>
            </a:r>
            <a:endParaRPr lang="en-US"/>
          </a:p>
        </p:txBody>
      </p:sp>
      <p:sp>
        <p:nvSpPr>
          <p:cNvPr id="19504" name="Rectangle 49"/>
          <p:cNvSpPr>
            <a:spLocks noChangeArrowheads="1"/>
          </p:cNvSpPr>
          <p:nvPr/>
        </p:nvSpPr>
        <p:spPr bwMode="auto">
          <a:xfrm>
            <a:off x="1403350" y="5095875"/>
            <a:ext cx="393700" cy="274638"/>
          </a:xfrm>
          <a:prstGeom prst="rect">
            <a:avLst/>
          </a:prstGeom>
          <a:noFill/>
          <a:ln w="9525">
            <a:noFill/>
            <a:miter lim="800000"/>
            <a:headEnd/>
            <a:tailEnd/>
          </a:ln>
        </p:spPr>
        <p:txBody>
          <a:bodyPr wrap="none" lIns="0" tIns="0" rIns="0" bIns="0">
            <a:spAutoFit/>
          </a:bodyPr>
          <a:lstStyle/>
          <a:p>
            <a:r>
              <a:rPr lang="en-US">
                <a:solidFill>
                  <a:srgbClr val="000000"/>
                </a:solidFill>
              </a:rPr>
              <a:t>-0.3</a:t>
            </a:r>
            <a:endParaRPr lang="en-US"/>
          </a:p>
        </p:txBody>
      </p:sp>
      <p:sp>
        <p:nvSpPr>
          <p:cNvPr id="19505" name="Rectangle 50"/>
          <p:cNvSpPr>
            <a:spLocks noChangeArrowheads="1"/>
          </p:cNvSpPr>
          <p:nvPr/>
        </p:nvSpPr>
        <p:spPr bwMode="auto">
          <a:xfrm>
            <a:off x="1403350" y="4659313"/>
            <a:ext cx="393700" cy="274637"/>
          </a:xfrm>
          <a:prstGeom prst="rect">
            <a:avLst/>
          </a:prstGeom>
          <a:noFill/>
          <a:ln w="9525">
            <a:noFill/>
            <a:miter lim="800000"/>
            <a:headEnd/>
            <a:tailEnd/>
          </a:ln>
        </p:spPr>
        <p:txBody>
          <a:bodyPr wrap="none" lIns="0" tIns="0" rIns="0" bIns="0">
            <a:spAutoFit/>
          </a:bodyPr>
          <a:lstStyle/>
          <a:p>
            <a:r>
              <a:rPr lang="en-US">
                <a:solidFill>
                  <a:srgbClr val="000000"/>
                </a:solidFill>
              </a:rPr>
              <a:t>-0.2</a:t>
            </a:r>
            <a:endParaRPr lang="en-US"/>
          </a:p>
        </p:txBody>
      </p:sp>
      <p:sp>
        <p:nvSpPr>
          <p:cNvPr id="19506" name="Rectangle 51"/>
          <p:cNvSpPr>
            <a:spLocks noChangeArrowheads="1"/>
          </p:cNvSpPr>
          <p:nvPr/>
        </p:nvSpPr>
        <p:spPr bwMode="auto">
          <a:xfrm>
            <a:off x="1403350" y="4222750"/>
            <a:ext cx="393700" cy="274638"/>
          </a:xfrm>
          <a:prstGeom prst="rect">
            <a:avLst/>
          </a:prstGeom>
          <a:noFill/>
          <a:ln w="9525">
            <a:noFill/>
            <a:miter lim="800000"/>
            <a:headEnd/>
            <a:tailEnd/>
          </a:ln>
        </p:spPr>
        <p:txBody>
          <a:bodyPr wrap="none" lIns="0" tIns="0" rIns="0" bIns="0">
            <a:spAutoFit/>
          </a:bodyPr>
          <a:lstStyle/>
          <a:p>
            <a:r>
              <a:rPr lang="en-US">
                <a:solidFill>
                  <a:srgbClr val="000000"/>
                </a:solidFill>
              </a:rPr>
              <a:t>-0.1</a:t>
            </a:r>
            <a:endParaRPr lang="en-US"/>
          </a:p>
        </p:txBody>
      </p:sp>
      <p:sp>
        <p:nvSpPr>
          <p:cNvPr id="19507" name="Rectangle 52"/>
          <p:cNvSpPr>
            <a:spLocks noChangeArrowheads="1"/>
          </p:cNvSpPr>
          <p:nvPr/>
        </p:nvSpPr>
        <p:spPr bwMode="auto">
          <a:xfrm>
            <a:off x="1592263" y="3786188"/>
            <a:ext cx="127000" cy="274637"/>
          </a:xfrm>
          <a:prstGeom prst="rect">
            <a:avLst/>
          </a:prstGeom>
          <a:noFill/>
          <a:ln w="9525">
            <a:noFill/>
            <a:miter lim="800000"/>
            <a:headEnd/>
            <a:tailEnd/>
          </a:ln>
        </p:spPr>
        <p:txBody>
          <a:bodyPr wrap="none" lIns="0" tIns="0" rIns="0" bIns="0">
            <a:spAutoFit/>
          </a:bodyPr>
          <a:lstStyle/>
          <a:p>
            <a:r>
              <a:rPr lang="en-US">
                <a:solidFill>
                  <a:srgbClr val="000000"/>
                </a:solidFill>
              </a:rPr>
              <a:t>0</a:t>
            </a:r>
            <a:endParaRPr lang="en-US"/>
          </a:p>
        </p:txBody>
      </p:sp>
      <p:sp>
        <p:nvSpPr>
          <p:cNvPr id="19508" name="Rectangle 53"/>
          <p:cNvSpPr>
            <a:spLocks noChangeArrowheads="1"/>
          </p:cNvSpPr>
          <p:nvPr/>
        </p:nvSpPr>
        <p:spPr bwMode="auto">
          <a:xfrm>
            <a:off x="1455738" y="3338513"/>
            <a:ext cx="317500" cy="274637"/>
          </a:xfrm>
          <a:prstGeom prst="rect">
            <a:avLst/>
          </a:prstGeom>
          <a:noFill/>
          <a:ln w="9525">
            <a:noFill/>
            <a:miter lim="800000"/>
            <a:headEnd/>
            <a:tailEnd/>
          </a:ln>
        </p:spPr>
        <p:txBody>
          <a:bodyPr wrap="none" lIns="0" tIns="0" rIns="0" bIns="0">
            <a:spAutoFit/>
          </a:bodyPr>
          <a:lstStyle/>
          <a:p>
            <a:r>
              <a:rPr lang="en-US">
                <a:solidFill>
                  <a:srgbClr val="000000"/>
                </a:solidFill>
              </a:rPr>
              <a:t>0.1</a:t>
            </a:r>
            <a:endParaRPr lang="en-US"/>
          </a:p>
        </p:txBody>
      </p:sp>
      <p:sp>
        <p:nvSpPr>
          <p:cNvPr id="19509" name="Rectangle 54"/>
          <p:cNvSpPr>
            <a:spLocks noChangeArrowheads="1"/>
          </p:cNvSpPr>
          <p:nvPr/>
        </p:nvSpPr>
        <p:spPr bwMode="auto">
          <a:xfrm>
            <a:off x="1455738" y="2901950"/>
            <a:ext cx="317500" cy="274638"/>
          </a:xfrm>
          <a:prstGeom prst="rect">
            <a:avLst/>
          </a:prstGeom>
          <a:noFill/>
          <a:ln w="9525">
            <a:noFill/>
            <a:miter lim="800000"/>
            <a:headEnd/>
            <a:tailEnd/>
          </a:ln>
        </p:spPr>
        <p:txBody>
          <a:bodyPr wrap="none" lIns="0" tIns="0" rIns="0" bIns="0">
            <a:spAutoFit/>
          </a:bodyPr>
          <a:lstStyle/>
          <a:p>
            <a:r>
              <a:rPr lang="en-US">
                <a:solidFill>
                  <a:srgbClr val="000000"/>
                </a:solidFill>
              </a:rPr>
              <a:t>0.2</a:t>
            </a:r>
            <a:endParaRPr lang="en-US"/>
          </a:p>
        </p:txBody>
      </p:sp>
      <p:sp>
        <p:nvSpPr>
          <p:cNvPr id="19510" name="Rectangle 55"/>
          <p:cNvSpPr>
            <a:spLocks noChangeArrowheads="1"/>
          </p:cNvSpPr>
          <p:nvPr/>
        </p:nvSpPr>
        <p:spPr bwMode="auto">
          <a:xfrm>
            <a:off x="1455738" y="2465388"/>
            <a:ext cx="317500" cy="274637"/>
          </a:xfrm>
          <a:prstGeom prst="rect">
            <a:avLst/>
          </a:prstGeom>
          <a:noFill/>
          <a:ln w="9525">
            <a:noFill/>
            <a:miter lim="800000"/>
            <a:headEnd/>
            <a:tailEnd/>
          </a:ln>
        </p:spPr>
        <p:txBody>
          <a:bodyPr wrap="none" lIns="0" tIns="0" rIns="0" bIns="0">
            <a:spAutoFit/>
          </a:bodyPr>
          <a:lstStyle/>
          <a:p>
            <a:r>
              <a:rPr lang="en-US">
                <a:solidFill>
                  <a:srgbClr val="000000"/>
                </a:solidFill>
              </a:rPr>
              <a:t>0.3</a:t>
            </a:r>
            <a:endParaRPr lang="en-US"/>
          </a:p>
        </p:txBody>
      </p:sp>
      <p:sp>
        <p:nvSpPr>
          <p:cNvPr id="19511" name="Rectangle 56"/>
          <p:cNvSpPr>
            <a:spLocks noChangeArrowheads="1"/>
          </p:cNvSpPr>
          <p:nvPr/>
        </p:nvSpPr>
        <p:spPr bwMode="auto">
          <a:xfrm>
            <a:off x="1455738" y="2028825"/>
            <a:ext cx="317500" cy="274638"/>
          </a:xfrm>
          <a:prstGeom prst="rect">
            <a:avLst/>
          </a:prstGeom>
          <a:noFill/>
          <a:ln w="9525">
            <a:noFill/>
            <a:miter lim="800000"/>
            <a:headEnd/>
            <a:tailEnd/>
          </a:ln>
        </p:spPr>
        <p:txBody>
          <a:bodyPr wrap="none" lIns="0" tIns="0" rIns="0" bIns="0">
            <a:spAutoFit/>
          </a:bodyPr>
          <a:lstStyle/>
          <a:p>
            <a:r>
              <a:rPr lang="en-US">
                <a:solidFill>
                  <a:srgbClr val="000000"/>
                </a:solidFill>
              </a:rPr>
              <a:t>0.4</a:t>
            </a:r>
            <a:endParaRPr lang="en-US"/>
          </a:p>
        </p:txBody>
      </p:sp>
      <p:sp>
        <p:nvSpPr>
          <p:cNvPr id="19512" name="Rectangle 57"/>
          <p:cNvSpPr>
            <a:spLocks noChangeArrowheads="1"/>
          </p:cNvSpPr>
          <p:nvPr/>
        </p:nvSpPr>
        <p:spPr bwMode="auto">
          <a:xfrm>
            <a:off x="1455738" y="1592263"/>
            <a:ext cx="317500" cy="274637"/>
          </a:xfrm>
          <a:prstGeom prst="rect">
            <a:avLst/>
          </a:prstGeom>
          <a:noFill/>
          <a:ln w="9525">
            <a:noFill/>
            <a:miter lim="800000"/>
            <a:headEnd/>
            <a:tailEnd/>
          </a:ln>
        </p:spPr>
        <p:txBody>
          <a:bodyPr wrap="none" lIns="0" tIns="0" rIns="0" bIns="0">
            <a:spAutoFit/>
          </a:bodyPr>
          <a:lstStyle/>
          <a:p>
            <a:r>
              <a:rPr lang="en-US">
                <a:solidFill>
                  <a:srgbClr val="000000"/>
                </a:solidFill>
              </a:rPr>
              <a:t>0.5</a:t>
            </a:r>
            <a:endParaRPr lang="en-US"/>
          </a:p>
        </p:txBody>
      </p:sp>
      <p:sp>
        <p:nvSpPr>
          <p:cNvPr id="19513" name="Rectangle 58"/>
          <p:cNvSpPr>
            <a:spLocks noChangeArrowheads="1"/>
          </p:cNvSpPr>
          <p:nvPr/>
        </p:nvSpPr>
        <p:spPr bwMode="auto">
          <a:xfrm>
            <a:off x="6732588" y="5743575"/>
            <a:ext cx="1422400" cy="274638"/>
          </a:xfrm>
          <a:prstGeom prst="rect">
            <a:avLst/>
          </a:prstGeom>
          <a:noFill/>
          <a:ln w="9525">
            <a:noFill/>
            <a:miter lim="800000"/>
            <a:headEnd/>
            <a:tailEnd/>
          </a:ln>
        </p:spPr>
        <p:txBody>
          <a:bodyPr wrap="none" lIns="0" tIns="0" rIns="0" bIns="0">
            <a:spAutoFit/>
          </a:bodyPr>
          <a:lstStyle/>
          <a:p>
            <a:r>
              <a:rPr lang="en-US" b="1">
                <a:solidFill>
                  <a:srgbClr val="000000"/>
                </a:solidFill>
              </a:rPr>
              <a:t>Mesic. Medit.</a:t>
            </a:r>
            <a:endParaRPr lang="en-US" b="1"/>
          </a:p>
        </p:txBody>
      </p:sp>
      <p:sp>
        <p:nvSpPr>
          <p:cNvPr id="19514" name="Rectangle 59"/>
          <p:cNvSpPr>
            <a:spLocks noChangeArrowheads="1"/>
          </p:cNvSpPr>
          <p:nvPr/>
        </p:nvSpPr>
        <p:spPr bwMode="auto">
          <a:xfrm>
            <a:off x="5514975" y="5743575"/>
            <a:ext cx="660400" cy="274638"/>
          </a:xfrm>
          <a:prstGeom prst="rect">
            <a:avLst/>
          </a:prstGeom>
          <a:noFill/>
          <a:ln w="9525">
            <a:noFill/>
            <a:miter lim="800000"/>
            <a:headEnd/>
            <a:tailEnd/>
          </a:ln>
        </p:spPr>
        <p:txBody>
          <a:bodyPr wrap="none" lIns="0" tIns="0" rIns="0" bIns="0">
            <a:spAutoFit/>
          </a:bodyPr>
          <a:lstStyle/>
          <a:p>
            <a:r>
              <a:rPr lang="en-US" b="1">
                <a:solidFill>
                  <a:srgbClr val="000000"/>
                </a:solidFill>
              </a:rPr>
              <a:t>Medit.</a:t>
            </a:r>
            <a:endParaRPr lang="en-US" b="1"/>
          </a:p>
        </p:txBody>
      </p:sp>
      <p:sp>
        <p:nvSpPr>
          <p:cNvPr id="19515" name="Rectangle 60"/>
          <p:cNvSpPr>
            <a:spLocks noChangeArrowheads="1"/>
          </p:cNvSpPr>
          <p:nvPr/>
        </p:nvSpPr>
        <p:spPr bwMode="auto">
          <a:xfrm>
            <a:off x="3836988" y="5743575"/>
            <a:ext cx="965200" cy="274638"/>
          </a:xfrm>
          <a:prstGeom prst="rect">
            <a:avLst/>
          </a:prstGeom>
          <a:noFill/>
          <a:ln w="9525">
            <a:noFill/>
            <a:miter lim="800000"/>
            <a:headEnd/>
            <a:tailEnd/>
          </a:ln>
        </p:spPr>
        <p:txBody>
          <a:bodyPr wrap="none" lIns="0" tIns="0" rIns="0" bIns="0">
            <a:spAutoFit/>
          </a:bodyPr>
          <a:lstStyle/>
          <a:p>
            <a:r>
              <a:rPr lang="en-US" b="1">
                <a:solidFill>
                  <a:srgbClr val="000000"/>
                </a:solidFill>
              </a:rPr>
              <a:t>Semiarid</a:t>
            </a:r>
            <a:endParaRPr lang="en-US" b="1"/>
          </a:p>
        </p:txBody>
      </p:sp>
      <p:sp>
        <p:nvSpPr>
          <p:cNvPr id="19516" name="Rectangle 61"/>
          <p:cNvSpPr>
            <a:spLocks noChangeArrowheads="1"/>
          </p:cNvSpPr>
          <p:nvPr/>
        </p:nvSpPr>
        <p:spPr bwMode="auto">
          <a:xfrm>
            <a:off x="2411413" y="5743575"/>
            <a:ext cx="457200" cy="274638"/>
          </a:xfrm>
          <a:prstGeom prst="rect">
            <a:avLst/>
          </a:prstGeom>
          <a:noFill/>
          <a:ln w="9525">
            <a:noFill/>
            <a:miter lim="800000"/>
            <a:headEnd/>
            <a:tailEnd/>
          </a:ln>
        </p:spPr>
        <p:txBody>
          <a:bodyPr wrap="none" lIns="0" tIns="0" rIns="0" bIns="0">
            <a:spAutoFit/>
          </a:bodyPr>
          <a:lstStyle/>
          <a:p>
            <a:r>
              <a:rPr lang="en-US" b="1">
                <a:solidFill>
                  <a:srgbClr val="000000"/>
                </a:solidFill>
              </a:rPr>
              <a:t>Arid</a:t>
            </a:r>
            <a:endParaRPr lang="en-US" b="1"/>
          </a:p>
        </p:txBody>
      </p:sp>
      <p:sp>
        <p:nvSpPr>
          <p:cNvPr id="19518" name="Rectangle 63"/>
          <p:cNvSpPr>
            <a:spLocks noChangeArrowheads="1"/>
          </p:cNvSpPr>
          <p:nvPr/>
        </p:nvSpPr>
        <p:spPr bwMode="auto">
          <a:xfrm>
            <a:off x="2619375" y="2135188"/>
            <a:ext cx="127000" cy="274637"/>
          </a:xfrm>
          <a:prstGeom prst="rect">
            <a:avLst/>
          </a:prstGeom>
          <a:noFill/>
          <a:ln w="9525">
            <a:noFill/>
            <a:miter lim="800000"/>
            <a:headEnd/>
            <a:tailEnd/>
          </a:ln>
        </p:spPr>
        <p:txBody>
          <a:bodyPr wrap="none" lIns="0" tIns="0" rIns="0" bIns="0">
            <a:spAutoFit/>
          </a:bodyPr>
          <a:lstStyle/>
          <a:p>
            <a:r>
              <a:rPr lang="en-US">
                <a:solidFill>
                  <a:srgbClr val="000000"/>
                </a:solidFill>
              </a:rPr>
              <a:t>a</a:t>
            </a:r>
            <a:endParaRPr lang="en-US"/>
          </a:p>
        </p:txBody>
      </p:sp>
      <p:sp>
        <p:nvSpPr>
          <p:cNvPr id="19519" name="Rectangle 64"/>
          <p:cNvSpPr>
            <a:spLocks noChangeArrowheads="1"/>
          </p:cNvSpPr>
          <p:nvPr/>
        </p:nvSpPr>
        <p:spPr bwMode="auto">
          <a:xfrm>
            <a:off x="4192588" y="2987675"/>
            <a:ext cx="254000" cy="274638"/>
          </a:xfrm>
          <a:prstGeom prst="rect">
            <a:avLst/>
          </a:prstGeom>
          <a:noFill/>
          <a:ln w="9525">
            <a:noFill/>
            <a:miter lim="800000"/>
            <a:headEnd/>
            <a:tailEnd/>
          </a:ln>
        </p:spPr>
        <p:txBody>
          <a:bodyPr wrap="none" lIns="0" tIns="0" rIns="0" bIns="0">
            <a:spAutoFit/>
          </a:bodyPr>
          <a:lstStyle/>
          <a:p>
            <a:r>
              <a:rPr lang="en-US">
                <a:solidFill>
                  <a:srgbClr val="000000"/>
                </a:solidFill>
              </a:rPr>
              <a:t>ab</a:t>
            </a:r>
            <a:endParaRPr lang="en-US"/>
          </a:p>
        </p:txBody>
      </p:sp>
      <p:sp>
        <p:nvSpPr>
          <p:cNvPr id="19520" name="Rectangle 65"/>
          <p:cNvSpPr>
            <a:spLocks noChangeArrowheads="1"/>
          </p:cNvSpPr>
          <p:nvPr/>
        </p:nvSpPr>
        <p:spPr bwMode="auto">
          <a:xfrm>
            <a:off x="5734050" y="3360738"/>
            <a:ext cx="241300" cy="274637"/>
          </a:xfrm>
          <a:prstGeom prst="rect">
            <a:avLst/>
          </a:prstGeom>
          <a:noFill/>
          <a:ln w="9525">
            <a:noFill/>
            <a:miter lim="800000"/>
            <a:headEnd/>
            <a:tailEnd/>
          </a:ln>
        </p:spPr>
        <p:txBody>
          <a:bodyPr wrap="none" lIns="0" tIns="0" rIns="0" bIns="0">
            <a:spAutoFit/>
          </a:bodyPr>
          <a:lstStyle/>
          <a:p>
            <a:r>
              <a:rPr lang="en-US">
                <a:solidFill>
                  <a:srgbClr val="000000"/>
                </a:solidFill>
              </a:rPr>
              <a:t>bc</a:t>
            </a:r>
            <a:endParaRPr lang="en-US"/>
          </a:p>
        </p:txBody>
      </p:sp>
      <p:sp>
        <p:nvSpPr>
          <p:cNvPr id="19521" name="Rectangle 66"/>
          <p:cNvSpPr>
            <a:spLocks noChangeArrowheads="1"/>
          </p:cNvSpPr>
          <p:nvPr/>
        </p:nvSpPr>
        <p:spPr bwMode="auto">
          <a:xfrm>
            <a:off x="7402513" y="3508375"/>
            <a:ext cx="114300" cy="274638"/>
          </a:xfrm>
          <a:prstGeom prst="rect">
            <a:avLst/>
          </a:prstGeom>
          <a:noFill/>
          <a:ln w="9525">
            <a:noFill/>
            <a:miter lim="800000"/>
            <a:headEnd/>
            <a:tailEnd/>
          </a:ln>
        </p:spPr>
        <p:txBody>
          <a:bodyPr wrap="none" lIns="0" tIns="0" rIns="0" bIns="0">
            <a:spAutoFit/>
          </a:bodyPr>
          <a:lstStyle/>
          <a:p>
            <a:r>
              <a:rPr lang="en-US">
                <a:solidFill>
                  <a:srgbClr val="000000"/>
                </a:solidFill>
              </a:rPr>
              <a:t>c</a:t>
            </a:r>
            <a:endParaRPr lang="en-US"/>
          </a:p>
        </p:txBody>
      </p:sp>
      <p:sp>
        <p:nvSpPr>
          <p:cNvPr id="19522" name="Text Box 68"/>
          <p:cNvSpPr txBox="1">
            <a:spLocks noChangeArrowheads="1"/>
          </p:cNvSpPr>
          <p:nvPr/>
        </p:nvSpPr>
        <p:spPr bwMode="auto">
          <a:xfrm>
            <a:off x="0" y="34925"/>
            <a:ext cx="9144000" cy="822325"/>
          </a:xfrm>
          <a:prstGeom prst="rect">
            <a:avLst/>
          </a:prstGeom>
          <a:solidFill>
            <a:srgbClr val="0000FF"/>
          </a:solidFill>
          <a:ln w="9525" algn="ctr">
            <a:noFill/>
            <a:miter lim="800000"/>
            <a:headEnd/>
            <a:tailEnd/>
          </a:ln>
        </p:spPr>
        <p:txBody>
          <a:bodyPr>
            <a:spAutoFit/>
          </a:bodyPr>
          <a:lstStyle/>
          <a:p>
            <a:pPr algn="ctr" rtl="0"/>
            <a:r>
              <a:rPr lang="en-US" sz="2400" b="1">
                <a:solidFill>
                  <a:schemeClr val="bg1"/>
                </a:solidFill>
              </a:rPr>
              <a:t>Shrub understory vs. open areas along the gradient    Relative Interaction Intensity – </a:t>
            </a:r>
            <a:r>
              <a:rPr lang="en-US" sz="2400" b="1">
                <a:solidFill>
                  <a:srgbClr val="FFFF00"/>
                </a:solidFill>
              </a:rPr>
              <a:t>Seedling density</a:t>
            </a:r>
            <a:endParaRPr lang="en-US" sz="2400">
              <a:solidFill>
                <a:srgbClr val="FFFF00"/>
              </a:solidFill>
              <a:latin typeface="Times New Roman" pitchFamily="18" charset="0"/>
              <a:cs typeface="Times New Roman" pitchFamily="18" charset="0"/>
            </a:endParaRPr>
          </a:p>
        </p:txBody>
      </p:sp>
      <p:sp>
        <p:nvSpPr>
          <p:cNvPr id="19523" name="Text Box 70"/>
          <p:cNvSpPr txBox="1">
            <a:spLocks noChangeArrowheads="1"/>
          </p:cNvSpPr>
          <p:nvPr/>
        </p:nvSpPr>
        <p:spPr bwMode="auto">
          <a:xfrm>
            <a:off x="7381875" y="1889125"/>
            <a:ext cx="1511300" cy="457200"/>
          </a:xfrm>
          <a:prstGeom prst="rect">
            <a:avLst/>
          </a:prstGeom>
          <a:noFill/>
          <a:ln w="9525">
            <a:noFill/>
            <a:miter lim="800000"/>
            <a:headEnd/>
            <a:tailEnd/>
          </a:ln>
        </p:spPr>
        <p:txBody>
          <a:bodyPr>
            <a:spAutoFit/>
          </a:bodyPr>
          <a:lstStyle/>
          <a:p>
            <a:pPr>
              <a:spcBef>
                <a:spcPct val="50000"/>
              </a:spcBef>
            </a:pPr>
            <a:r>
              <a:rPr lang="en-US" sz="2400"/>
              <a:t>***</a:t>
            </a:r>
          </a:p>
        </p:txBody>
      </p:sp>
      <p:sp>
        <p:nvSpPr>
          <p:cNvPr id="19524" name="Text Box 71"/>
          <p:cNvSpPr txBox="1">
            <a:spLocks noChangeArrowheads="1"/>
          </p:cNvSpPr>
          <p:nvPr/>
        </p:nvSpPr>
        <p:spPr bwMode="auto">
          <a:xfrm>
            <a:off x="3203575" y="6308725"/>
            <a:ext cx="3313113" cy="396875"/>
          </a:xfrm>
          <a:prstGeom prst="rect">
            <a:avLst/>
          </a:prstGeom>
          <a:noFill/>
          <a:ln w="9525">
            <a:noFill/>
            <a:miter lim="800000"/>
            <a:headEnd/>
            <a:tailEnd/>
          </a:ln>
        </p:spPr>
        <p:txBody>
          <a:bodyPr>
            <a:spAutoFit/>
          </a:bodyPr>
          <a:lstStyle/>
          <a:p>
            <a:pPr algn="ctr" rtl="0">
              <a:spcBef>
                <a:spcPct val="50000"/>
              </a:spcBef>
            </a:pPr>
            <a:r>
              <a:rPr lang="en-US" sz="2000" b="1"/>
              <a:t>Sites along the gradient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94"/>
          <p:cNvSpPr>
            <a:spLocks noChangeArrowheads="1"/>
          </p:cNvSpPr>
          <p:nvPr/>
        </p:nvSpPr>
        <p:spPr bwMode="auto">
          <a:xfrm>
            <a:off x="323850" y="1341438"/>
            <a:ext cx="6119813" cy="4608512"/>
          </a:xfrm>
          <a:prstGeom prst="rect">
            <a:avLst/>
          </a:prstGeom>
          <a:solidFill>
            <a:srgbClr val="FFFFFF"/>
          </a:solidFill>
          <a:ln w="9525" algn="ctr">
            <a:noFill/>
            <a:miter lim="800000"/>
            <a:headEnd/>
            <a:tailEnd/>
          </a:ln>
        </p:spPr>
        <p:txBody>
          <a:bodyPr wrap="none" anchor="ctr"/>
          <a:lstStyle/>
          <a:p>
            <a:endParaRPr lang="he-IL"/>
          </a:p>
        </p:txBody>
      </p:sp>
      <p:sp>
        <p:nvSpPr>
          <p:cNvPr id="25603" name="Rectangle 8"/>
          <p:cNvSpPr>
            <a:spLocks noChangeArrowheads="1"/>
          </p:cNvSpPr>
          <p:nvPr/>
        </p:nvSpPr>
        <p:spPr bwMode="auto">
          <a:xfrm rot="-5400000">
            <a:off x="-892968" y="3072606"/>
            <a:ext cx="2220912" cy="365125"/>
          </a:xfrm>
          <a:prstGeom prst="rect">
            <a:avLst/>
          </a:prstGeom>
          <a:noFill/>
          <a:ln w="9525">
            <a:noFill/>
            <a:miter lim="800000"/>
            <a:headEnd/>
            <a:tailEnd/>
          </a:ln>
        </p:spPr>
        <p:txBody>
          <a:bodyPr wrap="none" lIns="0" tIns="0" rIns="0" bIns="0">
            <a:spAutoFit/>
          </a:bodyPr>
          <a:lstStyle/>
          <a:p>
            <a:r>
              <a:rPr lang="en-US" sz="2400">
                <a:solidFill>
                  <a:srgbClr val="000000"/>
                </a:solidFill>
              </a:rPr>
              <a:t>Germination (%)</a:t>
            </a:r>
            <a:endParaRPr lang="en-US" sz="2400"/>
          </a:p>
        </p:txBody>
      </p:sp>
      <p:sp>
        <p:nvSpPr>
          <p:cNvPr id="158846" name="Rectangle 126"/>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defRPr/>
            </a:pPr>
            <a:r>
              <a:rPr lang="en-US" sz="2800" b="1">
                <a:solidFill>
                  <a:schemeClr val="bg1"/>
                </a:solidFill>
                <a:effectLst>
                  <a:outerShdw blurRad="38100" dist="38100" dir="2700000" algn="tl">
                    <a:srgbClr val="000000"/>
                  </a:outerShdw>
                </a:effectLst>
              </a:rPr>
              <a:t>Changes in germination strategies along </a:t>
            </a:r>
          </a:p>
          <a:p>
            <a:pPr algn="ctr" defTabSz="3981450" rtl="0">
              <a:defRPr/>
            </a:pPr>
            <a:r>
              <a:rPr lang="en-US" sz="2800" b="1">
                <a:solidFill>
                  <a:schemeClr val="bg1"/>
                </a:solidFill>
                <a:effectLst>
                  <a:outerShdw blurRad="38100" dist="38100" dir="2700000" algn="tl">
                    <a:srgbClr val="000000"/>
                  </a:outerShdw>
                </a:effectLst>
              </a:rPr>
              <a:t>the aridity gradient</a:t>
            </a:r>
          </a:p>
        </p:txBody>
      </p:sp>
      <p:grpSp>
        <p:nvGrpSpPr>
          <p:cNvPr id="2" name="Group 591"/>
          <p:cNvGrpSpPr>
            <a:grpSpLocks/>
          </p:cNvGrpSpPr>
          <p:nvPr/>
        </p:nvGrpSpPr>
        <p:grpSpPr bwMode="auto">
          <a:xfrm>
            <a:off x="6551613" y="1341438"/>
            <a:ext cx="2700337" cy="1223962"/>
            <a:chOff x="4105" y="845"/>
            <a:chExt cx="1701" cy="771"/>
          </a:xfrm>
        </p:grpSpPr>
        <p:sp>
          <p:nvSpPr>
            <p:cNvPr id="26009" name="Rectangle 133"/>
            <p:cNvSpPr>
              <a:spLocks noChangeArrowheads="1"/>
            </p:cNvSpPr>
            <p:nvPr/>
          </p:nvSpPr>
          <p:spPr bwMode="auto">
            <a:xfrm>
              <a:off x="4105" y="1162"/>
              <a:ext cx="182" cy="181"/>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26010" name="Rectangle 134"/>
            <p:cNvSpPr>
              <a:spLocks noChangeArrowheads="1"/>
            </p:cNvSpPr>
            <p:nvPr/>
          </p:nvSpPr>
          <p:spPr bwMode="auto">
            <a:xfrm>
              <a:off x="4105" y="1434"/>
              <a:ext cx="182" cy="181"/>
            </a:xfrm>
            <a:prstGeom prst="rect">
              <a:avLst/>
            </a:prstGeom>
            <a:solidFill>
              <a:srgbClr val="FF3300"/>
            </a:solidFill>
            <a:ln w="9525">
              <a:solidFill>
                <a:schemeClr val="tx1"/>
              </a:solidFill>
              <a:miter lim="800000"/>
              <a:headEnd/>
              <a:tailEnd/>
            </a:ln>
          </p:spPr>
          <p:txBody>
            <a:bodyPr wrap="none" anchor="ctr"/>
            <a:lstStyle/>
            <a:p>
              <a:endParaRPr lang="he-IL"/>
            </a:p>
          </p:txBody>
        </p:sp>
        <p:sp>
          <p:nvSpPr>
            <p:cNvPr id="26011" name="Rectangle 135"/>
            <p:cNvSpPr>
              <a:spLocks noChangeArrowheads="1"/>
            </p:cNvSpPr>
            <p:nvPr/>
          </p:nvSpPr>
          <p:spPr bwMode="auto">
            <a:xfrm>
              <a:off x="4105" y="890"/>
              <a:ext cx="182" cy="181"/>
            </a:xfrm>
            <a:prstGeom prst="rect">
              <a:avLst/>
            </a:prstGeom>
            <a:solidFill>
              <a:srgbClr val="0000FF"/>
            </a:solidFill>
            <a:ln w="9525">
              <a:solidFill>
                <a:schemeClr val="tx1"/>
              </a:solidFill>
              <a:miter lim="800000"/>
              <a:headEnd/>
              <a:tailEnd/>
            </a:ln>
          </p:spPr>
          <p:txBody>
            <a:bodyPr wrap="none" anchor="ctr"/>
            <a:lstStyle/>
            <a:p>
              <a:endParaRPr lang="he-IL"/>
            </a:p>
          </p:txBody>
        </p:sp>
        <p:sp>
          <p:nvSpPr>
            <p:cNvPr id="26012" name="Text Box 136"/>
            <p:cNvSpPr txBox="1">
              <a:spLocks noChangeArrowheads="1"/>
            </p:cNvSpPr>
            <p:nvPr/>
          </p:nvSpPr>
          <p:spPr bwMode="auto">
            <a:xfrm>
              <a:off x="4332" y="1117"/>
              <a:ext cx="1474" cy="231"/>
            </a:xfrm>
            <a:prstGeom prst="rect">
              <a:avLst/>
            </a:prstGeom>
            <a:noFill/>
            <a:ln w="9525">
              <a:noFill/>
              <a:miter lim="800000"/>
              <a:headEnd/>
              <a:tailEnd/>
            </a:ln>
          </p:spPr>
          <p:txBody>
            <a:bodyPr>
              <a:spAutoFit/>
            </a:bodyPr>
            <a:lstStyle/>
            <a:p>
              <a:pPr>
                <a:spcBef>
                  <a:spcPct val="50000"/>
                </a:spcBef>
              </a:pPr>
              <a:r>
                <a:rPr lang="en-US"/>
                <a:t>2</a:t>
              </a:r>
              <a:r>
                <a:rPr lang="en-US" baseline="30000"/>
                <a:t>nd</a:t>
              </a:r>
              <a:r>
                <a:rPr lang="en-US"/>
                <a:t> germination year</a:t>
              </a:r>
            </a:p>
          </p:txBody>
        </p:sp>
        <p:sp>
          <p:nvSpPr>
            <p:cNvPr id="26013" name="Text Box 137"/>
            <p:cNvSpPr txBox="1">
              <a:spLocks noChangeArrowheads="1"/>
            </p:cNvSpPr>
            <p:nvPr/>
          </p:nvSpPr>
          <p:spPr bwMode="auto">
            <a:xfrm>
              <a:off x="4332" y="1385"/>
              <a:ext cx="1474" cy="231"/>
            </a:xfrm>
            <a:prstGeom prst="rect">
              <a:avLst/>
            </a:prstGeom>
            <a:noFill/>
            <a:ln w="9525">
              <a:noFill/>
              <a:miter lim="800000"/>
              <a:headEnd/>
              <a:tailEnd/>
            </a:ln>
          </p:spPr>
          <p:txBody>
            <a:bodyPr>
              <a:spAutoFit/>
            </a:bodyPr>
            <a:lstStyle/>
            <a:p>
              <a:pPr>
                <a:spcBef>
                  <a:spcPct val="50000"/>
                </a:spcBef>
              </a:pPr>
              <a:r>
                <a:rPr lang="en-US"/>
                <a:t>3</a:t>
              </a:r>
              <a:r>
                <a:rPr lang="en-US" baseline="30000"/>
                <a:t>rd</a:t>
              </a:r>
              <a:r>
                <a:rPr lang="en-US"/>
                <a:t> germination year</a:t>
              </a:r>
            </a:p>
          </p:txBody>
        </p:sp>
        <p:sp>
          <p:nvSpPr>
            <p:cNvPr id="26014" name="Text Box 138"/>
            <p:cNvSpPr txBox="1">
              <a:spLocks noChangeArrowheads="1"/>
            </p:cNvSpPr>
            <p:nvPr/>
          </p:nvSpPr>
          <p:spPr bwMode="auto">
            <a:xfrm>
              <a:off x="4332" y="845"/>
              <a:ext cx="1474" cy="231"/>
            </a:xfrm>
            <a:prstGeom prst="rect">
              <a:avLst/>
            </a:prstGeom>
            <a:noFill/>
            <a:ln w="9525">
              <a:noFill/>
              <a:miter lim="800000"/>
              <a:headEnd/>
              <a:tailEnd/>
            </a:ln>
          </p:spPr>
          <p:txBody>
            <a:bodyPr>
              <a:spAutoFit/>
            </a:bodyPr>
            <a:lstStyle/>
            <a:p>
              <a:pPr>
                <a:spcBef>
                  <a:spcPct val="50000"/>
                </a:spcBef>
              </a:pPr>
              <a:r>
                <a:rPr lang="en-US"/>
                <a:t>1</a:t>
              </a:r>
              <a:r>
                <a:rPr lang="en-US" baseline="30000"/>
                <a:t>st</a:t>
              </a:r>
              <a:r>
                <a:rPr lang="en-US"/>
                <a:t> germination year</a:t>
              </a:r>
            </a:p>
          </p:txBody>
        </p:sp>
      </p:grpSp>
      <p:sp>
        <p:nvSpPr>
          <p:cNvPr id="25606" name="Rectangle 143"/>
          <p:cNvSpPr>
            <a:spLocks noChangeArrowheads="1"/>
          </p:cNvSpPr>
          <p:nvPr/>
        </p:nvSpPr>
        <p:spPr bwMode="auto">
          <a:xfrm>
            <a:off x="733425" y="1593850"/>
            <a:ext cx="5661025" cy="3783013"/>
          </a:xfrm>
          <a:prstGeom prst="rect">
            <a:avLst/>
          </a:prstGeom>
          <a:noFill/>
          <a:ln w="1588" cap="rnd">
            <a:solidFill>
              <a:srgbClr val="000000"/>
            </a:solidFill>
            <a:miter lim="800000"/>
            <a:headEnd/>
            <a:tailEnd/>
          </a:ln>
        </p:spPr>
        <p:txBody>
          <a:bodyPr/>
          <a:lstStyle/>
          <a:p>
            <a:endParaRPr lang="he-IL"/>
          </a:p>
        </p:txBody>
      </p:sp>
      <p:grpSp>
        <p:nvGrpSpPr>
          <p:cNvPr id="3" name="Group 146"/>
          <p:cNvGrpSpPr>
            <a:grpSpLocks/>
          </p:cNvGrpSpPr>
          <p:nvPr/>
        </p:nvGrpSpPr>
        <p:grpSpPr bwMode="auto">
          <a:xfrm>
            <a:off x="5405438" y="3914775"/>
            <a:ext cx="577850" cy="1462088"/>
            <a:chOff x="3571" y="2473"/>
            <a:chExt cx="353" cy="588"/>
          </a:xfrm>
        </p:grpSpPr>
        <p:sp>
          <p:nvSpPr>
            <p:cNvPr id="26007" name="Rectangle 144"/>
            <p:cNvSpPr>
              <a:spLocks noChangeArrowheads="1"/>
            </p:cNvSpPr>
            <p:nvPr/>
          </p:nvSpPr>
          <p:spPr bwMode="auto">
            <a:xfrm>
              <a:off x="3571" y="2473"/>
              <a:ext cx="353" cy="588"/>
            </a:xfrm>
            <a:prstGeom prst="rect">
              <a:avLst/>
            </a:prstGeom>
            <a:solidFill>
              <a:srgbClr val="00FF00"/>
            </a:solidFill>
            <a:ln w="9525">
              <a:noFill/>
              <a:miter lim="800000"/>
              <a:headEnd/>
              <a:tailEnd/>
            </a:ln>
          </p:spPr>
          <p:txBody>
            <a:bodyPr/>
            <a:lstStyle/>
            <a:p>
              <a:endParaRPr lang="he-IL"/>
            </a:p>
          </p:txBody>
        </p:sp>
        <p:sp>
          <p:nvSpPr>
            <p:cNvPr id="26008" name="Rectangle 145"/>
            <p:cNvSpPr>
              <a:spLocks noChangeArrowheads="1"/>
            </p:cNvSpPr>
            <p:nvPr/>
          </p:nvSpPr>
          <p:spPr bwMode="auto">
            <a:xfrm>
              <a:off x="3571" y="2473"/>
              <a:ext cx="353" cy="588"/>
            </a:xfrm>
            <a:prstGeom prst="rect">
              <a:avLst/>
            </a:prstGeom>
            <a:noFill/>
            <a:ln w="12700" cap="rnd">
              <a:solidFill>
                <a:srgbClr val="000000"/>
              </a:solidFill>
              <a:miter lim="800000"/>
              <a:headEnd/>
              <a:tailEnd/>
            </a:ln>
          </p:spPr>
          <p:txBody>
            <a:bodyPr/>
            <a:lstStyle/>
            <a:p>
              <a:endParaRPr lang="he-IL"/>
            </a:p>
          </p:txBody>
        </p:sp>
      </p:grpSp>
      <p:grpSp>
        <p:nvGrpSpPr>
          <p:cNvPr id="4" name="Group 149"/>
          <p:cNvGrpSpPr>
            <a:grpSpLocks/>
          </p:cNvGrpSpPr>
          <p:nvPr/>
        </p:nvGrpSpPr>
        <p:grpSpPr bwMode="auto">
          <a:xfrm>
            <a:off x="3984625" y="3578225"/>
            <a:ext cx="576263" cy="1798638"/>
            <a:chOff x="2702" y="2338"/>
            <a:chExt cx="352" cy="723"/>
          </a:xfrm>
        </p:grpSpPr>
        <p:sp>
          <p:nvSpPr>
            <p:cNvPr id="26005" name="Rectangle 147"/>
            <p:cNvSpPr>
              <a:spLocks noChangeArrowheads="1"/>
            </p:cNvSpPr>
            <p:nvPr/>
          </p:nvSpPr>
          <p:spPr bwMode="auto">
            <a:xfrm>
              <a:off x="2702" y="2338"/>
              <a:ext cx="352" cy="723"/>
            </a:xfrm>
            <a:prstGeom prst="rect">
              <a:avLst/>
            </a:prstGeom>
            <a:solidFill>
              <a:srgbClr val="00FF00"/>
            </a:solidFill>
            <a:ln w="9525">
              <a:noFill/>
              <a:miter lim="800000"/>
              <a:headEnd/>
              <a:tailEnd/>
            </a:ln>
          </p:spPr>
          <p:txBody>
            <a:bodyPr/>
            <a:lstStyle/>
            <a:p>
              <a:endParaRPr lang="he-IL"/>
            </a:p>
          </p:txBody>
        </p:sp>
        <p:sp>
          <p:nvSpPr>
            <p:cNvPr id="26006" name="Rectangle 148"/>
            <p:cNvSpPr>
              <a:spLocks noChangeArrowheads="1"/>
            </p:cNvSpPr>
            <p:nvPr/>
          </p:nvSpPr>
          <p:spPr bwMode="auto">
            <a:xfrm>
              <a:off x="2702" y="2338"/>
              <a:ext cx="352" cy="723"/>
            </a:xfrm>
            <a:prstGeom prst="rect">
              <a:avLst/>
            </a:prstGeom>
            <a:noFill/>
            <a:ln w="12700" cap="rnd">
              <a:solidFill>
                <a:srgbClr val="000000"/>
              </a:solidFill>
              <a:miter lim="800000"/>
              <a:headEnd/>
              <a:tailEnd/>
            </a:ln>
          </p:spPr>
          <p:txBody>
            <a:bodyPr/>
            <a:lstStyle/>
            <a:p>
              <a:endParaRPr lang="he-IL"/>
            </a:p>
          </p:txBody>
        </p:sp>
      </p:grpSp>
      <p:grpSp>
        <p:nvGrpSpPr>
          <p:cNvPr id="5" name="Group 152"/>
          <p:cNvGrpSpPr>
            <a:grpSpLocks/>
          </p:cNvGrpSpPr>
          <p:nvPr/>
        </p:nvGrpSpPr>
        <p:grpSpPr bwMode="auto">
          <a:xfrm>
            <a:off x="2581275" y="3578225"/>
            <a:ext cx="561975" cy="1798638"/>
            <a:chOff x="1843" y="2338"/>
            <a:chExt cx="344" cy="723"/>
          </a:xfrm>
        </p:grpSpPr>
        <p:sp>
          <p:nvSpPr>
            <p:cNvPr id="26003" name="Rectangle 150"/>
            <p:cNvSpPr>
              <a:spLocks noChangeArrowheads="1"/>
            </p:cNvSpPr>
            <p:nvPr/>
          </p:nvSpPr>
          <p:spPr bwMode="auto">
            <a:xfrm>
              <a:off x="1843" y="2338"/>
              <a:ext cx="344" cy="723"/>
            </a:xfrm>
            <a:prstGeom prst="rect">
              <a:avLst/>
            </a:prstGeom>
            <a:solidFill>
              <a:srgbClr val="00FF00"/>
            </a:solidFill>
            <a:ln w="9525">
              <a:noFill/>
              <a:miter lim="800000"/>
              <a:headEnd/>
              <a:tailEnd/>
            </a:ln>
          </p:spPr>
          <p:txBody>
            <a:bodyPr/>
            <a:lstStyle/>
            <a:p>
              <a:endParaRPr lang="he-IL"/>
            </a:p>
          </p:txBody>
        </p:sp>
        <p:sp>
          <p:nvSpPr>
            <p:cNvPr id="26004" name="Rectangle 151"/>
            <p:cNvSpPr>
              <a:spLocks noChangeArrowheads="1"/>
            </p:cNvSpPr>
            <p:nvPr/>
          </p:nvSpPr>
          <p:spPr bwMode="auto">
            <a:xfrm>
              <a:off x="1843" y="2338"/>
              <a:ext cx="344" cy="723"/>
            </a:xfrm>
            <a:prstGeom prst="rect">
              <a:avLst/>
            </a:prstGeom>
            <a:noFill/>
            <a:ln w="14288" cap="rnd">
              <a:solidFill>
                <a:srgbClr val="000000"/>
              </a:solidFill>
              <a:miter lim="800000"/>
              <a:headEnd/>
              <a:tailEnd/>
            </a:ln>
          </p:spPr>
          <p:txBody>
            <a:bodyPr/>
            <a:lstStyle/>
            <a:p>
              <a:endParaRPr lang="he-IL"/>
            </a:p>
          </p:txBody>
        </p:sp>
      </p:grpSp>
      <p:grpSp>
        <p:nvGrpSpPr>
          <p:cNvPr id="6" name="Group 155"/>
          <p:cNvGrpSpPr>
            <a:grpSpLocks/>
          </p:cNvGrpSpPr>
          <p:nvPr/>
        </p:nvGrpSpPr>
        <p:grpSpPr bwMode="auto">
          <a:xfrm>
            <a:off x="1160463" y="2608263"/>
            <a:ext cx="579437" cy="2768600"/>
            <a:chOff x="974" y="1948"/>
            <a:chExt cx="354" cy="1113"/>
          </a:xfrm>
        </p:grpSpPr>
        <p:sp>
          <p:nvSpPr>
            <p:cNvPr id="26001" name="Rectangle 153"/>
            <p:cNvSpPr>
              <a:spLocks noChangeArrowheads="1"/>
            </p:cNvSpPr>
            <p:nvPr/>
          </p:nvSpPr>
          <p:spPr bwMode="auto">
            <a:xfrm>
              <a:off x="974" y="1948"/>
              <a:ext cx="354" cy="1113"/>
            </a:xfrm>
            <a:prstGeom prst="rect">
              <a:avLst/>
            </a:prstGeom>
            <a:solidFill>
              <a:srgbClr val="00FF00"/>
            </a:solidFill>
            <a:ln w="9525">
              <a:noFill/>
              <a:miter lim="800000"/>
              <a:headEnd/>
              <a:tailEnd/>
            </a:ln>
          </p:spPr>
          <p:txBody>
            <a:bodyPr/>
            <a:lstStyle/>
            <a:p>
              <a:endParaRPr lang="he-IL"/>
            </a:p>
          </p:txBody>
        </p:sp>
        <p:sp>
          <p:nvSpPr>
            <p:cNvPr id="26002" name="Rectangle 154"/>
            <p:cNvSpPr>
              <a:spLocks noChangeArrowheads="1"/>
            </p:cNvSpPr>
            <p:nvPr/>
          </p:nvSpPr>
          <p:spPr bwMode="auto">
            <a:xfrm>
              <a:off x="974" y="1948"/>
              <a:ext cx="354" cy="1113"/>
            </a:xfrm>
            <a:prstGeom prst="rect">
              <a:avLst/>
            </a:prstGeom>
            <a:noFill/>
            <a:ln w="14288" cap="rnd">
              <a:solidFill>
                <a:srgbClr val="000000"/>
              </a:solidFill>
              <a:miter lim="800000"/>
              <a:headEnd/>
              <a:tailEnd/>
            </a:ln>
          </p:spPr>
          <p:txBody>
            <a:bodyPr/>
            <a:lstStyle/>
            <a:p>
              <a:endParaRPr lang="he-IL"/>
            </a:p>
          </p:txBody>
        </p:sp>
      </p:grpSp>
      <p:grpSp>
        <p:nvGrpSpPr>
          <p:cNvPr id="7" name="Group 158"/>
          <p:cNvGrpSpPr>
            <a:grpSpLocks/>
          </p:cNvGrpSpPr>
          <p:nvPr/>
        </p:nvGrpSpPr>
        <p:grpSpPr bwMode="auto">
          <a:xfrm>
            <a:off x="5405438" y="2314575"/>
            <a:ext cx="577850" cy="1600200"/>
            <a:chOff x="3571" y="1830"/>
            <a:chExt cx="353" cy="643"/>
          </a:xfrm>
        </p:grpSpPr>
        <p:sp>
          <p:nvSpPr>
            <p:cNvPr id="25999" name="Rectangle 156"/>
            <p:cNvSpPr>
              <a:spLocks noChangeArrowheads="1"/>
            </p:cNvSpPr>
            <p:nvPr/>
          </p:nvSpPr>
          <p:spPr bwMode="auto">
            <a:xfrm>
              <a:off x="3571" y="1830"/>
              <a:ext cx="353" cy="643"/>
            </a:xfrm>
            <a:prstGeom prst="rect">
              <a:avLst/>
            </a:prstGeom>
            <a:solidFill>
              <a:srgbClr val="FF0000"/>
            </a:solidFill>
            <a:ln w="9525">
              <a:noFill/>
              <a:miter lim="800000"/>
              <a:headEnd/>
              <a:tailEnd/>
            </a:ln>
          </p:spPr>
          <p:txBody>
            <a:bodyPr/>
            <a:lstStyle/>
            <a:p>
              <a:endParaRPr lang="he-IL"/>
            </a:p>
          </p:txBody>
        </p:sp>
        <p:sp>
          <p:nvSpPr>
            <p:cNvPr id="26000" name="Rectangle 157"/>
            <p:cNvSpPr>
              <a:spLocks noChangeArrowheads="1"/>
            </p:cNvSpPr>
            <p:nvPr/>
          </p:nvSpPr>
          <p:spPr bwMode="auto">
            <a:xfrm>
              <a:off x="3571" y="1830"/>
              <a:ext cx="353" cy="643"/>
            </a:xfrm>
            <a:prstGeom prst="rect">
              <a:avLst/>
            </a:prstGeom>
            <a:noFill/>
            <a:ln w="12700" cap="rnd">
              <a:solidFill>
                <a:srgbClr val="000000"/>
              </a:solidFill>
              <a:miter lim="800000"/>
              <a:headEnd/>
              <a:tailEnd/>
            </a:ln>
          </p:spPr>
          <p:txBody>
            <a:bodyPr/>
            <a:lstStyle/>
            <a:p>
              <a:endParaRPr lang="he-IL"/>
            </a:p>
          </p:txBody>
        </p:sp>
      </p:grpSp>
      <p:grpSp>
        <p:nvGrpSpPr>
          <p:cNvPr id="8" name="Group 161"/>
          <p:cNvGrpSpPr>
            <a:grpSpLocks/>
          </p:cNvGrpSpPr>
          <p:nvPr/>
        </p:nvGrpSpPr>
        <p:grpSpPr bwMode="auto">
          <a:xfrm>
            <a:off x="3984625" y="2135188"/>
            <a:ext cx="576263" cy="1443037"/>
            <a:chOff x="2702" y="1758"/>
            <a:chExt cx="352" cy="580"/>
          </a:xfrm>
        </p:grpSpPr>
        <p:sp>
          <p:nvSpPr>
            <p:cNvPr id="25997" name="Rectangle 159"/>
            <p:cNvSpPr>
              <a:spLocks noChangeArrowheads="1"/>
            </p:cNvSpPr>
            <p:nvPr/>
          </p:nvSpPr>
          <p:spPr bwMode="auto">
            <a:xfrm>
              <a:off x="2702" y="1758"/>
              <a:ext cx="352" cy="580"/>
            </a:xfrm>
            <a:prstGeom prst="rect">
              <a:avLst/>
            </a:prstGeom>
            <a:solidFill>
              <a:srgbClr val="FF0000"/>
            </a:solidFill>
            <a:ln w="9525">
              <a:noFill/>
              <a:miter lim="800000"/>
              <a:headEnd/>
              <a:tailEnd/>
            </a:ln>
          </p:spPr>
          <p:txBody>
            <a:bodyPr/>
            <a:lstStyle/>
            <a:p>
              <a:endParaRPr lang="he-IL"/>
            </a:p>
          </p:txBody>
        </p:sp>
        <p:sp>
          <p:nvSpPr>
            <p:cNvPr id="25998" name="Rectangle 160"/>
            <p:cNvSpPr>
              <a:spLocks noChangeArrowheads="1"/>
            </p:cNvSpPr>
            <p:nvPr/>
          </p:nvSpPr>
          <p:spPr bwMode="auto">
            <a:xfrm>
              <a:off x="2702" y="1758"/>
              <a:ext cx="352" cy="580"/>
            </a:xfrm>
            <a:prstGeom prst="rect">
              <a:avLst/>
            </a:prstGeom>
            <a:noFill/>
            <a:ln w="12700" cap="rnd">
              <a:solidFill>
                <a:srgbClr val="000000"/>
              </a:solidFill>
              <a:miter lim="800000"/>
              <a:headEnd/>
              <a:tailEnd/>
            </a:ln>
          </p:spPr>
          <p:txBody>
            <a:bodyPr/>
            <a:lstStyle/>
            <a:p>
              <a:endParaRPr lang="he-IL"/>
            </a:p>
          </p:txBody>
        </p:sp>
      </p:grpSp>
      <p:grpSp>
        <p:nvGrpSpPr>
          <p:cNvPr id="9" name="Group 164"/>
          <p:cNvGrpSpPr>
            <a:grpSpLocks/>
          </p:cNvGrpSpPr>
          <p:nvPr/>
        </p:nvGrpSpPr>
        <p:grpSpPr bwMode="auto">
          <a:xfrm>
            <a:off x="2581275" y="2314575"/>
            <a:ext cx="561975" cy="1263650"/>
            <a:chOff x="1843" y="1830"/>
            <a:chExt cx="344" cy="508"/>
          </a:xfrm>
        </p:grpSpPr>
        <p:sp>
          <p:nvSpPr>
            <p:cNvPr id="25995" name="Rectangle 162"/>
            <p:cNvSpPr>
              <a:spLocks noChangeArrowheads="1"/>
            </p:cNvSpPr>
            <p:nvPr/>
          </p:nvSpPr>
          <p:spPr bwMode="auto">
            <a:xfrm>
              <a:off x="1843" y="1830"/>
              <a:ext cx="344" cy="508"/>
            </a:xfrm>
            <a:prstGeom prst="rect">
              <a:avLst/>
            </a:prstGeom>
            <a:solidFill>
              <a:srgbClr val="FF0000"/>
            </a:solidFill>
            <a:ln w="9525">
              <a:noFill/>
              <a:miter lim="800000"/>
              <a:headEnd/>
              <a:tailEnd/>
            </a:ln>
          </p:spPr>
          <p:txBody>
            <a:bodyPr/>
            <a:lstStyle/>
            <a:p>
              <a:endParaRPr lang="he-IL"/>
            </a:p>
          </p:txBody>
        </p:sp>
        <p:sp>
          <p:nvSpPr>
            <p:cNvPr id="25996" name="Rectangle 163"/>
            <p:cNvSpPr>
              <a:spLocks noChangeArrowheads="1"/>
            </p:cNvSpPr>
            <p:nvPr/>
          </p:nvSpPr>
          <p:spPr bwMode="auto">
            <a:xfrm>
              <a:off x="1843" y="1830"/>
              <a:ext cx="344" cy="508"/>
            </a:xfrm>
            <a:prstGeom prst="rect">
              <a:avLst/>
            </a:prstGeom>
            <a:noFill/>
            <a:ln w="14288" cap="rnd">
              <a:solidFill>
                <a:srgbClr val="000000"/>
              </a:solidFill>
              <a:miter lim="800000"/>
              <a:headEnd/>
              <a:tailEnd/>
            </a:ln>
          </p:spPr>
          <p:txBody>
            <a:bodyPr/>
            <a:lstStyle/>
            <a:p>
              <a:endParaRPr lang="he-IL"/>
            </a:p>
          </p:txBody>
        </p:sp>
      </p:grpSp>
      <p:grpSp>
        <p:nvGrpSpPr>
          <p:cNvPr id="10" name="Group 167"/>
          <p:cNvGrpSpPr>
            <a:grpSpLocks/>
          </p:cNvGrpSpPr>
          <p:nvPr/>
        </p:nvGrpSpPr>
        <p:grpSpPr bwMode="auto">
          <a:xfrm>
            <a:off x="1160463" y="1843088"/>
            <a:ext cx="579437" cy="765175"/>
            <a:chOff x="974" y="1640"/>
            <a:chExt cx="354" cy="308"/>
          </a:xfrm>
        </p:grpSpPr>
        <p:sp>
          <p:nvSpPr>
            <p:cNvPr id="25993" name="Rectangle 165"/>
            <p:cNvSpPr>
              <a:spLocks noChangeArrowheads="1"/>
            </p:cNvSpPr>
            <p:nvPr/>
          </p:nvSpPr>
          <p:spPr bwMode="auto">
            <a:xfrm>
              <a:off x="974" y="1640"/>
              <a:ext cx="354" cy="308"/>
            </a:xfrm>
            <a:prstGeom prst="rect">
              <a:avLst/>
            </a:prstGeom>
            <a:solidFill>
              <a:srgbClr val="FF0000"/>
            </a:solidFill>
            <a:ln w="9525">
              <a:noFill/>
              <a:miter lim="800000"/>
              <a:headEnd/>
              <a:tailEnd/>
            </a:ln>
          </p:spPr>
          <p:txBody>
            <a:bodyPr/>
            <a:lstStyle/>
            <a:p>
              <a:endParaRPr lang="he-IL"/>
            </a:p>
          </p:txBody>
        </p:sp>
        <p:sp>
          <p:nvSpPr>
            <p:cNvPr id="25994" name="Rectangle 166"/>
            <p:cNvSpPr>
              <a:spLocks noChangeArrowheads="1"/>
            </p:cNvSpPr>
            <p:nvPr/>
          </p:nvSpPr>
          <p:spPr bwMode="auto">
            <a:xfrm>
              <a:off x="974" y="1640"/>
              <a:ext cx="354" cy="308"/>
            </a:xfrm>
            <a:prstGeom prst="rect">
              <a:avLst/>
            </a:prstGeom>
            <a:noFill/>
            <a:ln w="14288" cap="rnd">
              <a:solidFill>
                <a:srgbClr val="000000"/>
              </a:solidFill>
              <a:miter lim="800000"/>
              <a:headEnd/>
              <a:tailEnd/>
            </a:ln>
          </p:spPr>
          <p:txBody>
            <a:bodyPr/>
            <a:lstStyle/>
            <a:p>
              <a:endParaRPr lang="he-IL"/>
            </a:p>
          </p:txBody>
        </p:sp>
      </p:grpSp>
      <p:grpSp>
        <p:nvGrpSpPr>
          <p:cNvPr id="11" name="Group 170"/>
          <p:cNvGrpSpPr>
            <a:grpSpLocks/>
          </p:cNvGrpSpPr>
          <p:nvPr/>
        </p:nvGrpSpPr>
        <p:grpSpPr bwMode="auto">
          <a:xfrm>
            <a:off x="5405438" y="1593850"/>
            <a:ext cx="577850" cy="720725"/>
            <a:chOff x="3571" y="1540"/>
            <a:chExt cx="353" cy="290"/>
          </a:xfrm>
        </p:grpSpPr>
        <p:sp>
          <p:nvSpPr>
            <p:cNvPr id="25991" name="Rectangle 168"/>
            <p:cNvSpPr>
              <a:spLocks noChangeArrowheads="1"/>
            </p:cNvSpPr>
            <p:nvPr/>
          </p:nvSpPr>
          <p:spPr bwMode="auto">
            <a:xfrm>
              <a:off x="3571" y="1540"/>
              <a:ext cx="353" cy="290"/>
            </a:xfrm>
            <a:prstGeom prst="rect">
              <a:avLst/>
            </a:prstGeom>
            <a:solidFill>
              <a:srgbClr val="FFFF99"/>
            </a:solidFill>
            <a:ln w="9525">
              <a:noFill/>
              <a:miter lim="800000"/>
              <a:headEnd/>
              <a:tailEnd/>
            </a:ln>
          </p:spPr>
          <p:txBody>
            <a:bodyPr/>
            <a:lstStyle/>
            <a:p>
              <a:endParaRPr lang="he-IL"/>
            </a:p>
          </p:txBody>
        </p:sp>
        <p:sp>
          <p:nvSpPr>
            <p:cNvPr id="25992" name="Rectangle 169"/>
            <p:cNvSpPr>
              <a:spLocks noChangeArrowheads="1"/>
            </p:cNvSpPr>
            <p:nvPr/>
          </p:nvSpPr>
          <p:spPr bwMode="auto">
            <a:xfrm>
              <a:off x="3571" y="1540"/>
              <a:ext cx="353" cy="290"/>
            </a:xfrm>
            <a:prstGeom prst="rect">
              <a:avLst/>
            </a:prstGeom>
            <a:noFill/>
            <a:ln w="12700" cap="rnd">
              <a:solidFill>
                <a:srgbClr val="000000"/>
              </a:solidFill>
              <a:miter lim="800000"/>
              <a:headEnd/>
              <a:tailEnd/>
            </a:ln>
          </p:spPr>
          <p:txBody>
            <a:bodyPr/>
            <a:lstStyle/>
            <a:p>
              <a:endParaRPr lang="he-IL"/>
            </a:p>
          </p:txBody>
        </p:sp>
      </p:grpSp>
      <p:grpSp>
        <p:nvGrpSpPr>
          <p:cNvPr id="12" name="Group 173"/>
          <p:cNvGrpSpPr>
            <a:grpSpLocks/>
          </p:cNvGrpSpPr>
          <p:nvPr/>
        </p:nvGrpSpPr>
        <p:grpSpPr bwMode="auto">
          <a:xfrm>
            <a:off x="3984625" y="1593850"/>
            <a:ext cx="576263" cy="541338"/>
            <a:chOff x="2702" y="1540"/>
            <a:chExt cx="352" cy="218"/>
          </a:xfrm>
        </p:grpSpPr>
        <p:sp>
          <p:nvSpPr>
            <p:cNvPr id="25989" name="Rectangle 171"/>
            <p:cNvSpPr>
              <a:spLocks noChangeArrowheads="1"/>
            </p:cNvSpPr>
            <p:nvPr/>
          </p:nvSpPr>
          <p:spPr bwMode="auto">
            <a:xfrm>
              <a:off x="2702" y="1540"/>
              <a:ext cx="352" cy="218"/>
            </a:xfrm>
            <a:prstGeom prst="rect">
              <a:avLst/>
            </a:prstGeom>
            <a:solidFill>
              <a:srgbClr val="FFFF99"/>
            </a:solidFill>
            <a:ln w="9525">
              <a:noFill/>
              <a:miter lim="800000"/>
              <a:headEnd/>
              <a:tailEnd/>
            </a:ln>
          </p:spPr>
          <p:txBody>
            <a:bodyPr/>
            <a:lstStyle/>
            <a:p>
              <a:endParaRPr lang="he-IL"/>
            </a:p>
          </p:txBody>
        </p:sp>
        <p:sp>
          <p:nvSpPr>
            <p:cNvPr id="25990" name="Rectangle 172"/>
            <p:cNvSpPr>
              <a:spLocks noChangeArrowheads="1"/>
            </p:cNvSpPr>
            <p:nvPr/>
          </p:nvSpPr>
          <p:spPr bwMode="auto">
            <a:xfrm>
              <a:off x="2702" y="1540"/>
              <a:ext cx="352" cy="218"/>
            </a:xfrm>
            <a:prstGeom prst="rect">
              <a:avLst/>
            </a:prstGeom>
            <a:noFill/>
            <a:ln w="12700" cap="rnd">
              <a:solidFill>
                <a:srgbClr val="000000"/>
              </a:solidFill>
              <a:miter lim="800000"/>
              <a:headEnd/>
              <a:tailEnd/>
            </a:ln>
          </p:spPr>
          <p:txBody>
            <a:bodyPr/>
            <a:lstStyle/>
            <a:p>
              <a:endParaRPr lang="he-IL"/>
            </a:p>
          </p:txBody>
        </p:sp>
      </p:grpSp>
      <p:grpSp>
        <p:nvGrpSpPr>
          <p:cNvPr id="13" name="Group 176"/>
          <p:cNvGrpSpPr>
            <a:grpSpLocks/>
          </p:cNvGrpSpPr>
          <p:nvPr/>
        </p:nvGrpSpPr>
        <p:grpSpPr bwMode="auto">
          <a:xfrm>
            <a:off x="2581275" y="1593850"/>
            <a:ext cx="561975" cy="720725"/>
            <a:chOff x="1843" y="1540"/>
            <a:chExt cx="344" cy="290"/>
          </a:xfrm>
        </p:grpSpPr>
        <p:sp>
          <p:nvSpPr>
            <p:cNvPr id="25987" name="Rectangle 174"/>
            <p:cNvSpPr>
              <a:spLocks noChangeArrowheads="1"/>
            </p:cNvSpPr>
            <p:nvPr/>
          </p:nvSpPr>
          <p:spPr bwMode="auto">
            <a:xfrm>
              <a:off x="1843" y="1540"/>
              <a:ext cx="344" cy="290"/>
            </a:xfrm>
            <a:prstGeom prst="rect">
              <a:avLst/>
            </a:prstGeom>
            <a:solidFill>
              <a:srgbClr val="FFFF99"/>
            </a:solidFill>
            <a:ln w="9525">
              <a:noFill/>
              <a:miter lim="800000"/>
              <a:headEnd/>
              <a:tailEnd/>
            </a:ln>
          </p:spPr>
          <p:txBody>
            <a:bodyPr/>
            <a:lstStyle/>
            <a:p>
              <a:endParaRPr lang="he-IL"/>
            </a:p>
          </p:txBody>
        </p:sp>
        <p:sp>
          <p:nvSpPr>
            <p:cNvPr id="25988" name="Rectangle 175"/>
            <p:cNvSpPr>
              <a:spLocks noChangeArrowheads="1"/>
            </p:cNvSpPr>
            <p:nvPr/>
          </p:nvSpPr>
          <p:spPr bwMode="auto">
            <a:xfrm>
              <a:off x="1843" y="1540"/>
              <a:ext cx="344" cy="290"/>
            </a:xfrm>
            <a:prstGeom prst="rect">
              <a:avLst/>
            </a:prstGeom>
            <a:noFill/>
            <a:ln w="14288" cap="rnd">
              <a:solidFill>
                <a:srgbClr val="000000"/>
              </a:solidFill>
              <a:miter lim="800000"/>
              <a:headEnd/>
              <a:tailEnd/>
            </a:ln>
          </p:spPr>
          <p:txBody>
            <a:bodyPr/>
            <a:lstStyle/>
            <a:p>
              <a:endParaRPr lang="he-IL"/>
            </a:p>
          </p:txBody>
        </p:sp>
      </p:grpSp>
      <p:grpSp>
        <p:nvGrpSpPr>
          <p:cNvPr id="14" name="Group 179"/>
          <p:cNvGrpSpPr>
            <a:grpSpLocks/>
          </p:cNvGrpSpPr>
          <p:nvPr/>
        </p:nvGrpSpPr>
        <p:grpSpPr bwMode="auto">
          <a:xfrm>
            <a:off x="1160463" y="1593850"/>
            <a:ext cx="579437" cy="249238"/>
            <a:chOff x="974" y="1540"/>
            <a:chExt cx="354" cy="100"/>
          </a:xfrm>
        </p:grpSpPr>
        <p:sp>
          <p:nvSpPr>
            <p:cNvPr id="25985" name="Rectangle 177"/>
            <p:cNvSpPr>
              <a:spLocks noChangeArrowheads="1"/>
            </p:cNvSpPr>
            <p:nvPr/>
          </p:nvSpPr>
          <p:spPr bwMode="auto">
            <a:xfrm>
              <a:off x="974" y="1540"/>
              <a:ext cx="354" cy="100"/>
            </a:xfrm>
            <a:prstGeom prst="rect">
              <a:avLst/>
            </a:prstGeom>
            <a:solidFill>
              <a:srgbClr val="FFFF99"/>
            </a:solidFill>
            <a:ln w="9525">
              <a:noFill/>
              <a:miter lim="800000"/>
              <a:headEnd/>
              <a:tailEnd/>
            </a:ln>
          </p:spPr>
          <p:txBody>
            <a:bodyPr/>
            <a:lstStyle/>
            <a:p>
              <a:endParaRPr lang="he-IL"/>
            </a:p>
          </p:txBody>
        </p:sp>
        <p:sp>
          <p:nvSpPr>
            <p:cNvPr id="25986" name="Rectangle 178"/>
            <p:cNvSpPr>
              <a:spLocks noChangeArrowheads="1"/>
            </p:cNvSpPr>
            <p:nvPr/>
          </p:nvSpPr>
          <p:spPr bwMode="auto">
            <a:xfrm>
              <a:off x="974" y="1540"/>
              <a:ext cx="354" cy="100"/>
            </a:xfrm>
            <a:prstGeom prst="rect">
              <a:avLst/>
            </a:prstGeom>
            <a:noFill/>
            <a:ln w="14288" cap="rnd">
              <a:solidFill>
                <a:srgbClr val="000000"/>
              </a:solidFill>
              <a:miter lim="800000"/>
              <a:headEnd/>
              <a:tailEnd/>
            </a:ln>
          </p:spPr>
          <p:txBody>
            <a:bodyPr/>
            <a:lstStyle/>
            <a:p>
              <a:endParaRPr lang="he-IL"/>
            </a:p>
          </p:txBody>
        </p:sp>
      </p:grpSp>
      <p:sp>
        <p:nvSpPr>
          <p:cNvPr id="25619" name="Line 180"/>
          <p:cNvSpPr>
            <a:spLocks noChangeShapeType="1"/>
          </p:cNvSpPr>
          <p:nvPr/>
        </p:nvSpPr>
        <p:spPr bwMode="auto">
          <a:xfrm>
            <a:off x="5686425" y="3914775"/>
            <a:ext cx="1588" cy="201613"/>
          </a:xfrm>
          <a:prstGeom prst="line">
            <a:avLst/>
          </a:prstGeom>
          <a:noFill/>
          <a:ln w="12700" cap="rnd">
            <a:solidFill>
              <a:srgbClr val="000000"/>
            </a:solidFill>
            <a:round/>
            <a:headEnd/>
            <a:tailEnd/>
          </a:ln>
        </p:spPr>
        <p:txBody>
          <a:bodyPr/>
          <a:lstStyle/>
          <a:p>
            <a:endParaRPr lang="he-IL"/>
          </a:p>
        </p:txBody>
      </p:sp>
      <p:sp>
        <p:nvSpPr>
          <p:cNvPr id="25620" name="Line 181"/>
          <p:cNvSpPr>
            <a:spLocks noChangeShapeType="1"/>
          </p:cNvSpPr>
          <p:nvPr/>
        </p:nvSpPr>
        <p:spPr bwMode="auto">
          <a:xfrm>
            <a:off x="5643563" y="4116388"/>
            <a:ext cx="101600" cy="1587"/>
          </a:xfrm>
          <a:prstGeom prst="line">
            <a:avLst/>
          </a:prstGeom>
          <a:noFill/>
          <a:ln w="12700" cap="rnd">
            <a:solidFill>
              <a:srgbClr val="000000"/>
            </a:solidFill>
            <a:round/>
            <a:headEnd/>
            <a:tailEnd/>
          </a:ln>
        </p:spPr>
        <p:txBody>
          <a:bodyPr/>
          <a:lstStyle/>
          <a:p>
            <a:endParaRPr lang="he-IL"/>
          </a:p>
        </p:txBody>
      </p:sp>
      <p:sp>
        <p:nvSpPr>
          <p:cNvPr id="25621" name="Line 182"/>
          <p:cNvSpPr>
            <a:spLocks noChangeShapeType="1"/>
          </p:cNvSpPr>
          <p:nvPr/>
        </p:nvSpPr>
        <p:spPr bwMode="auto">
          <a:xfrm>
            <a:off x="4267200" y="3578225"/>
            <a:ext cx="1588" cy="155575"/>
          </a:xfrm>
          <a:prstGeom prst="line">
            <a:avLst/>
          </a:prstGeom>
          <a:noFill/>
          <a:ln w="12700" cap="rnd">
            <a:solidFill>
              <a:srgbClr val="000000"/>
            </a:solidFill>
            <a:round/>
            <a:headEnd/>
            <a:tailEnd/>
          </a:ln>
        </p:spPr>
        <p:txBody>
          <a:bodyPr/>
          <a:lstStyle/>
          <a:p>
            <a:endParaRPr lang="he-IL"/>
          </a:p>
        </p:txBody>
      </p:sp>
      <p:sp>
        <p:nvSpPr>
          <p:cNvPr id="25622" name="Line 183"/>
          <p:cNvSpPr>
            <a:spLocks noChangeShapeType="1"/>
          </p:cNvSpPr>
          <p:nvPr/>
        </p:nvSpPr>
        <p:spPr bwMode="auto">
          <a:xfrm>
            <a:off x="4222750" y="3733800"/>
            <a:ext cx="101600" cy="1588"/>
          </a:xfrm>
          <a:prstGeom prst="line">
            <a:avLst/>
          </a:prstGeom>
          <a:noFill/>
          <a:ln w="12700" cap="rnd">
            <a:solidFill>
              <a:srgbClr val="000000"/>
            </a:solidFill>
            <a:round/>
            <a:headEnd/>
            <a:tailEnd/>
          </a:ln>
        </p:spPr>
        <p:txBody>
          <a:bodyPr/>
          <a:lstStyle/>
          <a:p>
            <a:endParaRPr lang="he-IL"/>
          </a:p>
        </p:txBody>
      </p:sp>
      <p:sp>
        <p:nvSpPr>
          <p:cNvPr id="25623" name="Line 184"/>
          <p:cNvSpPr>
            <a:spLocks noChangeShapeType="1"/>
          </p:cNvSpPr>
          <p:nvPr/>
        </p:nvSpPr>
        <p:spPr bwMode="auto">
          <a:xfrm>
            <a:off x="2860675" y="3578225"/>
            <a:ext cx="3175" cy="266700"/>
          </a:xfrm>
          <a:prstGeom prst="line">
            <a:avLst/>
          </a:prstGeom>
          <a:noFill/>
          <a:ln w="14288">
            <a:solidFill>
              <a:srgbClr val="000000"/>
            </a:solidFill>
            <a:round/>
            <a:headEnd/>
            <a:tailEnd/>
          </a:ln>
        </p:spPr>
        <p:txBody>
          <a:bodyPr/>
          <a:lstStyle/>
          <a:p>
            <a:endParaRPr lang="he-IL"/>
          </a:p>
        </p:txBody>
      </p:sp>
      <p:sp>
        <p:nvSpPr>
          <p:cNvPr id="25624" name="Line 185"/>
          <p:cNvSpPr>
            <a:spLocks noChangeShapeType="1"/>
          </p:cNvSpPr>
          <p:nvPr/>
        </p:nvSpPr>
        <p:spPr bwMode="auto">
          <a:xfrm>
            <a:off x="2817813" y="3844925"/>
            <a:ext cx="101600" cy="4763"/>
          </a:xfrm>
          <a:prstGeom prst="line">
            <a:avLst/>
          </a:prstGeom>
          <a:noFill/>
          <a:ln w="14288">
            <a:solidFill>
              <a:srgbClr val="000000"/>
            </a:solidFill>
            <a:round/>
            <a:headEnd/>
            <a:tailEnd/>
          </a:ln>
        </p:spPr>
        <p:txBody>
          <a:bodyPr/>
          <a:lstStyle/>
          <a:p>
            <a:endParaRPr lang="he-IL"/>
          </a:p>
        </p:txBody>
      </p:sp>
      <p:sp>
        <p:nvSpPr>
          <p:cNvPr id="25625" name="Line 186"/>
          <p:cNvSpPr>
            <a:spLocks noChangeShapeType="1"/>
          </p:cNvSpPr>
          <p:nvPr/>
        </p:nvSpPr>
        <p:spPr bwMode="auto">
          <a:xfrm>
            <a:off x="1441450" y="2608263"/>
            <a:ext cx="1588" cy="201612"/>
          </a:xfrm>
          <a:prstGeom prst="line">
            <a:avLst/>
          </a:prstGeom>
          <a:noFill/>
          <a:ln w="14288">
            <a:solidFill>
              <a:srgbClr val="000000"/>
            </a:solidFill>
            <a:round/>
            <a:headEnd/>
            <a:tailEnd/>
          </a:ln>
        </p:spPr>
        <p:txBody>
          <a:bodyPr/>
          <a:lstStyle/>
          <a:p>
            <a:endParaRPr lang="he-IL"/>
          </a:p>
        </p:txBody>
      </p:sp>
      <p:sp>
        <p:nvSpPr>
          <p:cNvPr id="25626" name="Line 187"/>
          <p:cNvSpPr>
            <a:spLocks noChangeShapeType="1"/>
          </p:cNvSpPr>
          <p:nvPr/>
        </p:nvSpPr>
        <p:spPr bwMode="auto">
          <a:xfrm>
            <a:off x="1398588" y="2809875"/>
            <a:ext cx="103187" cy="4763"/>
          </a:xfrm>
          <a:prstGeom prst="line">
            <a:avLst/>
          </a:prstGeom>
          <a:noFill/>
          <a:ln w="14288">
            <a:solidFill>
              <a:srgbClr val="000000"/>
            </a:solidFill>
            <a:round/>
            <a:headEnd/>
            <a:tailEnd/>
          </a:ln>
        </p:spPr>
        <p:txBody>
          <a:bodyPr/>
          <a:lstStyle/>
          <a:p>
            <a:endParaRPr lang="he-IL"/>
          </a:p>
        </p:txBody>
      </p:sp>
      <p:sp>
        <p:nvSpPr>
          <p:cNvPr id="25627" name="Line 188"/>
          <p:cNvSpPr>
            <a:spLocks noChangeShapeType="1"/>
          </p:cNvSpPr>
          <p:nvPr/>
        </p:nvSpPr>
        <p:spPr bwMode="auto">
          <a:xfrm>
            <a:off x="5686425" y="2314575"/>
            <a:ext cx="1588" cy="201613"/>
          </a:xfrm>
          <a:prstGeom prst="line">
            <a:avLst/>
          </a:prstGeom>
          <a:noFill/>
          <a:ln w="12700" cap="rnd">
            <a:solidFill>
              <a:srgbClr val="000000"/>
            </a:solidFill>
            <a:round/>
            <a:headEnd/>
            <a:tailEnd/>
          </a:ln>
        </p:spPr>
        <p:txBody>
          <a:bodyPr/>
          <a:lstStyle/>
          <a:p>
            <a:endParaRPr lang="he-IL"/>
          </a:p>
        </p:txBody>
      </p:sp>
      <p:sp>
        <p:nvSpPr>
          <p:cNvPr id="25628" name="Line 189"/>
          <p:cNvSpPr>
            <a:spLocks noChangeShapeType="1"/>
          </p:cNvSpPr>
          <p:nvPr/>
        </p:nvSpPr>
        <p:spPr bwMode="auto">
          <a:xfrm>
            <a:off x="5643563" y="2516188"/>
            <a:ext cx="101600" cy="3175"/>
          </a:xfrm>
          <a:prstGeom prst="line">
            <a:avLst/>
          </a:prstGeom>
          <a:noFill/>
          <a:ln w="12700" cap="rnd">
            <a:solidFill>
              <a:srgbClr val="000000"/>
            </a:solidFill>
            <a:round/>
            <a:headEnd/>
            <a:tailEnd/>
          </a:ln>
        </p:spPr>
        <p:txBody>
          <a:bodyPr/>
          <a:lstStyle/>
          <a:p>
            <a:endParaRPr lang="he-IL"/>
          </a:p>
        </p:txBody>
      </p:sp>
      <p:sp>
        <p:nvSpPr>
          <p:cNvPr id="25629" name="Line 190"/>
          <p:cNvSpPr>
            <a:spLocks noChangeShapeType="1"/>
          </p:cNvSpPr>
          <p:nvPr/>
        </p:nvSpPr>
        <p:spPr bwMode="auto">
          <a:xfrm>
            <a:off x="4267200" y="2135188"/>
            <a:ext cx="1588" cy="134937"/>
          </a:xfrm>
          <a:prstGeom prst="line">
            <a:avLst/>
          </a:prstGeom>
          <a:noFill/>
          <a:ln w="12700" cap="rnd">
            <a:solidFill>
              <a:srgbClr val="000000"/>
            </a:solidFill>
            <a:round/>
            <a:headEnd/>
            <a:tailEnd/>
          </a:ln>
        </p:spPr>
        <p:txBody>
          <a:bodyPr/>
          <a:lstStyle/>
          <a:p>
            <a:endParaRPr lang="he-IL"/>
          </a:p>
        </p:txBody>
      </p:sp>
      <p:sp>
        <p:nvSpPr>
          <p:cNvPr id="25630" name="Line 191"/>
          <p:cNvSpPr>
            <a:spLocks noChangeShapeType="1"/>
          </p:cNvSpPr>
          <p:nvPr/>
        </p:nvSpPr>
        <p:spPr bwMode="auto">
          <a:xfrm>
            <a:off x="4222750" y="2270125"/>
            <a:ext cx="101600" cy="3175"/>
          </a:xfrm>
          <a:prstGeom prst="line">
            <a:avLst/>
          </a:prstGeom>
          <a:noFill/>
          <a:ln w="12700" cap="rnd">
            <a:solidFill>
              <a:srgbClr val="000000"/>
            </a:solidFill>
            <a:round/>
            <a:headEnd/>
            <a:tailEnd/>
          </a:ln>
        </p:spPr>
        <p:txBody>
          <a:bodyPr/>
          <a:lstStyle/>
          <a:p>
            <a:endParaRPr lang="he-IL"/>
          </a:p>
        </p:txBody>
      </p:sp>
      <p:sp>
        <p:nvSpPr>
          <p:cNvPr id="25631" name="Line 192"/>
          <p:cNvSpPr>
            <a:spLocks noChangeShapeType="1"/>
          </p:cNvSpPr>
          <p:nvPr/>
        </p:nvSpPr>
        <p:spPr bwMode="auto">
          <a:xfrm>
            <a:off x="2860675" y="2314575"/>
            <a:ext cx="3175" cy="182563"/>
          </a:xfrm>
          <a:prstGeom prst="line">
            <a:avLst/>
          </a:prstGeom>
          <a:noFill/>
          <a:ln w="14288">
            <a:solidFill>
              <a:srgbClr val="000000"/>
            </a:solidFill>
            <a:round/>
            <a:headEnd/>
            <a:tailEnd/>
          </a:ln>
        </p:spPr>
        <p:txBody>
          <a:bodyPr/>
          <a:lstStyle/>
          <a:p>
            <a:endParaRPr lang="he-IL"/>
          </a:p>
        </p:txBody>
      </p:sp>
      <p:sp>
        <p:nvSpPr>
          <p:cNvPr id="25632" name="Line 193"/>
          <p:cNvSpPr>
            <a:spLocks noChangeShapeType="1"/>
          </p:cNvSpPr>
          <p:nvPr/>
        </p:nvSpPr>
        <p:spPr bwMode="auto">
          <a:xfrm>
            <a:off x="2817813" y="2497138"/>
            <a:ext cx="101600" cy="1587"/>
          </a:xfrm>
          <a:prstGeom prst="line">
            <a:avLst/>
          </a:prstGeom>
          <a:noFill/>
          <a:ln w="14288">
            <a:solidFill>
              <a:srgbClr val="000000"/>
            </a:solidFill>
            <a:round/>
            <a:headEnd/>
            <a:tailEnd/>
          </a:ln>
        </p:spPr>
        <p:txBody>
          <a:bodyPr/>
          <a:lstStyle/>
          <a:p>
            <a:endParaRPr lang="he-IL"/>
          </a:p>
        </p:txBody>
      </p:sp>
      <p:sp>
        <p:nvSpPr>
          <p:cNvPr id="25633" name="Line 194"/>
          <p:cNvSpPr>
            <a:spLocks noChangeShapeType="1"/>
          </p:cNvSpPr>
          <p:nvPr/>
        </p:nvSpPr>
        <p:spPr bwMode="auto">
          <a:xfrm>
            <a:off x="1441450" y="1843088"/>
            <a:ext cx="1588" cy="200025"/>
          </a:xfrm>
          <a:prstGeom prst="line">
            <a:avLst/>
          </a:prstGeom>
          <a:noFill/>
          <a:ln w="14288">
            <a:solidFill>
              <a:srgbClr val="000000"/>
            </a:solidFill>
            <a:round/>
            <a:headEnd/>
            <a:tailEnd/>
          </a:ln>
        </p:spPr>
        <p:txBody>
          <a:bodyPr/>
          <a:lstStyle/>
          <a:p>
            <a:endParaRPr lang="he-IL"/>
          </a:p>
        </p:txBody>
      </p:sp>
      <p:sp>
        <p:nvSpPr>
          <p:cNvPr id="25634" name="Line 195"/>
          <p:cNvSpPr>
            <a:spLocks noChangeShapeType="1"/>
          </p:cNvSpPr>
          <p:nvPr/>
        </p:nvSpPr>
        <p:spPr bwMode="auto">
          <a:xfrm>
            <a:off x="1398588" y="2043113"/>
            <a:ext cx="103187" cy="3175"/>
          </a:xfrm>
          <a:prstGeom prst="line">
            <a:avLst/>
          </a:prstGeom>
          <a:noFill/>
          <a:ln w="14288">
            <a:solidFill>
              <a:srgbClr val="000000"/>
            </a:solidFill>
            <a:round/>
            <a:headEnd/>
            <a:tailEnd/>
          </a:ln>
        </p:spPr>
        <p:txBody>
          <a:bodyPr/>
          <a:lstStyle/>
          <a:p>
            <a:endParaRPr lang="he-IL"/>
          </a:p>
        </p:txBody>
      </p:sp>
      <p:sp>
        <p:nvSpPr>
          <p:cNvPr id="25635" name="Line 196"/>
          <p:cNvSpPr>
            <a:spLocks noChangeShapeType="1"/>
          </p:cNvSpPr>
          <p:nvPr/>
        </p:nvSpPr>
        <p:spPr bwMode="auto">
          <a:xfrm>
            <a:off x="5686425" y="1593850"/>
            <a:ext cx="1588" cy="114300"/>
          </a:xfrm>
          <a:prstGeom prst="line">
            <a:avLst/>
          </a:prstGeom>
          <a:noFill/>
          <a:ln w="12700" cap="rnd">
            <a:solidFill>
              <a:srgbClr val="000000"/>
            </a:solidFill>
            <a:round/>
            <a:headEnd/>
            <a:tailEnd/>
          </a:ln>
        </p:spPr>
        <p:txBody>
          <a:bodyPr/>
          <a:lstStyle/>
          <a:p>
            <a:endParaRPr lang="he-IL"/>
          </a:p>
        </p:txBody>
      </p:sp>
      <p:sp>
        <p:nvSpPr>
          <p:cNvPr id="25636" name="Line 197"/>
          <p:cNvSpPr>
            <a:spLocks noChangeShapeType="1"/>
          </p:cNvSpPr>
          <p:nvPr/>
        </p:nvSpPr>
        <p:spPr bwMode="auto">
          <a:xfrm>
            <a:off x="5643563" y="1708150"/>
            <a:ext cx="101600" cy="3175"/>
          </a:xfrm>
          <a:prstGeom prst="line">
            <a:avLst/>
          </a:prstGeom>
          <a:noFill/>
          <a:ln w="12700" cap="rnd">
            <a:solidFill>
              <a:srgbClr val="000000"/>
            </a:solidFill>
            <a:round/>
            <a:headEnd/>
            <a:tailEnd/>
          </a:ln>
        </p:spPr>
        <p:txBody>
          <a:bodyPr/>
          <a:lstStyle/>
          <a:p>
            <a:endParaRPr lang="he-IL"/>
          </a:p>
        </p:txBody>
      </p:sp>
      <p:sp>
        <p:nvSpPr>
          <p:cNvPr id="25637" name="Line 198"/>
          <p:cNvSpPr>
            <a:spLocks noChangeShapeType="1"/>
          </p:cNvSpPr>
          <p:nvPr/>
        </p:nvSpPr>
        <p:spPr bwMode="auto">
          <a:xfrm>
            <a:off x="4267200" y="1593850"/>
            <a:ext cx="1588" cy="88900"/>
          </a:xfrm>
          <a:prstGeom prst="line">
            <a:avLst/>
          </a:prstGeom>
          <a:noFill/>
          <a:ln w="12700" cap="rnd">
            <a:solidFill>
              <a:srgbClr val="000000"/>
            </a:solidFill>
            <a:round/>
            <a:headEnd/>
            <a:tailEnd/>
          </a:ln>
        </p:spPr>
        <p:txBody>
          <a:bodyPr/>
          <a:lstStyle/>
          <a:p>
            <a:endParaRPr lang="he-IL"/>
          </a:p>
        </p:txBody>
      </p:sp>
      <p:sp>
        <p:nvSpPr>
          <p:cNvPr id="25638" name="Line 199"/>
          <p:cNvSpPr>
            <a:spLocks noChangeShapeType="1"/>
          </p:cNvSpPr>
          <p:nvPr/>
        </p:nvSpPr>
        <p:spPr bwMode="auto">
          <a:xfrm>
            <a:off x="4222750" y="1682750"/>
            <a:ext cx="101600" cy="4763"/>
          </a:xfrm>
          <a:prstGeom prst="line">
            <a:avLst/>
          </a:prstGeom>
          <a:noFill/>
          <a:ln w="12700" cap="rnd">
            <a:solidFill>
              <a:srgbClr val="000000"/>
            </a:solidFill>
            <a:round/>
            <a:headEnd/>
            <a:tailEnd/>
          </a:ln>
        </p:spPr>
        <p:txBody>
          <a:bodyPr/>
          <a:lstStyle/>
          <a:p>
            <a:endParaRPr lang="he-IL"/>
          </a:p>
        </p:txBody>
      </p:sp>
      <p:sp>
        <p:nvSpPr>
          <p:cNvPr id="25639" name="Line 200"/>
          <p:cNvSpPr>
            <a:spLocks noChangeShapeType="1"/>
          </p:cNvSpPr>
          <p:nvPr/>
        </p:nvSpPr>
        <p:spPr bwMode="auto">
          <a:xfrm>
            <a:off x="2860675" y="1593850"/>
            <a:ext cx="3175" cy="69850"/>
          </a:xfrm>
          <a:prstGeom prst="line">
            <a:avLst/>
          </a:prstGeom>
          <a:noFill/>
          <a:ln w="14288">
            <a:solidFill>
              <a:srgbClr val="000000"/>
            </a:solidFill>
            <a:round/>
            <a:headEnd/>
            <a:tailEnd/>
          </a:ln>
        </p:spPr>
        <p:txBody>
          <a:bodyPr/>
          <a:lstStyle/>
          <a:p>
            <a:endParaRPr lang="he-IL"/>
          </a:p>
        </p:txBody>
      </p:sp>
      <p:sp>
        <p:nvSpPr>
          <p:cNvPr id="25640" name="Line 201"/>
          <p:cNvSpPr>
            <a:spLocks noChangeShapeType="1"/>
          </p:cNvSpPr>
          <p:nvPr/>
        </p:nvSpPr>
        <p:spPr bwMode="auto">
          <a:xfrm>
            <a:off x="2817813" y="1663700"/>
            <a:ext cx="101600" cy="1588"/>
          </a:xfrm>
          <a:prstGeom prst="line">
            <a:avLst/>
          </a:prstGeom>
          <a:noFill/>
          <a:ln w="14288">
            <a:solidFill>
              <a:srgbClr val="000000"/>
            </a:solidFill>
            <a:round/>
            <a:headEnd/>
            <a:tailEnd/>
          </a:ln>
        </p:spPr>
        <p:txBody>
          <a:bodyPr/>
          <a:lstStyle/>
          <a:p>
            <a:endParaRPr lang="he-IL"/>
          </a:p>
        </p:txBody>
      </p:sp>
      <p:sp>
        <p:nvSpPr>
          <p:cNvPr id="25641" name="Line 202"/>
          <p:cNvSpPr>
            <a:spLocks noChangeShapeType="1"/>
          </p:cNvSpPr>
          <p:nvPr/>
        </p:nvSpPr>
        <p:spPr bwMode="auto">
          <a:xfrm>
            <a:off x="1441450" y="1593850"/>
            <a:ext cx="1588" cy="201613"/>
          </a:xfrm>
          <a:prstGeom prst="line">
            <a:avLst/>
          </a:prstGeom>
          <a:noFill/>
          <a:ln w="14288">
            <a:solidFill>
              <a:srgbClr val="000000"/>
            </a:solidFill>
            <a:round/>
            <a:headEnd/>
            <a:tailEnd/>
          </a:ln>
        </p:spPr>
        <p:txBody>
          <a:bodyPr/>
          <a:lstStyle/>
          <a:p>
            <a:endParaRPr lang="he-IL"/>
          </a:p>
        </p:txBody>
      </p:sp>
      <p:sp>
        <p:nvSpPr>
          <p:cNvPr id="25642" name="Line 203"/>
          <p:cNvSpPr>
            <a:spLocks noChangeShapeType="1"/>
          </p:cNvSpPr>
          <p:nvPr/>
        </p:nvSpPr>
        <p:spPr bwMode="auto">
          <a:xfrm>
            <a:off x="1398588" y="1795463"/>
            <a:ext cx="103187" cy="4762"/>
          </a:xfrm>
          <a:prstGeom prst="line">
            <a:avLst/>
          </a:prstGeom>
          <a:noFill/>
          <a:ln w="14288">
            <a:solidFill>
              <a:srgbClr val="000000"/>
            </a:solidFill>
            <a:round/>
            <a:headEnd/>
            <a:tailEnd/>
          </a:ln>
        </p:spPr>
        <p:txBody>
          <a:bodyPr/>
          <a:lstStyle/>
          <a:p>
            <a:endParaRPr lang="he-IL"/>
          </a:p>
        </p:txBody>
      </p:sp>
      <p:sp>
        <p:nvSpPr>
          <p:cNvPr id="25643" name="Line 204"/>
          <p:cNvSpPr>
            <a:spLocks noChangeShapeType="1"/>
          </p:cNvSpPr>
          <p:nvPr/>
        </p:nvSpPr>
        <p:spPr bwMode="auto">
          <a:xfrm>
            <a:off x="733425" y="1593850"/>
            <a:ext cx="1588" cy="3783013"/>
          </a:xfrm>
          <a:prstGeom prst="line">
            <a:avLst/>
          </a:prstGeom>
          <a:noFill/>
          <a:ln w="1588" cap="rnd">
            <a:solidFill>
              <a:srgbClr val="000000"/>
            </a:solidFill>
            <a:round/>
            <a:headEnd/>
            <a:tailEnd/>
          </a:ln>
        </p:spPr>
        <p:txBody>
          <a:bodyPr/>
          <a:lstStyle/>
          <a:p>
            <a:endParaRPr lang="he-IL"/>
          </a:p>
        </p:txBody>
      </p:sp>
      <p:sp>
        <p:nvSpPr>
          <p:cNvPr id="25644" name="Line 205"/>
          <p:cNvSpPr>
            <a:spLocks noChangeShapeType="1"/>
          </p:cNvSpPr>
          <p:nvPr/>
        </p:nvSpPr>
        <p:spPr bwMode="auto">
          <a:xfrm>
            <a:off x="673100" y="5376863"/>
            <a:ext cx="60325" cy="3175"/>
          </a:xfrm>
          <a:prstGeom prst="line">
            <a:avLst/>
          </a:prstGeom>
          <a:noFill/>
          <a:ln w="1588" cap="rnd">
            <a:solidFill>
              <a:srgbClr val="000000"/>
            </a:solidFill>
            <a:round/>
            <a:headEnd/>
            <a:tailEnd/>
          </a:ln>
        </p:spPr>
        <p:txBody>
          <a:bodyPr/>
          <a:lstStyle/>
          <a:p>
            <a:endParaRPr lang="he-IL"/>
          </a:p>
        </p:txBody>
      </p:sp>
      <p:sp>
        <p:nvSpPr>
          <p:cNvPr id="25645" name="Line 206"/>
          <p:cNvSpPr>
            <a:spLocks noChangeShapeType="1"/>
          </p:cNvSpPr>
          <p:nvPr/>
        </p:nvSpPr>
        <p:spPr bwMode="auto">
          <a:xfrm>
            <a:off x="673100" y="4116388"/>
            <a:ext cx="60325" cy="1587"/>
          </a:xfrm>
          <a:prstGeom prst="line">
            <a:avLst/>
          </a:prstGeom>
          <a:noFill/>
          <a:ln w="1588" cap="rnd">
            <a:solidFill>
              <a:srgbClr val="000000"/>
            </a:solidFill>
            <a:round/>
            <a:headEnd/>
            <a:tailEnd/>
          </a:ln>
        </p:spPr>
        <p:txBody>
          <a:bodyPr/>
          <a:lstStyle/>
          <a:p>
            <a:endParaRPr lang="he-IL"/>
          </a:p>
        </p:txBody>
      </p:sp>
      <p:sp>
        <p:nvSpPr>
          <p:cNvPr id="25646" name="Line 207"/>
          <p:cNvSpPr>
            <a:spLocks noChangeShapeType="1"/>
          </p:cNvSpPr>
          <p:nvPr/>
        </p:nvSpPr>
        <p:spPr bwMode="auto">
          <a:xfrm>
            <a:off x="673100" y="2857500"/>
            <a:ext cx="60325" cy="3175"/>
          </a:xfrm>
          <a:prstGeom prst="line">
            <a:avLst/>
          </a:prstGeom>
          <a:noFill/>
          <a:ln w="1588" cap="rnd">
            <a:solidFill>
              <a:srgbClr val="000000"/>
            </a:solidFill>
            <a:round/>
            <a:headEnd/>
            <a:tailEnd/>
          </a:ln>
        </p:spPr>
        <p:txBody>
          <a:bodyPr/>
          <a:lstStyle/>
          <a:p>
            <a:endParaRPr lang="he-IL"/>
          </a:p>
        </p:txBody>
      </p:sp>
      <p:sp>
        <p:nvSpPr>
          <p:cNvPr id="25647" name="Line 208"/>
          <p:cNvSpPr>
            <a:spLocks noChangeShapeType="1"/>
          </p:cNvSpPr>
          <p:nvPr/>
        </p:nvSpPr>
        <p:spPr bwMode="auto">
          <a:xfrm>
            <a:off x="673100" y="1593850"/>
            <a:ext cx="60325" cy="1588"/>
          </a:xfrm>
          <a:prstGeom prst="line">
            <a:avLst/>
          </a:prstGeom>
          <a:noFill/>
          <a:ln w="1588" cap="rnd">
            <a:solidFill>
              <a:srgbClr val="000000"/>
            </a:solidFill>
            <a:round/>
            <a:headEnd/>
            <a:tailEnd/>
          </a:ln>
        </p:spPr>
        <p:txBody>
          <a:bodyPr/>
          <a:lstStyle/>
          <a:p>
            <a:endParaRPr lang="he-IL"/>
          </a:p>
        </p:txBody>
      </p:sp>
      <p:sp>
        <p:nvSpPr>
          <p:cNvPr id="25648" name="Line 209"/>
          <p:cNvSpPr>
            <a:spLocks noChangeShapeType="1"/>
          </p:cNvSpPr>
          <p:nvPr/>
        </p:nvSpPr>
        <p:spPr bwMode="auto">
          <a:xfrm>
            <a:off x="733425" y="5376863"/>
            <a:ext cx="5661025" cy="3175"/>
          </a:xfrm>
          <a:prstGeom prst="line">
            <a:avLst/>
          </a:prstGeom>
          <a:noFill/>
          <a:ln w="1588" cap="rnd">
            <a:solidFill>
              <a:srgbClr val="000000"/>
            </a:solidFill>
            <a:round/>
            <a:headEnd/>
            <a:tailEnd/>
          </a:ln>
        </p:spPr>
        <p:txBody>
          <a:bodyPr/>
          <a:lstStyle/>
          <a:p>
            <a:endParaRPr lang="he-IL"/>
          </a:p>
        </p:txBody>
      </p:sp>
      <p:sp>
        <p:nvSpPr>
          <p:cNvPr id="25649" name="Line 210"/>
          <p:cNvSpPr>
            <a:spLocks noChangeShapeType="1"/>
          </p:cNvSpPr>
          <p:nvPr/>
        </p:nvSpPr>
        <p:spPr bwMode="auto">
          <a:xfrm flipV="1">
            <a:off x="6394450" y="5376863"/>
            <a:ext cx="1588" cy="92075"/>
          </a:xfrm>
          <a:prstGeom prst="line">
            <a:avLst/>
          </a:prstGeom>
          <a:noFill/>
          <a:ln w="1588" cap="rnd">
            <a:solidFill>
              <a:srgbClr val="000000"/>
            </a:solidFill>
            <a:round/>
            <a:headEnd/>
            <a:tailEnd/>
          </a:ln>
        </p:spPr>
        <p:txBody>
          <a:bodyPr/>
          <a:lstStyle/>
          <a:p>
            <a:endParaRPr lang="he-IL"/>
          </a:p>
        </p:txBody>
      </p:sp>
      <p:sp>
        <p:nvSpPr>
          <p:cNvPr id="25650" name="Line 211"/>
          <p:cNvSpPr>
            <a:spLocks noChangeShapeType="1"/>
          </p:cNvSpPr>
          <p:nvPr/>
        </p:nvSpPr>
        <p:spPr bwMode="auto">
          <a:xfrm flipV="1">
            <a:off x="4975225" y="5376863"/>
            <a:ext cx="1588" cy="92075"/>
          </a:xfrm>
          <a:prstGeom prst="line">
            <a:avLst/>
          </a:prstGeom>
          <a:noFill/>
          <a:ln w="1588" cap="rnd">
            <a:solidFill>
              <a:srgbClr val="000000"/>
            </a:solidFill>
            <a:round/>
            <a:headEnd/>
            <a:tailEnd/>
          </a:ln>
        </p:spPr>
        <p:txBody>
          <a:bodyPr/>
          <a:lstStyle/>
          <a:p>
            <a:endParaRPr lang="he-IL"/>
          </a:p>
        </p:txBody>
      </p:sp>
      <p:sp>
        <p:nvSpPr>
          <p:cNvPr id="25651" name="Line 212"/>
          <p:cNvSpPr>
            <a:spLocks noChangeShapeType="1"/>
          </p:cNvSpPr>
          <p:nvPr/>
        </p:nvSpPr>
        <p:spPr bwMode="auto">
          <a:xfrm flipV="1">
            <a:off x="3556000" y="5376863"/>
            <a:ext cx="1588" cy="92075"/>
          </a:xfrm>
          <a:prstGeom prst="line">
            <a:avLst/>
          </a:prstGeom>
          <a:noFill/>
          <a:ln w="1588" cap="rnd">
            <a:solidFill>
              <a:srgbClr val="000000"/>
            </a:solidFill>
            <a:round/>
            <a:headEnd/>
            <a:tailEnd/>
          </a:ln>
        </p:spPr>
        <p:txBody>
          <a:bodyPr/>
          <a:lstStyle/>
          <a:p>
            <a:endParaRPr lang="he-IL"/>
          </a:p>
        </p:txBody>
      </p:sp>
      <p:sp>
        <p:nvSpPr>
          <p:cNvPr id="25652" name="Line 213"/>
          <p:cNvSpPr>
            <a:spLocks noChangeShapeType="1"/>
          </p:cNvSpPr>
          <p:nvPr/>
        </p:nvSpPr>
        <p:spPr bwMode="auto">
          <a:xfrm flipV="1">
            <a:off x="2151063" y="5376863"/>
            <a:ext cx="1587" cy="92075"/>
          </a:xfrm>
          <a:prstGeom prst="line">
            <a:avLst/>
          </a:prstGeom>
          <a:noFill/>
          <a:ln w="1588" cap="rnd">
            <a:solidFill>
              <a:srgbClr val="000000"/>
            </a:solidFill>
            <a:round/>
            <a:headEnd/>
            <a:tailEnd/>
          </a:ln>
        </p:spPr>
        <p:txBody>
          <a:bodyPr/>
          <a:lstStyle/>
          <a:p>
            <a:endParaRPr lang="he-IL"/>
          </a:p>
        </p:txBody>
      </p:sp>
      <p:sp>
        <p:nvSpPr>
          <p:cNvPr id="25653" name="Line 214"/>
          <p:cNvSpPr>
            <a:spLocks noChangeShapeType="1"/>
          </p:cNvSpPr>
          <p:nvPr/>
        </p:nvSpPr>
        <p:spPr bwMode="auto">
          <a:xfrm flipV="1">
            <a:off x="733425" y="5376863"/>
            <a:ext cx="1588" cy="92075"/>
          </a:xfrm>
          <a:prstGeom prst="line">
            <a:avLst/>
          </a:prstGeom>
          <a:noFill/>
          <a:ln w="1588" cap="rnd">
            <a:solidFill>
              <a:srgbClr val="000000"/>
            </a:solidFill>
            <a:round/>
            <a:headEnd/>
            <a:tailEnd/>
          </a:ln>
        </p:spPr>
        <p:txBody>
          <a:bodyPr/>
          <a:lstStyle/>
          <a:p>
            <a:endParaRPr lang="he-IL"/>
          </a:p>
        </p:txBody>
      </p:sp>
      <p:sp>
        <p:nvSpPr>
          <p:cNvPr id="25654" name="Rectangle 216"/>
          <p:cNvSpPr>
            <a:spLocks noChangeArrowheads="1"/>
          </p:cNvSpPr>
          <p:nvPr/>
        </p:nvSpPr>
        <p:spPr bwMode="auto">
          <a:xfrm>
            <a:off x="481013" y="5165725"/>
            <a:ext cx="112712" cy="244475"/>
          </a:xfrm>
          <a:prstGeom prst="rect">
            <a:avLst/>
          </a:prstGeom>
          <a:solidFill>
            <a:schemeClr val="bg1"/>
          </a:solidFill>
          <a:ln w="9525">
            <a:noFill/>
            <a:miter lim="800000"/>
            <a:headEnd/>
            <a:tailEnd/>
          </a:ln>
        </p:spPr>
        <p:txBody>
          <a:bodyPr wrap="none" lIns="0" tIns="0" rIns="0" bIns="0">
            <a:spAutoFit/>
          </a:bodyPr>
          <a:lstStyle/>
          <a:p>
            <a:pPr algn="ctr"/>
            <a:r>
              <a:rPr lang="en-US" sz="1600">
                <a:solidFill>
                  <a:srgbClr val="000000"/>
                </a:solidFill>
              </a:rPr>
              <a:t>0</a:t>
            </a:r>
            <a:endParaRPr lang="en-US"/>
          </a:p>
        </p:txBody>
      </p:sp>
      <p:sp>
        <p:nvSpPr>
          <p:cNvPr id="25655" name="Rectangle 229"/>
          <p:cNvSpPr>
            <a:spLocks noChangeArrowheads="1"/>
          </p:cNvSpPr>
          <p:nvPr/>
        </p:nvSpPr>
        <p:spPr bwMode="auto">
          <a:xfrm>
            <a:off x="5822950" y="4476750"/>
            <a:ext cx="1127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656" name="Rectangle 230"/>
          <p:cNvSpPr>
            <a:spLocks noChangeArrowheads="1"/>
          </p:cNvSpPr>
          <p:nvPr/>
        </p:nvSpPr>
        <p:spPr bwMode="auto">
          <a:xfrm>
            <a:off x="4330700" y="4251325"/>
            <a:ext cx="112713" cy="246063"/>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657" name="Rectangle 231"/>
          <p:cNvSpPr>
            <a:spLocks noChangeArrowheads="1"/>
          </p:cNvSpPr>
          <p:nvPr/>
        </p:nvSpPr>
        <p:spPr bwMode="auto">
          <a:xfrm>
            <a:off x="2941638" y="4251325"/>
            <a:ext cx="112712" cy="246063"/>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658" name="Rectangle 232"/>
          <p:cNvSpPr>
            <a:spLocks noChangeArrowheads="1"/>
          </p:cNvSpPr>
          <p:nvPr/>
        </p:nvSpPr>
        <p:spPr bwMode="auto">
          <a:xfrm>
            <a:off x="1522413" y="3509963"/>
            <a:ext cx="112712" cy="246062"/>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a:t>
            </a:r>
            <a:endParaRPr lang="en-US"/>
          </a:p>
        </p:txBody>
      </p:sp>
      <p:sp>
        <p:nvSpPr>
          <p:cNvPr id="25659" name="Rectangle 233"/>
          <p:cNvSpPr>
            <a:spLocks noChangeArrowheads="1"/>
          </p:cNvSpPr>
          <p:nvPr/>
        </p:nvSpPr>
        <p:spPr bwMode="auto">
          <a:xfrm>
            <a:off x="1535113" y="2203450"/>
            <a:ext cx="112712" cy="242888"/>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a:t>
            </a:r>
            <a:endParaRPr lang="en-US"/>
          </a:p>
        </p:txBody>
      </p:sp>
      <p:sp>
        <p:nvSpPr>
          <p:cNvPr id="25660" name="Rectangle 234"/>
          <p:cNvSpPr>
            <a:spLocks noChangeArrowheads="1"/>
          </p:cNvSpPr>
          <p:nvPr/>
        </p:nvSpPr>
        <p:spPr bwMode="auto">
          <a:xfrm>
            <a:off x="2882900" y="2819400"/>
            <a:ext cx="2270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ab</a:t>
            </a:r>
            <a:endParaRPr lang="en-US"/>
          </a:p>
        </p:txBody>
      </p:sp>
      <p:sp>
        <p:nvSpPr>
          <p:cNvPr id="25661" name="Rectangle 235"/>
          <p:cNvSpPr>
            <a:spLocks noChangeArrowheads="1"/>
          </p:cNvSpPr>
          <p:nvPr/>
        </p:nvSpPr>
        <p:spPr bwMode="auto">
          <a:xfrm>
            <a:off x="4340225" y="2819400"/>
            <a:ext cx="1127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662" name="Rectangle 236"/>
          <p:cNvSpPr>
            <a:spLocks noChangeArrowheads="1"/>
          </p:cNvSpPr>
          <p:nvPr/>
        </p:nvSpPr>
        <p:spPr bwMode="auto">
          <a:xfrm>
            <a:off x="5822950" y="2879725"/>
            <a:ext cx="1127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663" name="Rectangle 237"/>
          <p:cNvSpPr>
            <a:spLocks noChangeArrowheads="1"/>
          </p:cNvSpPr>
          <p:nvPr/>
        </p:nvSpPr>
        <p:spPr bwMode="auto">
          <a:xfrm>
            <a:off x="5721350" y="1865313"/>
            <a:ext cx="112713" cy="242887"/>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664" name="Rectangle 238"/>
          <p:cNvSpPr>
            <a:spLocks noChangeArrowheads="1"/>
          </p:cNvSpPr>
          <p:nvPr/>
        </p:nvSpPr>
        <p:spPr bwMode="auto">
          <a:xfrm>
            <a:off x="4402138" y="1730375"/>
            <a:ext cx="112712"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665" name="Rectangle 239"/>
          <p:cNvSpPr>
            <a:spLocks noChangeArrowheads="1"/>
          </p:cNvSpPr>
          <p:nvPr/>
        </p:nvSpPr>
        <p:spPr bwMode="auto">
          <a:xfrm>
            <a:off x="2882900" y="1909763"/>
            <a:ext cx="227013" cy="242887"/>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ab</a:t>
            </a:r>
            <a:endParaRPr lang="en-US"/>
          </a:p>
        </p:txBody>
      </p:sp>
      <p:sp>
        <p:nvSpPr>
          <p:cNvPr id="25666" name="Rectangle 240"/>
          <p:cNvSpPr>
            <a:spLocks noChangeArrowheads="1"/>
          </p:cNvSpPr>
          <p:nvPr/>
        </p:nvSpPr>
        <p:spPr bwMode="auto">
          <a:xfrm>
            <a:off x="1443038" y="1571625"/>
            <a:ext cx="112712" cy="242888"/>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a:t>
            </a:r>
            <a:endParaRPr lang="en-US"/>
          </a:p>
        </p:txBody>
      </p:sp>
      <p:sp>
        <p:nvSpPr>
          <p:cNvPr id="25667" name="Rectangle 242"/>
          <p:cNvSpPr>
            <a:spLocks noChangeArrowheads="1"/>
          </p:cNvSpPr>
          <p:nvPr/>
        </p:nvSpPr>
        <p:spPr bwMode="auto">
          <a:xfrm>
            <a:off x="733425" y="1593850"/>
            <a:ext cx="5661025" cy="3783013"/>
          </a:xfrm>
          <a:prstGeom prst="rect">
            <a:avLst/>
          </a:prstGeom>
          <a:noFill/>
          <a:ln w="1588" cap="rnd">
            <a:solidFill>
              <a:srgbClr val="000000"/>
            </a:solidFill>
            <a:miter lim="800000"/>
            <a:headEnd/>
            <a:tailEnd/>
          </a:ln>
        </p:spPr>
        <p:txBody>
          <a:bodyPr/>
          <a:lstStyle/>
          <a:p>
            <a:endParaRPr lang="he-IL"/>
          </a:p>
        </p:txBody>
      </p:sp>
      <p:grpSp>
        <p:nvGrpSpPr>
          <p:cNvPr id="15" name="Group 245"/>
          <p:cNvGrpSpPr>
            <a:grpSpLocks/>
          </p:cNvGrpSpPr>
          <p:nvPr/>
        </p:nvGrpSpPr>
        <p:grpSpPr bwMode="auto">
          <a:xfrm>
            <a:off x="5405438" y="3914775"/>
            <a:ext cx="577850" cy="1462088"/>
            <a:chOff x="3571" y="2473"/>
            <a:chExt cx="353" cy="588"/>
          </a:xfrm>
        </p:grpSpPr>
        <p:sp>
          <p:nvSpPr>
            <p:cNvPr id="25983" name="Rectangle 243"/>
            <p:cNvSpPr>
              <a:spLocks noChangeArrowheads="1"/>
            </p:cNvSpPr>
            <p:nvPr/>
          </p:nvSpPr>
          <p:spPr bwMode="auto">
            <a:xfrm>
              <a:off x="3571" y="2473"/>
              <a:ext cx="353" cy="588"/>
            </a:xfrm>
            <a:prstGeom prst="rect">
              <a:avLst/>
            </a:prstGeom>
            <a:solidFill>
              <a:srgbClr val="B2B2B2"/>
            </a:solidFill>
            <a:ln w="9525">
              <a:noFill/>
              <a:miter lim="800000"/>
              <a:headEnd/>
              <a:tailEnd/>
            </a:ln>
          </p:spPr>
          <p:txBody>
            <a:bodyPr/>
            <a:lstStyle/>
            <a:p>
              <a:endParaRPr lang="he-IL"/>
            </a:p>
          </p:txBody>
        </p:sp>
        <p:sp>
          <p:nvSpPr>
            <p:cNvPr id="25984" name="Rectangle 244"/>
            <p:cNvSpPr>
              <a:spLocks noChangeArrowheads="1"/>
            </p:cNvSpPr>
            <p:nvPr/>
          </p:nvSpPr>
          <p:spPr bwMode="auto">
            <a:xfrm>
              <a:off x="3571" y="2473"/>
              <a:ext cx="353" cy="588"/>
            </a:xfrm>
            <a:prstGeom prst="rect">
              <a:avLst/>
            </a:prstGeom>
            <a:noFill/>
            <a:ln w="12700" cap="rnd">
              <a:solidFill>
                <a:srgbClr val="000000"/>
              </a:solidFill>
              <a:miter lim="800000"/>
              <a:headEnd/>
              <a:tailEnd/>
            </a:ln>
          </p:spPr>
          <p:txBody>
            <a:bodyPr/>
            <a:lstStyle/>
            <a:p>
              <a:endParaRPr lang="he-IL"/>
            </a:p>
          </p:txBody>
        </p:sp>
      </p:grpSp>
      <p:grpSp>
        <p:nvGrpSpPr>
          <p:cNvPr id="16" name="Group 248"/>
          <p:cNvGrpSpPr>
            <a:grpSpLocks/>
          </p:cNvGrpSpPr>
          <p:nvPr/>
        </p:nvGrpSpPr>
        <p:grpSpPr bwMode="auto">
          <a:xfrm>
            <a:off x="3984625" y="3578225"/>
            <a:ext cx="576263" cy="1798638"/>
            <a:chOff x="2702" y="2338"/>
            <a:chExt cx="352" cy="723"/>
          </a:xfrm>
        </p:grpSpPr>
        <p:sp>
          <p:nvSpPr>
            <p:cNvPr id="25981" name="Rectangle 246"/>
            <p:cNvSpPr>
              <a:spLocks noChangeArrowheads="1"/>
            </p:cNvSpPr>
            <p:nvPr/>
          </p:nvSpPr>
          <p:spPr bwMode="auto">
            <a:xfrm>
              <a:off x="2702" y="2338"/>
              <a:ext cx="352" cy="723"/>
            </a:xfrm>
            <a:prstGeom prst="rect">
              <a:avLst/>
            </a:prstGeom>
            <a:solidFill>
              <a:srgbClr val="B2B2B2"/>
            </a:solidFill>
            <a:ln w="9525">
              <a:noFill/>
              <a:miter lim="800000"/>
              <a:headEnd/>
              <a:tailEnd/>
            </a:ln>
          </p:spPr>
          <p:txBody>
            <a:bodyPr/>
            <a:lstStyle/>
            <a:p>
              <a:endParaRPr lang="he-IL"/>
            </a:p>
          </p:txBody>
        </p:sp>
        <p:sp>
          <p:nvSpPr>
            <p:cNvPr id="25982" name="Rectangle 247"/>
            <p:cNvSpPr>
              <a:spLocks noChangeArrowheads="1"/>
            </p:cNvSpPr>
            <p:nvPr/>
          </p:nvSpPr>
          <p:spPr bwMode="auto">
            <a:xfrm>
              <a:off x="2702" y="2338"/>
              <a:ext cx="352" cy="723"/>
            </a:xfrm>
            <a:prstGeom prst="rect">
              <a:avLst/>
            </a:prstGeom>
            <a:noFill/>
            <a:ln w="12700" cap="rnd">
              <a:solidFill>
                <a:srgbClr val="000000"/>
              </a:solidFill>
              <a:miter lim="800000"/>
              <a:headEnd/>
              <a:tailEnd/>
            </a:ln>
          </p:spPr>
          <p:txBody>
            <a:bodyPr/>
            <a:lstStyle/>
            <a:p>
              <a:endParaRPr lang="he-IL"/>
            </a:p>
          </p:txBody>
        </p:sp>
      </p:grpSp>
      <p:grpSp>
        <p:nvGrpSpPr>
          <p:cNvPr id="17" name="Group 251"/>
          <p:cNvGrpSpPr>
            <a:grpSpLocks/>
          </p:cNvGrpSpPr>
          <p:nvPr/>
        </p:nvGrpSpPr>
        <p:grpSpPr bwMode="auto">
          <a:xfrm>
            <a:off x="2581275" y="3578225"/>
            <a:ext cx="561975" cy="1798638"/>
            <a:chOff x="1843" y="2338"/>
            <a:chExt cx="344" cy="723"/>
          </a:xfrm>
        </p:grpSpPr>
        <p:sp>
          <p:nvSpPr>
            <p:cNvPr id="25979" name="Rectangle 249"/>
            <p:cNvSpPr>
              <a:spLocks noChangeArrowheads="1"/>
            </p:cNvSpPr>
            <p:nvPr/>
          </p:nvSpPr>
          <p:spPr bwMode="auto">
            <a:xfrm>
              <a:off x="1843" y="2338"/>
              <a:ext cx="344" cy="723"/>
            </a:xfrm>
            <a:prstGeom prst="rect">
              <a:avLst/>
            </a:prstGeom>
            <a:solidFill>
              <a:srgbClr val="B2B2B2"/>
            </a:solidFill>
            <a:ln w="9525">
              <a:noFill/>
              <a:miter lim="800000"/>
              <a:headEnd/>
              <a:tailEnd/>
            </a:ln>
          </p:spPr>
          <p:txBody>
            <a:bodyPr/>
            <a:lstStyle/>
            <a:p>
              <a:endParaRPr lang="he-IL"/>
            </a:p>
          </p:txBody>
        </p:sp>
        <p:sp>
          <p:nvSpPr>
            <p:cNvPr id="25980" name="Rectangle 250"/>
            <p:cNvSpPr>
              <a:spLocks noChangeArrowheads="1"/>
            </p:cNvSpPr>
            <p:nvPr/>
          </p:nvSpPr>
          <p:spPr bwMode="auto">
            <a:xfrm>
              <a:off x="1843" y="2338"/>
              <a:ext cx="344" cy="723"/>
            </a:xfrm>
            <a:prstGeom prst="rect">
              <a:avLst/>
            </a:prstGeom>
            <a:noFill/>
            <a:ln w="14288" cap="rnd">
              <a:solidFill>
                <a:srgbClr val="000000"/>
              </a:solidFill>
              <a:miter lim="800000"/>
              <a:headEnd/>
              <a:tailEnd/>
            </a:ln>
          </p:spPr>
          <p:txBody>
            <a:bodyPr/>
            <a:lstStyle/>
            <a:p>
              <a:endParaRPr lang="he-IL"/>
            </a:p>
          </p:txBody>
        </p:sp>
      </p:grpSp>
      <p:grpSp>
        <p:nvGrpSpPr>
          <p:cNvPr id="18" name="Group 254"/>
          <p:cNvGrpSpPr>
            <a:grpSpLocks/>
          </p:cNvGrpSpPr>
          <p:nvPr/>
        </p:nvGrpSpPr>
        <p:grpSpPr bwMode="auto">
          <a:xfrm>
            <a:off x="1160463" y="2608263"/>
            <a:ext cx="579437" cy="2768600"/>
            <a:chOff x="974" y="1948"/>
            <a:chExt cx="354" cy="1113"/>
          </a:xfrm>
        </p:grpSpPr>
        <p:sp>
          <p:nvSpPr>
            <p:cNvPr id="25977" name="Rectangle 252"/>
            <p:cNvSpPr>
              <a:spLocks noChangeArrowheads="1"/>
            </p:cNvSpPr>
            <p:nvPr/>
          </p:nvSpPr>
          <p:spPr bwMode="auto">
            <a:xfrm>
              <a:off x="974" y="1948"/>
              <a:ext cx="354" cy="1113"/>
            </a:xfrm>
            <a:prstGeom prst="rect">
              <a:avLst/>
            </a:prstGeom>
            <a:solidFill>
              <a:srgbClr val="B2B2B2"/>
            </a:solidFill>
            <a:ln w="9525">
              <a:noFill/>
              <a:miter lim="800000"/>
              <a:headEnd/>
              <a:tailEnd/>
            </a:ln>
          </p:spPr>
          <p:txBody>
            <a:bodyPr/>
            <a:lstStyle/>
            <a:p>
              <a:endParaRPr lang="he-IL"/>
            </a:p>
          </p:txBody>
        </p:sp>
        <p:sp>
          <p:nvSpPr>
            <p:cNvPr id="25978" name="Rectangle 253"/>
            <p:cNvSpPr>
              <a:spLocks noChangeArrowheads="1"/>
            </p:cNvSpPr>
            <p:nvPr/>
          </p:nvSpPr>
          <p:spPr bwMode="auto">
            <a:xfrm>
              <a:off x="974" y="1948"/>
              <a:ext cx="354" cy="1113"/>
            </a:xfrm>
            <a:prstGeom prst="rect">
              <a:avLst/>
            </a:prstGeom>
            <a:noFill/>
            <a:ln w="14288" cap="rnd">
              <a:solidFill>
                <a:srgbClr val="000000"/>
              </a:solidFill>
              <a:miter lim="800000"/>
              <a:headEnd/>
              <a:tailEnd/>
            </a:ln>
          </p:spPr>
          <p:txBody>
            <a:bodyPr/>
            <a:lstStyle/>
            <a:p>
              <a:endParaRPr lang="he-IL"/>
            </a:p>
          </p:txBody>
        </p:sp>
      </p:grpSp>
      <p:grpSp>
        <p:nvGrpSpPr>
          <p:cNvPr id="19" name="Group 257"/>
          <p:cNvGrpSpPr>
            <a:grpSpLocks/>
          </p:cNvGrpSpPr>
          <p:nvPr/>
        </p:nvGrpSpPr>
        <p:grpSpPr bwMode="auto">
          <a:xfrm>
            <a:off x="5405438" y="2314575"/>
            <a:ext cx="577850" cy="1600200"/>
            <a:chOff x="3571" y="1830"/>
            <a:chExt cx="353" cy="643"/>
          </a:xfrm>
        </p:grpSpPr>
        <p:sp>
          <p:nvSpPr>
            <p:cNvPr id="25975" name="Rectangle 255"/>
            <p:cNvSpPr>
              <a:spLocks noChangeArrowheads="1"/>
            </p:cNvSpPr>
            <p:nvPr/>
          </p:nvSpPr>
          <p:spPr bwMode="auto">
            <a:xfrm>
              <a:off x="3571" y="1830"/>
              <a:ext cx="353" cy="643"/>
            </a:xfrm>
            <a:prstGeom prst="rect">
              <a:avLst/>
            </a:prstGeom>
            <a:solidFill>
              <a:srgbClr val="000000"/>
            </a:solidFill>
            <a:ln w="9525">
              <a:noFill/>
              <a:miter lim="800000"/>
              <a:headEnd/>
              <a:tailEnd/>
            </a:ln>
          </p:spPr>
          <p:txBody>
            <a:bodyPr/>
            <a:lstStyle/>
            <a:p>
              <a:endParaRPr lang="he-IL"/>
            </a:p>
          </p:txBody>
        </p:sp>
        <p:sp>
          <p:nvSpPr>
            <p:cNvPr id="25976" name="Rectangle 256"/>
            <p:cNvSpPr>
              <a:spLocks noChangeArrowheads="1"/>
            </p:cNvSpPr>
            <p:nvPr/>
          </p:nvSpPr>
          <p:spPr bwMode="auto">
            <a:xfrm>
              <a:off x="3571" y="1830"/>
              <a:ext cx="353" cy="643"/>
            </a:xfrm>
            <a:prstGeom prst="rect">
              <a:avLst/>
            </a:prstGeom>
            <a:noFill/>
            <a:ln w="12700" cap="rnd">
              <a:solidFill>
                <a:srgbClr val="000000"/>
              </a:solidFill>
              <a:miter lim="800000"/>
              <a:headEnd/>
              <a:tailEnd/>
            </a:ln>
          </p:spPr>
          <p:txBody>
            <a:bodyPr/>
            <a:lstStyle/>
            <a:p>
              <a:endParaRPr lang="he-IL"/>
            </a:p>
          </p:txBody>
        </p:sp>
      </p:grpSp>
      <p:grpSp>
        <p:nvGrpSpPr>
          <p:cNvPr id="20" name="Group 262"/>
          <p:cNvGrpSpPr>
            <a:grpSpLocks/>
          </p:cNvGrpSpPr>
          <p:nvPr/>
        </p:nvGrpSpPr>
        <p:grpSpPr bwMode="auto">
          <a:xfrm>
            <a:off x="3984625" y="2135188"/>
            <a:ext cx="576263" cy="1443037"/>
            <a:chOff x="2702" y="1758"/>
            <a:chExt cx="352" cy="580"/>
          </a:xfrm>
        </p:grpSpPr>
        <p:sp>
          <p:nvSpPr>
            <p:cNvPr id="25971" name="Rectangle 258"/>
            <p:cNvSpPr>
              <a:spLocks noChangeArrowheads="1"/>
            </p:cNvSpPr>
            <p:nvPr/>
          </p:nvSpPr>
          <p:spPr bwMode="auto">
            <a:xfrm>
              <a:off x="2702" y="1758"/>
              <a:ext cx="352" cy="580"/>
            </a:xfrm>
            <a:prstGeom prst="rect">
              <a:avLst/>
            </a:prstGeom>
            <a:solidFill>
              <a:srgbClr val="FF0000"/>
            </a:solidFill>
            <a:ln w="9525">
              <a:noFill/>
              <a:miter lim="800000"/>
              <a:headEnd/>
              <a:tailEnd/>
            </a:ln>
          </p:spPr>
          <p:txBody>
            <a:bodyPr/>
            <a:lstStyle/>
            <a:p>
              <a:endParaRPr lang="he-IL"/>
            </a:p>
          </p:txBody>
        </p:sp>
        <p:grpSp>
          <p:nvGrpSpPr>
            <p:cNvPr id="21" name="Group 261"/>
            <p:cNvGrpSpPr>
              <a:grpSpLocks/>
            </p:cNvGrpSpPr>
            <p:nvPr/>
          </p:nvGrpSpPr>
          <p:grpSpPr bwMode="auto">
            <a:xfrm>
              <a:off x="2702" y="1758"/>
              <a:ext cx="352" cy="580"/>
              <a:chOff x="2702" y="1758"/>
              <a:chExt cx="352" cy="580"/>
            </a:xfrm>
          </p:grpSpPr>
          <p:sp>
            <p:nvSpPr>
              <p:cNvPr id="25973" name="Rectangle 259"/>
              <p:cNvSpPr>
                <a:spLocks noChangeArrowheads="1"/>
              </p:cNvSpPr>
              <p:nvPr/>
            </p:nvSpPr>
            <p:spPr bwMode="auto">
              <a:xfrm>
                <a:off x="2702" y="1758"/>
                <a:ext cx="352" cy="580"/>
              </a:xfrm>
              <a:prstGeom prst="rect">
                <a:avLst/>
              </a:prstGeom>
              <a:solidFill>
                <a:srgbClr val="000000"/>
              </a:solidFill>
              <a:ln w="9525">
                <a:noFill/>
                <a:miter lim="800000"/>
                <a:headEnd/>
                <a:tailEnd/>
              </a:ln>
            </p:spPr>
            <p:txBody>
              <a:bodyPr/>
              <a:lstStyle/>
              <a:p>
                <a:endParaRPr lang="he-IL"/>
              </a:p>
            </p:txBody>
          </p:sp>
          <p:sp>
            <p:nvSpPr>
              <p:cNvPr id="25974" name="Rectangle 260"/>
              <p:cNvSpPr>
                <a:spLocks noChangeArrowheads="1"/>
              </p:cNvSpPr>
              <p:nvPr/>
            </p:nvSpPr>
            <p:spPr bwMode="auto">
              <a:xfrm>
                <a:off x="2702" y="1758"/>
                <a:ext cx="352" cy="580"/>
              </a:xfrm>
              <a:prstGeom prst="rect">
                <a:avLst/>
              </a:prstGeom>
              <a:noFill/>
              <a:ln w="12700" cap="rnd">
                <a:solidFill>
                  <a:srgbClr val="000000"/>
                </a:solidFill>
                <a:miter lim="800000"/>
                <a:headEnd/>
                <a:tailEnd/>
              </a:ln>
            </p:spPr>
            <p:txBody>
              <a:bodyPr/>
              <a:lstStyle/>
              <a:p>
                <a:endParaRPr lang="he-IL"/>
              </a:p>
            </p:txBody>
          </p:sp>
        </p:grpSp>
      </p:grpSp>
      <p:grpSp>
        <p:nvGrpSpPr>
          <p:cNvPr id="22" name="Group 267"/>
          <p:cNvGrpSpPr>
            <a:grpSpLocks/>
          </p:cNvGrpSpPr>
          <p:nvPr/>
        </p:nvGrpSpPr>
        <p:grpSpPr bwMode="auto">
          <a:xfrm>
            <a:off x="2581275" y="2314575"/>
            <a:ext cx="561975" cy="1263650"/>
            <a:chOff x="1843" y="1830"/>
            <a:chExt cx="344" cy="508"/>
          </a:xfrm>
        </p:grpSpPr>
        <p:sp>
          <p:nvSpPr>
            <p:cNvPr id="25967" name="Rectangle 263"/>
            <p:cNvSpPr>
              <a:spLocks noChangeArrowheads="1"/>
            </p:cNvSpPr>
            <p:nvPr/>
          </p:nvSpPr>
          <p:spPr bwMode="auto">
            <a:xfrm>
              <a:off x="1843" y="1830"/>
              <a:ext cx="344" cy="508"/>
            </a:xfrm>
            <a:prstGeom prst="rect">
              <a:avLst/>
            </a:prstGeom>
            <a:solidFill>
              <a:srgbClr val="FF0000"/>
            </a:solidFill>
            <a:ln w="9525">
              <a:noFill/>
              <a:miter lim="800000"/>
              <a:headEnd/>
              <a:tailEnd/>
            </a:ln>
          </p:spPr>
          <p:txBody>
            <a:bodyPr/>
            <a:lstStyle/>
            <a:p>
              <a:endParaRPr lang="he-IL"/>
            </a:p>
          </p:txBody>
        </p:sp>
        <p:grpSp>
          <p:nvGrpSpPr>
            <p:cNvPr id="23" name="Group 266"/>
            <p:cNvGrpSpPr>
              <a:grpSpLocks/>
            </p:cNvGrpSpPr>
            <p:nvPr/>
          </p:nvGrpSpPr>
          <p:grpSpPr bwMode="auto">
            <a:xfrm>
              <a:off x="1843" y="1830"/>
              <a:ext cx="344" cy="508"/>
              <a:chOff x="1843" y="1830"/>
              <a:chExt cx="344" cy="508"/>
            </a:xfrm>
          </p:grpSpPr>
          <p:sp>
            <p:nvSpPr>
              <p:cNvPr id="25969" name="Rectangle 264"/>
              <p:cNvSpPr>
                <a:spLocks noChangeArrowheads="1"/>
              </p:cNvSpPr>
              <p:nvPr/>
            </p:nvSpPr>
            <p:spPr bwMode="auto">
              <a:xfrm>
                <a:off x="1843" y="1830"/>
                <a:ext cx="344" cy="508"/>
              </a:xfrm>
              <a:prstGeom prst="rect">
                <a:avLst/>
              </a:prstGeom>
              <a:solidFill>
                <a:srgbClr val="000000"/>
              </a:solidFill>
              <a:ln w="9525">
                <a:noFill/>
                <a:miter lim="800000"/>
                <a:headEnd/>
                <a:tailEnd/>
              </a:ln>
            </p:spPr>
            <p:txBody>
              <a:bodyPr/>
              <a:lstStyle/>
              <a:p>
                <a:endParaRPr lang="he-IL"/>
              </a:p>
            </p:txBody>
          </p:sp>
          <p:sp>
            <p:nvSpPr>
              <p:cNvPr id="25970" name="Rectangle 265"/>
              <p:cNvSpPr>
                <a:spLocks noChangeArrowheads="1"/>
              </p:cNvSpPr>
              <p:nvPr/>
            </p:nvSpPr>
            <p:spPr bwMode="auto">
              <a:xfrm>
                <a:off x="1843" y="1830"/>
                <a:ext cx="344" cy="508"/>
              </a:xfrm>
              <a:prstGeom prst="rect">
                <a:avLst/>
              </a:prstGeom>
              <a:noFill/>
              <a:ln w="14288" cap="rnd">
                <a:solidFill>
                  <a:srgbClr val="000000"/>
                </a:solidFill>
                <a:miter lim="800000"/>
                <a:headEnd/>
                <a:tailEnd/>
              </a:ln>
            </p:spPr>
            <p:txBody>
              <a:bodyPr/>
              <a:lstStyle/>
              <a:p>
                <a:endParaRPr lang="he-IL"/>
              </a:p>
            </p:txBody>
          </p:sp>
        </p:grpSp>
      </p:grpSp>
      <p:grpSp>
        <p:nvGrpSpPr>
          <p:cNvPr id="24" name="Group 272"/>
          <p:cNvGrpSpPr>
            <a:grpSpLocks/>
          </p:cNvGrpSpPr>
          <p:nvPr/>
        </p:nvGrpSpPr>
        <p:grpSpPr bwMode="auto">
          <a:xfrm>
            <a:off x="1160463" y="1843088"/>
            <a:ext cx="579437" cy="765175"/>
            <a:chOff x="974" y="1640"/>
            <a:chExt cx="354" cy="308"/>
          </a:xfrm>
        </p:grpSpPr>
        <p:sp>
          <p:nvSpPr>
            <p:cNvPr id="25963" name="Rectangle 268"/>
            <p:cNvSpPr>
              <a:spLocks noChangeArrowheads="1"/>
            </p:cNvSpPr>
            <p:nvPr/>
          </p:nvSpPr>
          <p:spPr bwMode="auto">
            <a:xfrm>
              <a:off x="974" y="1640"/>
              <a:ext cx="354" cy="308"/>
            </a:xfrm>
            <a:prstGeom prst="rect">
              <a:avLst/>
            </a:prstGeom>
            <a:solidFill>
              <a:srgbClr val="FF0000"/>
            </a:solidFill>
            <a:ln w="9525">
              <a:noFill/>
              <a:miter lim="800000"/>
              <a:headEnd/>
              <a:tailEnd/>
            </a:ln>
          </p:spPr>
          <p:txBody>
            <a:bodyPr/>
            <a:lstStyle/>
            <a:p>
              <a:endParaRPr lang="he-IL"/>
            </a:p>
          </p:txBody>
        </p:sp>
        <p:grpSp>
          <p:nvGrpSpPr>
            <p:cNvPr id="25" name="Group 271"/>
            <p:cNvGrpSpPr>
              <a:grpSpLocks/>
            </p:cNvGrpSpPr>
            <p:nvPr/>
          </p:nvGrpSpPr>
          <p:grpSpPr bwMode="auto">
            <a:xfrm>
              <a:off x="974" y="1640"/>
              <a:ext cx="354" cy="308"/>
              <a:chOff x="974" y="1640"/>
              <a:chExt cx="354" cy="308"/>
            </a:xfrm>
          </p:grpSpPr>
          <p:sp>
            <p:nvSpPr>
              <p:cNvPr id="25965" name="Rectangle 269"/>
              <p:cNvSpPr>
                <a:spLocks noChangeArrowheads="1"/>
              </p:cNvSpPr>
              <p:nvPr/>
            </p:nvSpPr>
            <p:spPr bwMode="auto">
              <a:xfrm>
                <a:off x="974" y="1640"/>
                <a:ext cx="354" cy="308"/>
              </a:xfrm>
              <a:prstGeom prst="rect">
                <a:avLst/>
              </a:prstGeom>
              <a:solidFill>
                <a:srgbClr val="000000"/>
              </a:solidFill>
              <a:ln w="9525">
                <a:noFill/>
                <a:miter lim="800000"/>
                <a:headEnd/>
                <a:tailEnd/>
              </a:ln>
            </p:spPr>
            <p:txBody>
              <a:bodyPr/>
              <a:lstStyle/>
              <a:p>
                <a:endParaRPr lang="he-IL"/>
              </a:p>
            </p:txBody>
          </p:sp>
          <p:sp>
            <p:nvSpPr>
              <p:cNvPr id="25966" name="Rectangle 270"/>
              <p:cNvSpPr>
                <a:spLocks noChangeArrowheads="1"/>
              </p:cNvSpPr>
              <p:nvPr/>
            </p:nvSpPr>
            <p:spPr bwMode="auto">
              <a:xfrm>
                <a:off x="974" y="1640"/>
                <a:ext cx="354" cy="308"/>
              </a:xfrm>
              <a:prstGeom prst="rect">
                <a:avLst/>
              </a:prstGeom>
              <a:noFill/>
              <a:ln w="14288" cap="rnd">
                <a:solidFill>
                  <a:srgbClr val="000000"/>
                </a:solidFill>
                <a:miter lim="800000"/>
                <a:headEnd/>
                <a:tailEnd/>
              </a:ln>
            </p:spPr>
            <p:txBody>
              <a:bodyPr/>
              <a:lstStyle/>
              <a:p>
                <a:endParaRPr lang="he-IL"/>
              </a:p>
            </p:txBody>
          </p:sp>
        </p:grpSp>
      </p:grpSp>
      <p:grpSp>
        <p:nvGrpSpPr>
          <p:cNvPr id="26" name="Group 277"/>
          <p:cNvGrpSpPr>
            <a:grpSpLocks/>
          </p:cNvGrpSpPr>
          <p:nvPr/>
        </p:nvGrpSpPr>
        <p:grpSpPr bwMode="auto">
          <a:xfrm>
            <a:off x="5405438" y="1593850"/>
            <a:ext cx="577850" cy="720725"/>
            <a:chOff x="3571" y="1540"/>
            <a:chExt cx="353" cy="290"/>
          </a:xfrm>
        </p:grpSpPr>
        <p:sp>
          <p:nvSpPr>
            <p:cNvPr id="25959" name="Rectangle 273"/>
            <p:cNvSpPr>
              <a:spLocks noChangeArrowheads="1"/>
            </p:cNvSpPr>
            <p:nvPr/>
          </p:nvSpPr>
          <p:spPr bwMode="auto">
            <a:xfrm>
              <a:off x="3571" y="1540"/>
              <a:ext cx="353" cy="290"/>
            </a:xfrm>
            <a:prstGeom prst="rect">
              <a:avLst/>
            </a:prstGeom>
            <a:solidFill>
              <a:srgbClr val="FFFF99"/>
            </a:solidFill>
            <a:ln w="9525">
              <a:noFill/>
              <a:miter lim="800000"/>
              <a:headEnd/>
              <a:tailEnd/>
            </a:ln>
          </p:spPr>
          <p:txBody>
            <a:bodyPr/>
            <a:lstStyle/>
            <a:p>
              <a:endParaRPr lang="he-IL"/>
            </a:p>
          </p:txBody>
        </p:sp>
        <p:grpSp>
          <p:nvGrpSpPr>
            <p:cNvPr id="27" name="Group 276"/>
            <p:cNvGrpSpPr>
              <a:grpSpLocks/>
            </p:cNvGrpSpPr>
            <p:nvPr/>
          </p:nvGrpSpPr>
          <p:grpSpPr bwMode="auto">
            <a:xfrm>
              <a:off x="3571" y="1540"/>
              <a:ext cx="353" cy="290"/>
              <a:chOff x="3571" y="1540"/>
              <a:chExt cx="353" cy="290"/>
            </a:xfrm>
          </p:grpSpPr>
          <p:sp>
            <p:nvSpPr>
              <p:cNvPr id="25961" name="Rectangle 274"/>
              <p:cNvSpPr>
                <a:spLocks noChangeArrowheads="1"/>
              </p:cNvSpPr>
              <p:nvPr/>
            </p:nvSpPr>
            <p:spPr bwMode="auto">
              <a:xfrm>
                <a:off x="3571" y="1540"/>
                <a:ext cx="353" cy="290"/>
              </a:xfrm>
              <a:prstGeom prst="rect">
                <a:avLst/>
              </a:prstGeom>
              <a:solidFill>
                <a:srgbClr val="FFFFFF"/>
              </a:solidFill>
              <a:ln w="9525">
                <a:noFill/>
                <a:miter lim="800000"/>
                <a:headEnd/>
                <a:tailEnd/>
              </a:ln>
            </p:spPr>
            <p:txBody>
              <a:bodyPr/>
              <a:lstStyle/>
              <a:p>
                <a:endParaRPr lang="he-IL"/>
              </a:p>
            </p:txBody>
          </p:sp>
          <p:sp>
            <p:nvSpPr>
              <p:cNvPr id="25962" name="Rectangle 275"/>
              <p:cNvSpPr>
                <a:spLocks noChangeArrowheads="1"/>
              </p:cNvSpPr>
              <p:nvPr/>
            </p:nvSpPr>
            <p:spPr bwMode="auto">
              <a:xfrm>
                <a:off x="3571" y="1540"/>
                <a:ext cx="353" cy="290"/>
              </a:xfrm>
              <a:prstGeom prst="rect">
                <a:avLst/>
              </a:prstGeom>
              <a:noFill/>
              <a:ln w="12700" cap="rnd">
                <a:solidFill>
                  <a:srgbClr val="000000"/>
                </a:solidFill>
                <a:miter lim="800000"/>
                <a:headEnd/>
                <a:tailEnd/>
              </a:ln>
            </p:spPr>
            <p:txBody>
              <a:bodyPr/>
              <a:lstStyle/>
              <a:p>
                <a:endParaRPr lang="he-IL"/>
              </a:p>
            </p:txBody>
          </p:sp>
        </p:grpSp>
      </p:grpSp>
      <p:grpSp>
        <p:nvGrpSpPr>
          <p:cNvPr id="28" name="Group 280"/>
          <p:cNvGrpSpPr>
            <a:grpSpLocks/>
          </p:cNvGrpSpPr>
          <p:nvPr/>
        </p:nvGrpSpPr>
        <p:grpSpPr bwMode="auto">
          <a:xfrm>
            <a:off x="3984625" y="1593850"/>
            <a:ext cx="576263" cy="541338"/>
            <a:chOff x="2702" y="1540"/>
            <a:chExt cx="352" cy="218"/>
          </a:xfrm>
        </p:grpSpPr>
        <p:sp>
          <p:nvSpPr>
            <p:cNvPr id="25957" name="Rectangle 278"/>
            <p:cNvSpPr>
              <a:spLocks noChangeArrowheads="1"/>
            </p:cNvSpPr>
            <p:nvPr/>
          </p:nvSpPr>
          <p:spPr bwMode="auto">
            <a:xfrm>
              <a:off x="2702" y="1540"/>
              <a:ext cx="352" cy="218"/>
            </a:xfrm>
            <a:prstGeom prst="rect">
              <a:avLst/>
            </a:prstGeom>
            <a:solidFill>
              <a:srgbClr val="FFFFFF"/>
            </a:solidFill>
            <a:ln w="9525">
              <a:noFill/>
              <a:miter lim="800000"/>
              <a:headEnd/>
              <a:tailEnd/>
            </a:ln>
          </p:spPr>
          <p:txBody>
            <a:bodyPr/>
            <a:lstStyle/>
            <a:p>
              <a:endParaRPr lang="he-IL"/>
            </a:p>
          </p:txBody>
        </p:sp>
        <p:sp>
          <p:nvSpPr>
            <p:cNvPr id="25958" name="Rectangle 279"/>
            <p:cNvSpPr>
              <a:spLocks noChangeArrowheads="1"/>
            </p:cNvSpPr>
            <p:nvPr/>
          </p:nvSpPr>
          <p:spPr bwMode="auto">
            <a:xfrm>
              <a:off x="2702" y="1540"/>
              <a:ext cx="352" cy="218"/>
            </a:xfrm>
            <a:prstGeom prst="rect">
              <a:avLst/>
            </a:prstGeom>
            <a:noFill/>
            <a:ln w="12700" cap="rnd">
              <a:solidFill>
                <a:srgbClr val="000000"/>
              </a:solidFill>
              <a:miter lim="800000"/>
              <a:headEnd/>
              <a:tailEnd/>
            </a:ln>
          </p:spPr>
          <p:txBody>
            <a:bodyPr/>
            <a:lstStyle/>
            <a:p>
              <a:endParaRPr lang="he-IL"/>
            </a:p>
          </p:txBody>
        </p:sp>
      </p:grpSp>
      <p:grpSp>
        <p:nvGrpSpPr>
          <p:cNvPr id="29" name="Group 283"/>
          <p:cNvGrpSpPr>
            <a:grpSpLocks/>
          </p:cNvGrpSpPr>
          <p:nvPr/>
        </p:nvGrpSpPr>
        <p:grpSpPr bwMode="auto">
          <a:xfrm>
            <a:off x="2581275" y="1593850"/>
            <a:ext cx="561975" cy="720725"/>
            <a:chOff x="1843" y="1540"/>
            <a:chExt cx="344" cy="290"/>
          </a:xfrm>
        </p:grpSpPr>
        <p:sp>
          <p:nvSpPr>
            <p:cNvPr id="25955" name="Rectangle 281"/>
            <p:cNvSpPr>
              <a:spLocks noChangeArrowheads="1"/>
            </p:cNvSpPr>
            <p:nvPr/>
          </p:nvSpPr>
          <p:spPr bwMode="auto">
            <a:xfrm>
              <a:off x="1843" y="1540"/>
              <a:ext cx="344" cy="290"/>
            </a:xfrm>
            <a:prstGeom prst="rect">
              <a:avLst/>
            </a:prstGeom>
            <a:solidFill>
              <a:srgbClr val="FFFFFF"/>
            </a:solidFill>
            <a:ln w="9525">
              <a:noFill/>
              <a:miter lim="800000"/>
              <a:headEnd/>
              <a:tailEnd/>
            </a:ln>
          </p:spPr>
          <p:txBody>
            <a:bodyPr/>
            <a:lstStyle/>
            <a:p>
              <a:endParaRPr lang="he-IL"/>
            </a:p>
          </p:txBody>
        </p:sp>
        <p:sp>
          <p:nvSpPr>
            <p:cNvPr id="25956" name="Rectangle 282"/>
            <p:cNvSpPr>
              <a:spLocks noChangeArrowheads="1"/>
            </p:cNvSpPr>
            <p:nvPr/>
          </p:nvSpPr>
          <p:spPr bwMode="auto">
            <a:xfrm>
              <a:off x="1843" y="1540"/>
              <a:ext cx="344" cy="290"/>
            </a:xfrm>
            <a:prstGeom prst="rect">
              <a:avLst/>
            </a:prstGeom>
            <a:noFill/>
            <a:ln w="14288" cap="rnd">
              <a:solidFill>
                <a:srgbClr val="000000"/>
              </a:solidFill>
              <a:miter lim="800000"/>
              <a:headEnd/>
              <a:tailEnd/>
            </a:ln>
          </p:spPr>
          <p:txBody>
            <a:bodyPr/>
            <a:lstStyle/>
            <a:p>
              <a:endParaRPr lang="he-IL"/>
            </a:p>
          </p:txBody>
        </p:sp>
      </p:grpSp>
      <p:grpSp>
        <p:nvGrpSpPr>
          <p:cNvPr id="30" name="Group 286"/>
          <p:cNvGrpSpPr>
            <a:grpSpLocks/>
          </p:cNvGrpSpPr>
          <p:nvPr/>
        </p:nvGrpSpPr>
        <p:grpSpPr bwMode="auto">
          <a:xfrm>
            <a:off x="1160463" y="1593850"/>
            <a:ext cx="579437" cy="249238"/>
            <a:chOff x="974" y="1540"/>
            <a:chExt cx="354" cy="100"/>
          </a:xfrm>
        </p:grpSpPr>
        <p:sp>
          <p:nvSpPr>
            <p:cNvPr id="25953" name="Rectangle 284"/>
            <p:cNvSpPr>
              <a:spLocks noChangeArrowheads="1"/>
            </p:cNvSpPr>
            <p:nvPr/>
          </p:nvSpPr>
          <p:spPr bwMode="auto">
            <a:xfrm>
              <a:off x="974" y="1540"/>
              <a:ext cx="354" cy="100"/>
            </a:xfrm>
            <a:prstGeom prst="rect">
              <a:avLst/>
            </a:prstGeom>
            <a:solidFill>
              <a:srgbClr val="FFFFFF"/>
            </a:solidFill>
            <a:ln w="9525">
              <a:noFill/>
              <a:miter lim="800000"/>
              <a:headEnd/>
              <a:tailEnd/>
            </a:ln>
          </p:spPr>
          <p:txBody>
            <a:bodyPr/>
            <a:lstStyle/>
            <a:p>
              <a:endParaRPr lang="he-IL"/>
            </a:p>
          </p:txBody>
        </p:sp>
        <p:sp>
          <p:nvSpPr>
            <p:cNvPr id="25954" name="Rectangle 285"/>
            <p:cNvSpPr>
              <a:spLocks noChangeArrowheads="1"/>
            </p:cNvSpPr>
            <p:nvPr/>
          </p:nvSpPr>
          <p:spPr bwMode="auto">
            <a:xfrm>
              <a:off x="974" y="1540"/>
              <a:ext cx="354" cy="100"/>
            </a:xfrm>
            <a:prstGeom prst="rect">
              <a:avLst/>
            </a:prstGeom>
            <a:noFill/>
            <a:ln w="14288" cap="rnd">
              <a:solidFill>
                <a:srgbClr val="000000"/>
              </a:solidFill>
              <a:miter lim="800000"/>
              <a:headEnd/>
              <a:tailEnd/>
            </a:ln>
          </p:spPr>
          <p:txBody>
            <a:bodyPr/>
            <a:lstStyle/>
            <a:p>
              <a:endParaRPr lang="he-IL"/>
            </a:p>
          </p:txBody>
        </p:sp>
      </p:grpSp>
      <p:sp>
        <p:nvSpPr>
          <p:cNvPr id="25680" name="Line 287"/>
          <p:cNvSpPr>
            <a:spLocks noChangeShapeType="1"/>
          </p:cNvSpPr>
          <p:nvPr/>
        </p:nvSpPr>
        <p:spPr bwMode="auto">
          <a:xfrm>
            <a:off x="5686425" y="3914775"/>
            <a:ext cx="1588" cy="201613"/>
          </a:xfrm>
          <a:prstGeom prst="line">
            <a:avLst/>
          </a:prstGeom>
          <a:noFill/>
          <a:ln w="12700" cap="rnd">
            <a:solidFill>
              <a:srgbClr val="000000"/>
            </a:solidFill>
            <a:round/>
            <a:headEnd/>
            <a:tailEnd/>
          </a:ln>
        </p:spPr>
        <p:txBody>
          <a:bodyPr/>
          <a:lstStyle/>
          <a:p>
            <a:endParaRPr lang="he-IL"/>
          </a:p>
        </p:txBody>
      </p:sp>
      <p:sp>
        <p:nvSpPr>
          <p:cNvPr id="25681" name="Line 288"/>
          <p:cNvSpPr>
            <a:spLocks noChangeShapeType="1"/>
          </p:cNvSpPr>
          <p:nvPr/>
        </p:nvSpPr>
        <p:spPr bwMode="auto">
          <a:xfrm>
            <a:off x="5643563" y="4116388"/>
            <a:ext cx="101600" cy="1587"/>
          </a:xfrm>
          <a:prstGeom prst="line">
            <a:avLst/>
          </a:prstGeom>
          <a:noFill/>
          <a:ln w="12700" cap="rnd">
            <a:solidFill>
              <a:srgbClr val="000000"/>
            </a:solidFill>
            <a:round/>
            <a:headEnd/>
            <a:tailEnd/>
          </a:ln>
        </p:spPr>
        <p:txBody>
          <a:bodyPr/>
          <a:lstStyle/>
          <a:p>
            <a:endParaRPr lang="he-IL"/>
          </a:p>
        </p:txBody>
      </p:sp>
      <p:sp>
        <p:nvSpPr>
          <p:cNvPr id="25682" name="Line 289"/>
          <p:cNvSpPr>
            <a:spLocks noChangeShapeType="1"/>
          </p:cNvSpPr>
          <p:nvPr/>
        </p:nvSpPr>
        <p:spPr bwMode="auto">
          <a:xfrm>
            <a:off x="4267200" y="3578225"/>
            <a:ext cx="1588" cy="155575"/>
          </a:xfrm>
          <a:prstGeom prst="line">
            <a:avLst/>
          </a:prstGeom>
          <a:noFill/>
          <a:ln w="12700" cap="rnd">
            <a:solidFill>
              <a:srgbClr val="000000"/>
            </a:solidFill>
            <a:round/>
            <a:headEnd/>
            <a:tailEnd/>
          </a:ln>
        </p:spPr>
        <p:txBody>
          <a:bodyPr/>
          <a:lstStyle/>
          <a:p>
            <a:endParaRPr lang="he-IL"/>
          </a:p>
        </p:txBody>
      </p:sp>
      <p:sp>
        <p:nvSpPr>
          <p:cNvPr id="25683" name="Line 290"/>
          <p:cNvSpPr>
            <a:spLocks noChangeShapeType="1"/>
          </p:cNvSpPr>
          <p:nvPr/>
        </p:nvSpPr>
        <p:spPr bwMode="auto">
          <a:xfrm>
            <a:off x="4222750" y="3733800"/>
            <a:ext cx="101600" cy="1588"/>
          </a:xfrm>
          <a:prstGeom prst="line">
            <a:avLst/>
          </a:prstGeom>
          <a:noFill/>
          <a:ln w="12700" cap="rnd">
            <a:solidFill>
              <a:srgbClr val="000000"/>
            </a:solidFill>
            <a:round/>
            <a:headEnd/>
            <a:tailEnd/>
          </a:ln>
        </p:spPr>
        <p:txBody>
          <a:bodyPr/>
          <a:lstStyle/>
          <a:p>
            <a:endParaRPr lang="he-IL"/>
          </a:p>
        </p:txBody>
      </p:sp>
      <p:sp>
        <p:nvSpPr>
          <p:cNvPr id="25684" name="Line 291"/>
          <p:cNvSpPr>
            <a:spLocks noChangeShapeType="1"/>
          </p:cNvSpPr>
          <p:nvPr/>
        </p:nvSpPr>
        <p:spPr bwMode="auto">
          <a:xfrm>
            <a:off x="2860675" y="3578225"/>
            <a:ext cx="3175" cy="266700"/>
          </a:xfrm>
          <a:prstGeom prst="line">
            <a:avLst/>
          </a:prstGeom>
          <a:noFill/>
          <a:ln w="14288">
            <a:solidFill>
              <a:srgbClr val="000000"/>
            </a:solidFill>
            <a:round/>
            <a:headEnd/>
            <a:tailEnd/>
          </a:ln>
        </p:spPr>
        <p:txBody>
          <a:bodyPr/>
          <a:lstStyle/>
          <a:p>
            <a:endParaRPr lang="he-IL"/>
          </a:p>
        </p:txBody>
      </p:sp>
      <p:sp>
        <p:nvSpPr>
          <p:cNvPr id="25685" name="Line 292"/>
          <p:cNvSpPr>
            <a:spLocks noChangeShapeType="1"/>
          </p:cNvSpPr>
          <p:nvPr/>
        </p:nvSpPr>
        <p:spPr bwMode="auto">
          <a:xfrm>
            <a:off x="2817813" y="3844925"/>
            <a:ext cx="101600" cy="4763"/>
          </a:xfrm>
          <a:prstGeom prst="line">
            <a:avLst/>
          </a:prstGeom>
          <a:noFill/>
          <a:ln w="14288">
            <a:solidFill>
              <a:srgbClr val="000000"/>
            </a:solidFill>
            <a:round/>
            <a:headEnd/>
            <a:tailEnd/>
          </a:ln>
        </p:spPr>
        <p:txBody>
          <a:bodyPr/>
          <a:lstStyle/>
          <a:p>
            <a:endParaRPr lang="he-IL"/>
          </a:p>
        </p:txBody>
      </p:sp>
      <p:sp>
        <p:nvSpPr>
          <p:cNvPr id="25686" name="Line 293"/>
          <p:cNvSpPr>
            <a:spLocks noChangeShapeType="1"/>
          </p:cNvSpPr>
          <p:nvPr/>
        </p:nvSpPr>
        <p:spPr bwMode="auto">
          <a:xfrm>
            <a:off x="1441450" y="2608263"/>
            <a:ext cx="1588" cy="201612"/>
          </a:xfrm>
          <a:prstGeom prst="line">
            <a:avLst/>
          </a:prstGeom>
          <a:noFill/>
          <a:ln w="14288">
            <a:solidFill>
              <a:srgbClr val="000000"/>
            </a:solidFill>
            <a:round/>
            <a:headEnd/>
            <a:tailEnd/>
          </a:ln>
        </p:spPr>
        <p:txBody>
          <a:bodyPr/>
          <a:lstStyle/>
          <a:p>
            <a:endParaRPr lang="he-IL"/>
          </a:p>
        </p:txBody>
      </p:sp>
      <p:sp>
        <p:nvSpPr>
          <p:cNvPr id="25687" name="Line 294"/>
          <p:cNvSpPr>
            <a:spLocks noChangeShapeType="1"/>
          </p:cNvSpPr>
          <p:nvPr/>
        </p:nvSpPr>
        <p:spPr bwMode="auto">
          <a:xfrm>
            <a:off x="1398588" y="2809875"/>
            <a:ext cx="103187" cy="4763"/>
          </a:xfrm>
          <a:prstGeom prst="line">
            <a:avLst/>
          </a:prstGeom>
          <a:noFill/>
          <a:ln w="14288">
            <a:solidFill>
              <a:srgbClr val="000000"/>
            </a:solidFill>
            <a:round/>
            <a:headEnd/>
            <a:tailEnd/>
          </a:ln>
        </p:spPr>
        <p:txBody>
          <a:bodyPr/>
          <a:lstStyle/>
          <a:p>
            <a:endParaRPr lang="he-IL"/>
          </a:p>
        </p:txBody>
      </p:sp>
      <p:sp>
        <p:nvSpPr>
          <p:cNvPr id="25688" name="Line 295"/>
          <p:cNvSpPr>
            <a:spLocks noChangeShapeType="1"/>
          </p:cNvSpPr>
          <p:nvPr/>
        </p:nvSpPr>
        <p:spPr bwMode="auto">
          <a:xfrm>
            <a:off x="5686425" y="2314575"/>
            <a:ext cx="1588" cy="201613"/>
          </a:xfrm>
          <a:prstGeom prst="line">
            <a:avLst/>
          </a:prstGeom>
          <a:noFill/>
          <a:ln w="12700" cap="rnd">
            <a:solidFill>
              <a:srgbClr val="000000"/>
            </a:solidFill>
            <a:round/>
            <a:headEnd/>
            <a:tailEnd/>
          </a:ln>
        </p:spPr>
        <p:txBody>
          <a:bodyPr/>
          <a:lstStyle/>
          <a:p>
            <a:endParaRPr lang="he-IL"/>
          </a:p>
        </p:txBody>
      </p:sp>
      <p:sp>
        <p:nvSpPr>
          <p:cNvPr id="25689" name="Line 296"/>
          <p:cNvSpPr>
            <a:spLocks noChangeShapeType="1"/>
          </p:cNvSpPr>
          <p:nvPr/>
        </p:nvSpPr>
        <p:spPr bwMode="auto">
          <a:xfrm>
            <a:off x="5643563" y="2516188"/>
            <a:ext cx="101600" cy="3175"/>
          </a:xfrm>
          <a:prstGeom prst="line">
            <a:avLst/>
          </a:prstGeom>
          <a:noFill/>
          <a:ln w="12700" cap="rnd">
            <a:solidFill>
              <a:srgbClr val="000000"/>
            </a:solidFill>
            <a:round/>
            <a:headEnd/>
            <a:tailEnd/>
          </a:ln>
        </p:spPr>
        <p:txBody>
          <a:bodyPr/>
          <a:lstStyle/>
          <a:p>
            <a:endParaRPr lang="he-IL"/>
          </a:p>
        </p:txBody>
      </p:sp>
      <p:sp>
        <p:nvSpPr>
          <p:cNvPr id="25690" name="Line 297"/>
          <p:cNvSpPr>
            <a:spLocks noChangeShapeType="1"/>
          </p:cNvSpPr>
          <p:nvPr/>
        </p:nvSpPr>
        <p:spPr bwMode="auto">
          <a:xfrm>
            <a:off x="4267200" y="2135188"/>
            <a:ext cx="1588" cy="134937"/>
          </a:xfrm>
          <a:prstGeom prst="line">
            <a:avLst/>
          </a:prstGeom>
          <a:noFill/>
          <a:ln w="12700" cap="rnd">
            <a:solidFill>
              <a:srgbClr val="000000"/>
            </a:solidFill>
            <a:round/>
            <a:headEnd/>
            <a:tailEnd/>
          </a:ln>
        </p:spPr>
        <p:txBody>
          <a:bodyPr/>
          <a:lstStyle/>
          <a:p>
            <a:endParaRPr lang="he-IL"/>
          </a:p>
        </p:txBody>
      </p:sp>
      <p:sp>
        <p:nvSpPr>
          <p:cNvPr id="25691" name="Line 298"/>
          <p:cNvSpPr>
            <a:spLocks noChangeShapeType="1"/>
          </p:cNvSpPr>
          <p:nvPr/>
        </p:nvSpPr>
        <p:spPr bwMode="auto">
          <a:xfrm>
            <a:off x="4222750" y="2270125"/>
            <a:ext cx="101600" cy="3175"/>
          </a:xfrm>
          <a:prstGeom prst="line">
            <a:avLst/>
          </a:prstGeom>
          <a:noFill/>
          <a:ln w="12700" cap="rnd">
            <a:solidFill>
              <a:srgbClr val="000000"/>
            </a:solidFill>
            <a:round/>
            <a:headEnd/>
            <a:tailEnd/>
          </a:ln>
        </p:spPr>
        <p:txBody>
          <a:bodyPr/>
          <a:lstStyle/>
          <a:p>
            <a:endParaRPr lang="he-IL"/>
          </a:p>
        </p:txBody>
      </p:sp>
      <p:sp>
        <p:nvSpPr>
          <p:cNvPr id="25692" name="Line 299"/>
          <p:cNvSpPr>
            <a:spLocks noChangeShapeType="1"/>
          </p:cNvSpPr>
          <p:nvPr/>
        </p:nvSpPr>
        <p:spPr bwMode="auto">
          <a:xfrm>
            <a:off x="2860675" y="2314575"/>
            <a:ext cx="3175" cy="182563"/>
          </a:xfrm>
          <a:prstGeom prst="line">
            <a:avLst/>
          </a:prstGeom>
          <a:noFill/>
          <a:ln w="14288">
            <a:solidFill>
              <a:srgbClr val="000000"/>
            </a:solidFill>
            <a:round/>
            <a:headEnd/>
            <a:tailEnd/>
          </a:ln>
        </p:spPr>
        <p:txBody>
          <a:bodyPr/>
          <a:lstStyle/>
          <a:p>
            <a:endParaRPr lang="he-IL"/>
          </a:p>
        </p:txBody>
      </p:sp>
      <p:sp>
        <p:nvSpPr>
          <p:cNvPr id="25693" name="Line 300"/>
          <p:cNvSpPr>
            <a:spLocks noChangeShapeType="1"/>
          </p:cNvSpPr>
          <p:nvPr/>
        </p:nvSpPr>
        <p:spPr bwMode="auto">
          <a:xfrm>
            <a:off x="2817813" y="2497138"/>
            <a:ext cx="101600" cy="1587"/>
          </a:xfrm>
          <a:prstGeom prst="line">
            <a:avLst/>
          </a:prstGeom>
          <a:noFill/>
          <a:ln w="14288">
            <a:solidFill>
              <a:srgbClr val="000000"/>
            </a:solidFill>
            <a:round/>
            <a:headEnd/>
            <a:tailEnd/>
          </a:ln>
        </p:spPr>
        <p:txBody>
          <a:bodyPr/>
          <a:lstStyle/>
          <a:p>
            <a:endParaRPr lang="he-IL"/>
          </a:p>
        </p:txBody>
      </p:sp>
      <p:sp>
        <p:nvSpPr>
          <p:cNvPr id="25694" name="Line 301"/>
          <p:cNvSpPr>
            <a:spLocks noChangeShapeType="1"/>
          </p:cNvSpPr>
          <p:nvPr/>
        </p:nvSpPr>
        <p:spPr bwMode="auto">
          <a:xfrm>
            <a:off x="1441450" y="1843088"/>
            <a:ext cx="1588" cy="200025"/>
          </a:xfrm>
          <a:prstGeom prst="line">
            <a:avLst/>
          </a:prstGeom>
          <a:noFill/>
          <a:ln w="14288">
            <a:solidFill>
              <a:srgbClr val="000000"/>
            </a:solidFill>
            <a:round/>
            <a:headEnd/>
            <a:tailEnd/>
          </a:ln>
        </p:spPr>
        <p:txBody>
          <a:bodyPr/>
          <a:lstStyle/>
          <a:p>
            <a:endParaRPr lang="he-IL"/>
          </a:p>
        </p:txBody>
      </p:sp>
      <p:sp>
        <p:nvSpPr>
          <p:cNvPr id="25695" name="Line 302"/>
          <p:cNvSpPr>
            <a:spLocks noChangeShapeType="1"/>
          </p:cNvSpPr>
          <p:nvPr/>
        </p:nvSpPr>
        <p:spPr bwMode="auto">
          <a:xfrm>
            <a:off x="1398588" y="2043113"/>
            <a:ext cx="103187" cy="3175"/>
          </a:xfrm>
          <a:prstGeom prst="line">
            <a:avLst/>
          </a:prstGeom>
          <a:noFill/>
          <a:ln w="14288">
            <a:solidFill>
              <a:srgbClr val="000000"/>
            </a:solidFill>
            <a:round/>
            <a:headEnd/>
            <a:tailEnd/>
          </a:ln>
        </p:spPr>
        <p:txBody>
          <a:bodyPr/>
          <a:lstStyle/>
          <a:p>
            <a:endParaRPr lang="he-IL"/>
          </a:p>
        </p:txBody>
      </p:sp>
      <p:sp>
        <p:nvSpPr>
          <p:cNvPr id="25696" name="Line 303"/>
          <p:cNvSpPr>
            <a:spLocks noChangeShapeType="1"/>
          </p:cNvSpPr>
          <p:nvPr/>
        </p:nvSpPr>
        <p:spPr bwMode="auto">
          <a:xfrm>
            <a:off x="5686425" y="1593850"/>
            <a:ext cx="1588" cy="114300"/>
          </a:xfrm>
          <a:prstGeom prst="line">
            <a:avLst/>
          </a:prstGeom>
          <a:noFill/>
          <a:ln w="12700" cap="rnd">
            <a:solidFill>
              <a:srgbClr val="000000"/>
            </a:solidFill>
            <a:round/>
            <a:headEnd/>
            <a:tailEnd/>
          </a:ln>
        </p:spPr>
        <p:txBody>
          <a:bodyPr/>
          <a:lstStyle/>
          <a:p>
            <a:endParaRPr lang="he-IL"/>
          </a:p>
        </p:txBody>
      </p:sp>
      <p:sp>
        <p:nvSpPr>
          <p:cNvPr id="25697" name="Line 304"/>
          <p:cNvSpPr>
            <a:spLocks noChangeShapeType="1"/>
          </p:cNvSpPr>
          <p:nvPr/>
        </p:nvSpPr>
        <p:spPr bwMode="auto">
          <a:xfrm>
            <a:off x="5643563" y="1708150"/>
            <a:ext cx="101600" cy="3175"/>
          </a:xfrm>
          <a:prstGeom prst="line">
            <a:avLst/>
          </a:prstGeom>
          <a:noFill/>
          <a:ln w="12700" cap="rnd">
            <a:solidFill>
              <a:srgbClr val="000000"/>
            </a:solidFill>
            <a:round/>
            <a:headEnd/>
            <a:tailEnd/>
          </a:ln>
        </p:spPr>
        <p:txBody>
          <a:bodyPr/>
          <a:lstStyle/>
          <a:p>
            <a:endParaRPr lang="he-IL"/>
          </a:p>
        </p:txBody>
      </p:sp>
      <p:sp>
        <p:nvSpPr>
          <p:cNvPr id="25698" name="Line 305"/>
          <p:cNvSpPr>
            <a:spLocks noChangeShapeType="1"/>
          </p:cNvSpPr>
          <p:nvPr/>
        </p:nvSpPr>
        <p:spPr bwMode="auto">
          <a:xfrm>
            <a:off x="4267200" y="1593850"/>
            <a:ext cx="1588" cy="88900"/>
          </a:xfrm>
          <a:prstGeom prst="line">
            <a:avLst/>
          </a:prstGeom>
          <a:noFill/>
          <a:ln w="12700" cap="rnd">
            <a:solidFill>
              <a:srgbClr val="000000"/>
            </a:solidFill>
            <a:round/>
            <a:headEnd/>
            <a:tailEnd/>
          </a:ln>
        </p:spPr>
        <p:txBody>
          <a:bodyPr/>
          <a:lstStyle/>
          <a:p>
            <a:endParaRPr lang="he-IL"/>
          </a:p>
        </p:txBody>
      </p:sp>
      <p:sp>
        <p:nvSpPr>
          <p:cNvPr id="25699" name="Line 306"/>
          <p:cNvSpPr>
            <a:spLocks noChangeShapeType="1"/>
          </p:cNvSpPr>
          <p:nvPr/>
        </p:nvSpPr>
        <p:spPr bwMode="auto">
          <a:xfrm>
            <a:off x="4222750" y="1682750"/>
            <a:ext cx="101600" cy="4763"/>
          </a:xfrm>
          <a:prstGeom prst="line">
            <a:avLst/>
          </a:prstGeom>
          <a:noFill/>
          <a:ln w="12700" cap="rnd">
            <a:solidFill>
              <a:srgbClr val="000000"/>
            </a:solidFill>
            <a:round/>
            <a:headEnd/>
            <a:tailEnd/>
          </a:ln>
        </p:spPr>
        <p:txBody>
          <a:bodyPr/>
          <a:lstStyle/>
          <a:p>
            <a:endParaRPr lang="he-IL"/>
          </a:p>
        </p:txBody>
      </p:sp>
      <p:sp>
        <p:nvSpPr>
          <p:cNvPr id="25700" name="Line 307"/>
          <p:cNvSpPr>
            <a:spLocks noChangeShapeType="1"/>
          </p:cNvSpPr>
          <p:nvPr/>
        </p:nvSpPr>
        <p:spPr bwMode="auto">
          <a:xfrm>
            <a:off x="2860675" y="1593850"/>
            <a:ext cx="3175" cy="69850"/>
          </a:xfrm>
          <a:prstGeom prst="line">
            <a:avLst/>
          </a:prstGeom>
          <a:noFill/>
          <a:ln w="14288">
            <a:solidFill>
              <a:srgbClr val="000000"/>
            </a:solidFill>
            <a:round/>
            <a:headEnd/>
            <a:tailEnd/>
          </a:ln>
        </p:spPr>
        <p:txBody>
          <a:bodyPr/>
          <a:lstStyle/>
          <a:p>
            <a:endParaRPr lang="he-IL"/>
          </a:p>
        </p:txBody>
      </p:sp>
      <p:sp>
        <p:nvSpPr>
          <p:cNvPr id="25701" name="Line 308"/>
          <p:cNvSpPr>
            <a:spLocks noChangeShapeType="1"/>
          </p:cNvSpPr>
          <p:nvPr/>
        </p:nvSpPr>
        <p:spPr bwMode="auto">
          <a:xfrm>
            <a:off x="2817813" y="1663700"/>
            <a:ext cx="101600" cy="1588"/>
          </a:xfrm>
          <a:prstGeom prst="line">
            <a:avLst/>
          </a:prstGeom>
          <a:noFill/>
          <a:ln w="14288">
            <a:solidFill>
              <a:srgbClr val="000000"/>
            </a:solidFill>
            <a:round/>
            <a:headEnd/>
            <a:tailEnd/>
          </a:ln>
        </p:spPr>
        <p:txBody>
          <a:bodyPr/>
          <a:lstStyle/>
          <a:p>
            <a:endParaRPr lang="he-IL"/>
          </a:p>
        </p:txBody>
      </p:sp>
      <p:sp>
        <p:nvSpPr>
          <p:cNvPr id="25702" name="Line 309"/>
          <p:cNvSpPr>
            <a:spLocks noChangeShapeType="1"/>
          </p:cNvSpPr>
          <p:nvPr/>
        </p:nvSpPr>
        <p:spPr bwMode="auto">
          <a:xfrm>
            <a:off x="1441450" y="1593850"/>
            <a:ext cx="1588" cy="201613"/>
          </a:xfrm>
          <a:prstGeom prst="line">
            <a:avLst/>
          </a:prstGeom>
          <a:noFill/>
          <a:ln w="14288">
            <a:solidFill>
              <a:srgbClr val="000000"/>
            </a:solidFill>
            <a:round/>
            <a:headEnd/>
            <a:tailEnd/>
          </a:ln>
        </p:spPr>
        <p:txBody>
          <a:bodyPr/>
          <a:lstStyle/>
          <a:p>
            <a:endParaRPr lang="he-IL"/>
          </a:p>
        </p:txBody>
      </p:sp>
      <p:sp>
        <p:nvSpPr>
          <p:cNvPr id="25703" name="Line 310"/>
          <p:cNvSpPr>
            <a:spLocks noChangeShapeType="1"/>
          </p:cNvSpPr>
          <p:nvPr/>
        </p:nvSpPr>
        <p:spPr bwMode="auto">
          <a:xfrm>
            <a:off x="1398588" y="1795463"/>
            <a:ext cx="103187" cy="4762"/>
          </a:xfrm>
          <a:prstGeom prst="line">
            <a:avLst/>
          </a:prstGeom>
          <a:noFill/>
          <a:ln w="14288">
            <a:solidFill>
              <a:srgbClr val="000000"/>
            </a:solidFill>
            <a:round/>
            <a:headEnd/>
            <a:tailEnd/>
          </a:ln>
        </p:spPr>
        <p:txBody>
          <a:bodyPr/>
          <a:lstStyle/>
          <a:p>
            <a:endParaRPr lang="he-IL"/>
          </a:p>
        </p:txBody>
      </p:sp>
      <p:sp>
        <p:nvSpPr>
          <p:cNvPr id="25704" name="Line 311"/>
          <p:cNvSpPr>
            <a:spLocks noChangeShapeType="1"/>
          </p:cNvSpPr>
          <p:nvPr/>
        </p:nvSpPr>
        <p:spPr bwMode="auto">
          <a:xfrm>
            <a:off x="733425" y="1593850"/>
            <a:ext cx="1588" cy="3783013"/>
          </a:xfrm>
          <a:prstGeom prst="line">
            <a:avLst/>
          </a:prstGeom>
          <a:noFill/>
          <a:ln w="1588" cap="rnd">
            <a:solidFill>
              <a:srgbClr val="000000"/>
            </a:solidFill>
            <a:round/>
            <a:headEnd/>
            <a:tailEnd/>
          </a:ln>
        </p:spPr>
        <p:txBody>
          <a:bodyPr/>
          <a:lstStyle/>
          <a:p>
            <a:endParaRPr lang="he-IL"/>
          </a:p>
        </p:txBody>
      </p:sp>
      <p:sp>
        <p:nvSpPr>
          <p:cNvPr id="25705" name="Line 312"/>
          <p:cNvSpPr>
            <a:spLocks noChangeShapeType="1"/>
          </p:cNvSpPr>
          <p:nvPr/>
        </p:nvSpPr>
        <p:spPr bwMode="auto">
          <a:xfrm>
            <a:off x="673100" y="5376863"/>
            <a:ext cx="60325" cy="3175"/>
          </a:xfrm>
          <a:prstGeom prst="line">
            <a:avLst/>
          </a:prstGeom>
          <a:noFill/>
          <a:ln w="1588" cap="rnd">
            <a:solidFill>
              <a:srgbClr val="000000"/>
            </a:solidFill>
            <a:round/>
            <a:headEnd/>
            <a:tailEnd/>
          </a:ln>
        </p:spPr>
        <p:txBody>
          <a:bodyPr/>
          <a:lstStyle/>
          <a:p>
            <a:endParaRPr lang="he-IL"/>
          </a:p>
        </p:txBody>
      </p:sp>
      <p:sp>
        <p:nvSpPr>
          <p:cNvPr id="25706" name="Line 313"/>
          <p:cNvSpPr>
            <a:spLocks noChangeShapeType="1"/>
          </p:cNvSpPr>
          <p:nvPr/>
        </p:nvSpPr>
        <p:spPr bwMode="auto">
          <a:xfrm>
            <a:off x="673100" y="4116388"/>
            <a:ext cx="60325" cy="1587"/>
          </a:xfrm>
          <a:prstGeom prst="line">
            <a:avLst/>
          </a:prstGeom>
          <a:noFill/>
          <a:ln w="1588" cap="rnd">
            <a:solidFill>
              <a:srgbClr val="000000"/>
            </a:solidFill>
            <a:round/>
            <a:headEnd/>
            <a:tailEnd/>
          </a:ln>
        </p:spPr>
        <p:txBody>
          <a:bodyPr/>
          <a:lstStyle/>
          <a:p>
            <a:endParaRPr lang="he-IL"/>
          </a:p>
        </p:txBody>
      </p:sp>
      <p:sp>
        <p:nvSpPr>
          <p:cNvPr id="25707" name="Line 314"/>
          <p:cNvSpPr>
            <a:spLocks noChangeShapeType="1"/>
          </p:cNvSpPr>
          <p:nvPr/>
        </p:nvSpPr>
        <p:spPr bwMode="auto">
          <a:xfrm>
            <a:off x="673100" y="2857500"/>
            <a:ext cx="60325" cy="3175"/>
          </a:xfrm>
          <a:prstGeom prst="line">
            <a:avLst/>
          </a:prstGeom>
          <a:noFill/>
          <a:ln w="1588" cap="rnd">
            <a:solidFill>
              <a:srgbClr val="000000"/>
            </a:solidFill>
            <a:round/>
            <a:headEnd/>
            <a:tailEnd/>
          </a:ln>
        </p:spPr>
        <p:txBody>
          <a:bodyPr/>
          <a:lstStyle/>
          <a:p>
            <a:endParaRPr lang="he-IL"/>
          </a:p>
        </p:txBody>
      </p:sp>
      <p:sp>
        <p:nvSpPr>
          <p:cNvPr id="25708" name="Line 315"/>
          <p:cNvSpPr>
            <a:spLocks noChangeShapeType="1"/>
          </p:cNvSpPr>
          <p:nvPr/>
        </p:nvSpPr>
        <p:spPr bwMode="auto">
          <a:xfrm>
            <a:off x="673100" y="1593850"/>
            <a:ext cx="60325" cy="1588"/>
          </a:xfrm>
          <a:prstGeom prst="line">
            <a:avLst/>
          </a:prstGeom>
          <a:noFill/>
          <a:ln w="1588" cap="rnd">
            <a:solidFill>
              <a:srgbClr val="000000"/>
            </a:solidFill>
            <a:round/>
            <a:headEnd/>
            <a:tailEnd/>
          </a:ln>
        </p:spPr>
        <p:txBody>
          <a:bodyPr/>
          <a:lstStyle/>
          <a:p>
            <a:endParaRPr lang="he-IL"/>
          </a:p>
        </p:txBody>
      </p:sp>
      <p:sp>
        <p:nvSpPr>
          <p:cNvPr id="25709" name="Line 316"/>
          <p:cNvSpPr>
            <a:spLocks noChangeShapeType="1"/>
          </p:cNvSpPr>
          <p:nvPr/>
        </p:nvSpPr>
        <p:spPr bwMode="auto">
          <a:xfrm>
            <a:off x="733425" y="5376863"/>
            <a:ext cx="5661025" cy="3175"/>
          </a:xfrm>
          <a:prstGeom prst="line">
            <a:avLst/>
          </a:prstGeom>
          <a:noFill/>
          <a:ln w="1588" cap="rnd">
            <a:solidFill>
              <a:srgbClr val="000000"/>
            </a:solidFill>
            <a:round/>
            <a:headEnd/>
            <a:tailEnd/>
          </a:ln>
        </p:spPr>
        <p:txBody>
          <a:bodyPr/>
          <a:lstStyle/>
          <a:p>
            <a:endParaRPr lang="he-IL"/>
          </a:p>
        </p:txBody>
      </p:sp>
      <p:sp>
        <p:nvSpPr>
          <p:cNvPr id="25710" name="Line 317"/>
          <p:cNvSpPr>
            <a:spLocks noChangeShapeType="1"/>
          </p:cNvSpPr>
          <p:nvPr/>
        </p:nvSpPr>
        <p:spPr bwMode="auto">
          <a:xfrm flipV="1">
            <a:off x="6394450" y="5376863"/>
            <a:ext cx="1588" cy="92075"/>
          </a:xfrm>
          <a:prstGeom prst="line">
            <a:avLst/>
          </a:prstGeom>
          <a:noFill/>
          <a:ln w="1588" cap="rnd">
            <a:solidFill>
              <a:srgbClr val="000000"/>
            </a:solidFill>
            <a:round/>
            <a:headEnd/>
            <a:tailEnd/>
          </a:ln>
        </p:spPr>
        <p:txBody>
          <a:bodyPr/>
          <a:lstStyle/>
          <a:p>
            <a:endParaRPr lang="he-IL"/>
          </a:p>
        </p:txBody>
      </p:sp>
      <p:sp>
        <p:nvSpPr>
          <p:cNvPr id="25711" name="Line 318"/>
          <p:cNvSpPr>
            <a:spLocks noChangeShapeType="1"/>
          </p:cNvSpPr>
          <p:nvPr/>
        </p:nvSpPr>
        <p:spPr bwMode="auto">
          <a:xfrm flipV="1">
            <a:off x="4975225" y="5376863"/>
            <a:ext cx="1588" cy="92075"/>
          </a:xfrm>
          <a:prstGeom prst="line">
            <a:avLst/>
          </a:prstGeom>
          <a:noFill/>
          <a:ln w="1588" cap="rnd">
            <a:solidFill>
              <a:srgbClr val="000000"/>
            </a:solidFill>
            <a:round/>
            <a:headEnd/>
            <a:tailEnd/>
          </a:ln>
        </p:spPr>
        <p:txBody>
          <a:bodyPr/>
          <a:lstStyle/>
          <a:p>
            <a:endParaRPr lang="he-IL"/>
          </a:p>
        </p:txBody>
      </p:sp>
      <p:sp>
        <p:nvSpPr>
          <p:cNvPr id="25712" name="Line 319"/>
          <p:cNvSpPr>
            <a:spLocks noChangeShapeType="1"/>
          </p:cNvSpPr>
          <p:nvPr/>
        </p:nvSpPr>
        <p:spPr bwMode="auto">
          <a:xfrm flipV="1">
            <a:off x="3556000" y="5376863"/>
            <a:ext cx="1588" cy="92075"/>
          </a:xfrm>
          <a:prstGeom prst="line">
            <a:avLst/>
          </a:prstGeom>
          <a:noFill/>
          <a:ln w="1588" cap="rnd">
            <a:solidFill>
              <a:srgbClr val="000000"/>
            </a:solidFill>
            <a:round/>
            <a:headEnd/>
            <a:tailEnd/>
          </a:ln>
        </p:spPr>
        <p:txBody>
          <a:bodyPr/>
          <a:lstStyle/>
          <a:p>
            <a:endParaRPr lang="he-IL"/>
          </a:p>
        </p:txBody>
      </p:sp>
      <p:sp>
        <p:nvSpPr>
          <p:cNvPr id="25713" name="Line 320"/>
          <p:cNvSpPr>
            <a:spLocks noChangeShapeType="1"/>
          </p:cNvSpPr>
          <p:nvPr/>
        </p:nvSpPr>
        <p:spPr bwMode="auto">
          <a:xfrm flipV="1">
            <a:off x="2151063" y="5376863"/>
            <a:ext cx="1587" cy="92075"/>
          </a:xfrm>
          <a:prstGeom prst="line">
            <a:avLst/>
          </a:prstGeom>
          <a:noFill/>
          <a:ln w="1588" cap="rnd">
            <a:solidFill>
              <a:srgbClr val="000000"/>
            </a:solidFill>
            <a:round/>
            <a:headEnd/>
            <a:tailEnd/>
          </a:ln>
        </p:spPr>
        <p:txBody>
          <a:bodyPr/>
          <a:lstStyle/>
          <a:p>
            <a:endParaRPr lang="he-IL"/>
          </a:p>
        </p:txBody>
      </p:sp>
      <p:sp>
        <p:nvSpPr>
          <p:cNvPr id="25714" name="Line 321"/>
          <p:cNvSpPr>
            <a:spLocks noChangeShapeType="1"/>
          </p:cNvSpPr>
          <p:nvPr/>
        </p:nvSpPr>
        <p:spPr bwMode="auto">
          <a:xfrm flipV="1">
            <a:off x="733425" y="5376863"/>
            <a:ext cx="1588" cy="92075"/>
          </a:xfrm>
          <a:prstGeom prst="line">
            <a:avLst/>
          </a:prstGeom>
          <a:noFill/>
          <a:ln w="1588" cap="rnd">
            <a:solidFill>
              <a:srgbClr val="000000"/>
            </a:solidFill>
            <a:round/>
            <a:headEnd/>
            <a:tailEnd/>
          </a:ln>
        </p:spPr>
        <p:txBody>
          <a:bodyPr/>
          <a:lstStyle/>
          <a:p>
            <a:endParaRPr lang="he-IL"/>
          </a:p>
        </p:txBody>
      </p:sp>
      <p:sp>
        <p:nvSpPr>
          <p:cNvPr id="25715" name="Rectangle 325"/>
          <p:cNvSpPr>
            <a:spLocks noChangeArrowheads="1"/>
          </p:cNvSpPr>
          <p:nvPr/>
        </p:nvSpPr>
        <p:spPr bwMode="auto">
          <a:xfrm>
            <a:off x="315913" y="1462088"/>
            <a:ext cx="338137" cy="242887"/>
          </a:xfrm>
          <a:prstGeom prst="rect">
            <a:avLst/>
          </a:prstGeom>
          <a:solidFill>
            <a:schemeClr val="bg1"/>
          </a:solidFill>
          <a:ln w="9525">
            <a:noFill/>
            <a:miter lim="800000"/>
            <a:headEnd/>
            <a:tailEnd/>
          </a:ln>
        </p:spPr>
        <p:txBody>
          <a:bodyPr wrap="none" lIns="0" tIns="0" rIns="0" bIns="0">
            <a:spAutoFit/>
          </a:bodyPr>
          <a:lstStyle/>
          <a:p>
            <a:pPr algn="ctr"/>
            <a:r>
              <a:rPr lang="en-US" sz="1600">
                <a:solidFill>
                  <a:srgbClr val="000000"/>
                </a:solidFill>
              </a:rPr>
              <a:t>100</a:t>
            </a:r>
            <a:endParaRPr lang="en-US"/>
          </a:p>
        </p:txBody>
      </p:sp>
      <p:grpSp>
        <p:nvGrpSpPr>
          <p:cNvPr id="31" name="Group 593"/>
          <p:cNvGrpSpPr>
            <a:grpSpLocks/>
          </p:cNvGrpSpPr>
          <p:nvPr/>
        </p:nvGrpSpPr>
        <p:grpSpPr bwMode="auto">
          <a:xfrm>
            <a:off x="1162050" y="5561013"/>
            <a:ext cx="5026025" cy="274637"/>
            <a:chOff x="883" y="3586"/>
            <a:chExt cx="3166" cy="173"/>
          </a:xfrm>
        </p:grpSpPr>
        <p:sp>
          <p:nvSpPr>
            <p:cNvPr id="25948" name="Rectangle 326"/>
            <p:cNvSpPr>
              <a:spLocks noChangeArrowheads="1"/>
            </p:cNvSpPr>
            <p:nvPr/>
          </p:nvSpPr>
          <p:spPr bwMode="auto">
            <a:xfrm>
              <a:off x="3302" y="3586"/>
              <a:ext cx="376" cy="173"/>
            </a:xfrm>
            <a:prstGeom prst="rect">
              <a:avLst/>
            </a:prstGeom>
            <a:noFill/>
            <a:ln w="9525">
              <a:noFill/>
              <a:miter lim="800000"/>
              <a:headEnd/>
              <a:tailEnd/>
            </a:ln>
          </p:spPr>
          <p:txBody>
            <a:bodyPr wrap="none" lIns="0" tIns="0" rIns="0" bIns="0">
              <a:spAutoFit/>
            </a:bodyPr>
            <a:lstStyle/>
            <a:p>
              <a:pPr algn="ctr"/>
              <a:r>
                <a:rPr lang="en-US">
                  <a:solidFill>
                    <a:srgbClr val="000000"/>
                  </a:solidFill>
                </a:rPr>
                <a:t>mesic</a:t>
              </a:r>
              <a:endParaRPr lang="en-US"/>
            </a:p>
          </p:txBody>
        </p:sp>
        <p:sp>
          <p:nvSpPr>
            <p:cNvPr id="25949" name="Rectangle 328"/>
            <p:cNvSpPr>
              <a:spLocks noChangeArrowheads="1"/>
            </p:cNvSpPr>
            <p:nvPr/>
          </p:nvSpPr>
          <p:spPr bwMode="auto">
            <a:xfrm>
              <a:off x="3697" y="3586"/>
              <a:ext cx="352" cy="173"/>
            </a:xfrm>
            <a:prstGeom prst="rect">
              <a:avLst/>
            </a:prstGeom>
            <a:noFill/>
            <a:ln w="9525">
              <a:noFill/>
              <a:miter lim="800000"/>
              <a:headEnd/>
              <a:tailEnd/>
            </a:ln>
          </p:spPr>
          <p:txBody>
            <a:bodyPr wrap="none" lIns="0" tIns="0" rIns="0" bIns="0">
              <a:spAutoFit/>
            </a:bodyPr>
            <a:lstStyle/>
            <a:p>
              <a:pPr algn="ctr"/>
              <a:r>
                <a:rPr lang="en-US">
                  <a:solidFill>
                    <a:srgbClr val="000000"/>
                  </a:solidFill>
                </a:rPr>
                <a:t>Medit</a:t>
              </a:r>
              <a:endParaRPr lang="en-US"/>
            </a:p>
          </p:txBody>
        </p:sp>
        <p:sp>
          <p:nvSpPr>
            <p:cNvPr id="25950" name="Rectangle 330"/>
            <p:cNvSpPr>
              <a:spLocks noChangeArrowheads="1"/>
            </p:cNvSpPr>
            <p:nvPr/>
          </p:nvSpPr>
          <p:spPr bwMode="auto">
            <a:xfrm>
              <a:off x="2596" y="3586"/>
              <a:ext cx="352" cy="173"/>
            </a:xfrm>
            <a:prstGeom prst="rect">
              <a:avLst/>
            </a:prstGeom>
            <a:noFill/>
            <a:ln w="9525">
              <a:noFill/>
              <a:miter lim="800000"/>
              <a:headEnd/>
              <a:tailEnd/>
            </a:ln>
          </p:spPr>
          <p:txBody>
            <a:bodyPr wrap="none" lIns="0" tIns="0" rIns="0" bIns="0">
              <a:spAutoFit/>
            </a:bodyPr>
            <a:lstStyle/>
            <a:p>
              <a:pPr algn="ctr"/>
              <a:r>
                <a:rPr lang="en-US">
                  <a:solidFill>
                    <a:srgbClr val="000000"/>
                  </a:solidFill>
                </a:rPr>
                <a:t>Medit</a:t>
              </a:r>
              <a:endParaRPr lang="en-US"/>
            </a:p>
          </p:txBody>
        </p:sp>
        <p:sp>
          <p:nvSpPr>
            <p:cNvPr id="25951" name="Rectangle 332"/>
            <p:cNvSpPr>
              <a:spLocks noChangeArrowheads="1"/>
            </p:cNvSpPr>
            <p:nvPr/>
          </p:nvSpPr>
          <p:spPr bwMode="auto">
            <a:xfrm>
              <a:off x="1635" y="3586"/>
              <a:ext cx="568" cy="173"/>
            </a:xfrm>
            <a:prstGeom prst="rect">
              <a:avLst/>
            </a:prstGeom>
            <a:noFill/>
            <a:ln w="9525">
              <a:noFill/>
              <a:miter lim="800000"/>
              <a:headEnd/>
              <a:tailEnd/>
            </a:ln>
          </p:spPr>
          <p:txBody>
            <a:bodyPr wrap="none" lIns="0" tIns="0" rIns="0" bIns="0">
              <a:spAutoFit/>
            </a:bodyPr>
            <a:lstStyle/>
            <a:p>
              <a:pPr algn="ctr"/>
              <a:r>
                <a:rPr lang="en-US">
                  <a:solidFill>
                    <a:srgbClr val="000000"/>
                  </a:solidFill>
                </a:rPr>
                <a:t>Semiarid</a:t>
              </a:r>
              <a:endParaRPr lang="en-US"/>
            </a:p>
          </p:txBody>
        </p:sp>
        <p:sp>
          <p:nvSpPr>
            <p:cNvPr id="25952" name="Rectangle 333"/>
            <p:cNvSpPr>
              <a:spLocks noChangeArrowheads="1"/>
            </p:cNvSpPr>
            <p:nvPr/>
          </p:nvSpPr>
          <p:spPr bwMode="auto">
            <a:xfrm>
              <a:off x="883" y="3586"/>
              <a:ext cx="256" cy="173"/>
            </a:xfrm>
            <a:prstGeom prst="rect">
              <a:avLst/>
            </a:prstGeom>
            <a:noFill/>
            <a:ln w="9525">
              <a:noFill/>
              <a:miter lim="800000"/>
              <a:headEnd/>
              <a:tailEnd/>
            </a:ln>
          </p:spPr>
          <p:txBody>
            <a:bodyPr wrap="none" lIns="0" tIns="0" rIns="0" bIns="0">
              <a:spAutoFit/>
            </a:bodyPr>
            <a:lstStyle/>
            <a:p>
              <a:pPr algn="ctr"/>
              <a:r>
                <a:rPr lang="en-US">
                  <a:solidFill>
                    <a:srgbClr val="000000"/>
                  </a:solidFill>
                </a:rPr>
                <a:t>Arid</a:t>
              </a:r>
              <a:endParaRPr lang="en-US"/>
            </a:p>
          </p:txBody>
        </p:sp>
      </p:grpSp>
      <p:sp>
        <p:nvSpPr>
          <p:cNvPr id="25717" name="Rectangle 336"/>
          <p:cNvSpPr>
            <a:spLocks noChangeArrowheads="1"/>
          </p:cNvSpPr>
          <p:nvPr/>
        </p:nvSpPr>
        <p:spPr bwMode="auto">
          <a:xfrm>
            <a:off x="5729288" y="4384675"/>
            <a:ext cx="112712"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718" name="Rectangle 337"/>
          <p:cNvSpPr>
            <a:spLocks noChangeArrowheads="1"/>
          </p:cNvSpPr>
          <p:nvPr/>
        </p:nvSpPr>
        <p:spPr bwMode="auto">
          <a:xfrm>
            <a:off x="4330700" y="4251325"/>
            <a:ext cx="112713" cy="246063"/>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719" name="Rectangle 338"/>
          <p:cNvSpPr>
            <a:spLocks noChangeArrowheads="1"/>
          </p:cNvSpPr>
          <p:nvPr/>
        </p:nvSpPr>
        <p:spPr bwMode="auto">
          <a:xfrm>
            <a:off x="2941638" y="4251325"/>
            <a:ext cx="112712" cy="246063"/>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720" name="Rectangle 339"/>
          <p:cNvSpPr>
            <a:spLocks noChangeArrowheads="1"/>
          </p:cNvSpPr>
          <p:nvPr/>
        </p:nvSpPr>
        <p:spPr bwMode="auto">
          <a:xfrm>
            <a:off x="1431925" y="3467100"/>
            <a:ext cx="112713" cy="242888"/>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a:t>
            </a:r>
            <a:endParaRPr lang="en-US"/>
          </a:p>
        </p:txBody>
      </p:sp>
      <p:sp>
        <p:nvSpPr>
          <p:cNvPr id="25721" name="Rectangle 340"/>
          <p:cNvSpPr>
            <a:spLocks noChangeArrowheads="1"/>
          </p:cNvSpPr>
          <p:nvPr/>
        </p:nvSpPr>
        <p:spPr bwMode="auto">
          <a:xfrm>
            <a:off x="1431925" y="2160588"/>
            <a:ext cx="1127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a:t>
            </a:r>
            <a:endParaRPr lang="en-US"/>
          </a:p>
        </p:txBody>
      </p:sp>
      <p:sp>
        <p:nvSpPr>
          <p:cNvPr id="25722" name="Rectangle 341"/>
          <p:cNvSpPr>
            <a:spLocks noChangeArrowheads="1"/>
          </p:cNvSpPr>
          <p:nvPr/>
        </p:nvSpPr>
        <p:spPr bwMode="auto">
          <a:xfrm>
            <a:off x="2809875" y="2813050"/>
            <a:ext cx="225425" cy="242888"/>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ab</a:t>
            </a:r>
            <a:endParaRPr lang="en-US"/>
          </a:p>
        </p:txBody>
      </p:sp>
      <p:sp>
        <p:nvSpPr>
          <p:cNvPr id="25723" name="Rectangle 342"/>
          <p:cNvSpPr>
            <a:spLocks noChangeArrowheads="1"/>
          </p:cNvSpPr>
          <p:nvPr/>
        </p:nvSpPr>
        <p:spPr bwMode="auto">
          <a:xfrm>
            <a:off x="4268788" y="2813050"/>
            <a:ext cx="111125" cy="242888"/>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724" name="Rectangle 343"/>
          <p:cNvSpPr>
            <a:spLocks noChangeArrowheads="1"/>
          </p:cNvSpPr>
          <p:nvPr/>
        </p:nvSpPr>
        <p:spPr bwMode="auto">
          <a:xfrm>
            <a:off x="5729288" y="2944813"/>
            <a:ext cx="112712" cy="242887"/>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725" name="Rectangle 344"/>
          <p:cNvSpPr>
            <a:spLocks noChangeArrowheads="1"/>
          </p:cNvSpPr>
          <p:nvPr/>
        </p:nvSpPr>
        <p:spPr bwMode="auto">
          <a:xfrm>
            <a:off x="5721350" y="1865313"/>
            <a:ext cx="112713" cy="242887"/>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726" name="Rectangle 345"/>
          <p:cNvSpPr>
            <a:spLocks noChangeArrowheads="1"/>
          </p:cNvSpPr>
          <p:nvPr/>
        </p:nvSpPr>
        <p:spPr bwMode="auto">
          <a:xfrm>
            <a:off x="4268788" y="1768475"/>
            <a:ext cx="111125" cy="246063"/>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727" name="Rectangle 346"/>
          <p:cNvSpPr>
            <a:spLocks noChangeArrowheads="1"/>
          </p:cNvSpPr>
          <p:nvPr/>
        </p:nvSpPr>
        <p:spPr bwMode="auto">
          <a:xfrm>
            <a:off x="2809875" y="1900238"/>
            <a:ext cx="225425" cy="246062"/>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ab</a:t>
            </a:r>
            <a:endParaRPr lang="en-US"/>
          </a:p>
        </p:txBody>
      </p:sp>
      <p:sp>
        <p:nvSpPr>
          <p:cNvPr id="25728" name="Rectangle 347"/>
          <p:cNvSpPr>
            <a:spLocks noChangeArrowheads="1"/>
          </p:cNvSpPr>
          <p:nvPr/>
        </p:nvSpPr>
        <p:spPr bwMode="auto">
          <a:xfrm>
            <a:off x="1606550" y="1506538"/>
            <a:ext cx="1127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a:t>
            </a:r>
            <a:endParaRPr lang="en-US"/>
          </a:p>
        </p:txBody>
      </p:sp>
      <p:sp>
        <p:nvSpPr>
          <p:cNvPr id="25729" name="Line 348"/>
          <p:cNvSpPr>
            <a:spLocks noChangeShapeType="1"/>
          </p:cNvSpPr>
          <p:nvPr/>
        </p:nvSpPr>
        <p:spPr bwMode="auto">
          <a:xfrm flipV="1">
            <a:off x="582613" y="4870450"/>
            <a:ext cx="257175" cy="128588"/>
          </a:xfrm>
          <a:prstGeom prst="line">
            <a:avLst/>
          </a:prstGeom>
          <a:noFill/>
          <a:ln w="11113" cap="rnd">
            <a:solidFill>
              <a:srgbClr val="000000"/>
            </a:solidFill>
            <a:round/>
            <a:headEnd/>
            <a:tailEnd/>
          </a:ln>
        </p:spPr>
        <p:txBody>
          <a:bodyPr/>
          <a:lstStyle/>
          <a:p>
            <a:endParaRPr lang="he-IL"/>
          </a:p>
        </p:txBody>
      </p:sp>
      <p:sp>
        <p:nvSpPr>
          <p:cNvPr id="25730" name="Line 349"/>
          <p:cNvSpPr>
            <a:spLocks noChangeShapeType="1"/>
          </p:cNvSpPr>
          <p:nvPr/>
        </p:nvSpPr>
        <p:spPr bwMode="auto">
          <a:xfrm flipV="1">
            <a:off x="582613" y="4999038"/>
            <a:ext cx="257175" cy="131762"/>
          </a:xfrm>
          <a:prstGeom prst="line">
            <a:avLst/>
          </a:prstGeom>
          <a:noFill/>
          <a:ln w="11113" cap="rnd">
            <a:solidFill>
              <a:srgbClr val="000000"/>
            </a:solidFill>
            <a:round/>
            <a:headEnd/>
            <a:tailEnd/>
          </a:ln>
        </p:spPr>
        <p:txBody>
          <a:bodyPr/>
          <a:lstStyle/>
          <a:p>
            <a:endParaRPr lang="he-IL"/>
          </a:p>
        </p:txBody>
      </p:sp>
      <p:sp>
        <p:nvSpPr>
          <p:cNvPr id="25731" name="Rectangle 351"/>
          <p:cNvSpPr>
            <a:spLocks noChangeArrowheads="1"/>
          </p:cNvSpPr>
          <p:nvPr/>
        </p:nvSpPr>
        <p:spPr bwMode="auto">
          <a:xfrm>
            <a:off x="733425" y="1593850"/>
            <a:ext cx="5661025" cy="3783013"/>
          </a:xfrm>
          <a:prstGeom prst="rect">
            <a:avLst/>
          </a:prstGeom>
          <a:noFill/>
          <a:ln w="1588" cap="rnd">
            <a:solidFill>
              <a:srgbClr val="000000"/>
            </a:solidFill>
            <a:miter lim="800000"/>
            <a:headEnd/>
            <a:tailEnd/>
          </a:ln>
        </p:spPr>
        <p:txBody>
          <a:bodyPr/>
          <a:lstStyle/>
          <a:p>
            <a:endParaRPr lang="he-IL"/>
          </a:p>
        </p:txBody>
      </p:sp>
      <p:sp>
        <p:nvSpPr>
          <p:cNvPr id="25732" name="Rectangle 352"/>
          <p:cNvSpPr>
            <a:spLocks noChangeArrowheads="1"/>
          </p:cNvSpPr>
          <p:nvPr/>
        </p:nvSpPr>
        <p:spPr bwMode="auto">
          <a:xfrm>
            <a:off x="5405438" y="3914775"/>
            <a:ext cx="577850" cy="1462088"/>
          </a:xfrm>
          <a:prstGeom prst="rect">
            <a:avLst/>
          </a:prstGeom>
          <a:solidFill>
            <a:srgbClr val="00FF00"/>
          </a:solidFill>
          <a:ln w="9525">
            <a:noFill/>
            <a:miter lim="800000"/>
            <a:headEnd/>
            <a:tailEnd/>
          </a:ln>
        </p:spPr>
        <p:txBody>
          <a:bodyPr/>
          <a:lstStyle/>
          <a:p>
            <a:endParaRPr lang="he-IL"/>
          </a:p>
        </p:txBody>
      </p:sp>
      <p:sp>
        <p:nvSpPr>
          <p:cNvPr id="25733" name="Rectangle 353"/>
          <p:cNvSpPr>
            <a:spLocks noChangeArrowheads="1"/>
          </p:cNvSpPr>
          <p:nvPr/>
        </p:nvSpPr>
        <p:spPr bwMode="auto">
          <a:xfrm>
            <a:off x="5405438" y="3914775"/>
            <a:ext cx="577850" cy="1462088"/>
          </a:xfrm>
          <a:prstGeom prst="rect">
            <a:avLst/>
          </a:prstGeom>
          <a:noFill/>
          <a:ln w="12700" cap="rnd">
            <a:solidFill>
              <a:srgbClr val="000000"/>
            </a:solidFill>
            <a:miter lim="800000"/>
            <a:headEnd/>
            <a:tailEnd/>
          </a:ln>
        </p:spPr>
        <p:txBody>
          <a:bodyPr/>
          <a:lstStyle/>
          <a:p>
            <a:endParaRPr lang="he-IL"/>
          </a:p>
        </p:txBody>
      </p:sp>
      <p:sp>
        <p:nvSpPr>
          <p:cNvPr id="25734" name="Rectangle 354"/>
          <p:cNvSpPr>
            <a:spLocks noChangeArrowheads="1"/>
          </p:cNvSpPr>
          <p:nvPr/>
        </p:nvSpPr>
        <p:spPr bwMode="auto">
          <a:xfrm>
            <a:off x="5405438" y="3914775"/>
            <a:ext cx="577850" cy="1462088"/>
          </a:xfrm>
          <a:prstGeom prst="rect">
            <a:avLst/>
          </a:prstGeom>
          <a:solidFill>
            <a:srgbClr val="00FF00"/>
          </a:solidFill>
          <a:ln w="9525">
            <a:noFill/>
            <a:miter lim="800000"/>
            <a:headEnd/>
            <a:tailEnd/>
          </a:ln>
        </p:spPr>
        <p:txBody>
          <a:bodyPr/>
          <a:lstStyle/>
          <a:p>
            <a:endParaRPr lang="he-IL"/>
          </a:p>
        </p:txBody>
      </p:sp>
      <p:sp>
        <p:nvSpPr>
          <p:cNvPr id="25735" name="Rectangle 355"/>
          <p:cNvSpPr>
            <a:spLocks noChangeArrowheads="1"/>
          </p:cNvSpPr>
          <p:nvPr/>
        </p:nvSpPr>
        <p:spPr bwMode="auto">
          <a:xfrm>
            <a:off x="5405438" y="3914775"/>
            <a:ext cx="577850" cy="1462088"/>
          </a:xfrm>
          <a:prstGeom prst="rect">
            <a:avLst/>
          </a:prstGeom>
          <a:noFill/>
          <a:ln w="12700" cap="rnd">
            <a:solidFill>
              <a:srgbClr val="000000"/>
            </a:solidFill>
            <a:miter lim="800000"/>
            <a:headEnd/>
            <a:tailEnd/>
          </a:ln>
        </p:spPr>
        <p:txBody>
          <a:bodyPr/>
          <a:lstStyle/>
          <a:p>
            <a:endParaRPr lang="he-IL"/>
          </a:p>
        </p:txBody>
      </p:sp>
      <p:sp>
        <p:nvSpPr>
          <p:cNvPr id="25736" name="Rectangle 356"/>
          <p:cNvSpPr>
            <a:spLocks noChangeArrowheads="1"/>
          </p:cNvSpPr>
          <p:nvPr/>
        </p:nvSpPr>
        <p:spPr bwMode="auto">
          <a:xfrm>
            <a:off x="3984625" y="3578225"/>
            <a:ext cx="576263" cy="1798638"/>
          </a:xfrm>
          <a:prstGeom prst="rect">
            <a:avLst/>
          </a:prstGeom>
          <a:solidFill>
            <a:srgbClr val="00FF00"/>
          </a:solidFill>
          <a:ln w="9525">
            <a:noFill/>
            <a:miter lim="800000"/>
            <a:headEnd/>
            <a:tailEnd/>
          </a:ln>
        </p:spPr>
        <p:txBody>
          <a:bodyPr/>
          <a:lstStyle/>
          <a:p>
            <a:endParaRPr lang="he-IL"/>
          </a:p>
        </p:txBody>
      </p:sp>
      <p:sp>
        <p:nvSpPr>
          <p:cNvPr id="25737" name="Rectangle 357"/>
          <p:cNvSpPr>
            <a:spLocks noChangeArrowheads="1"/>
          </p:cNvSpPr>
          <p:nvPr/>
        </p:nvSpPr>
        <p:spPr bwMode="auto">
          <a:xfrm>
            <a:off x="3984625" y="3578225"/>
            <a:ext cx="576263" cy="1798638"/>
          </a:xfrm>
          <a:prstGeom prst="rect">
            <a:avLst/>
          </a:prstGeom>
          <a:noFill/>
          <a:ln w="12700" cap="rnd">
            <a:solidFill>
              <a:srgbClr val="000000"/>
            </a:solidFill>
            <a:miter lim="800000"/>
            <a:headEnd/>
            <a:tailEnd/>
          </a:ln>
        </p:spPr>
        <p:txBody>
          <a:bodyPr/>
          <a:lstStyle/>
          <a:p>
            <a:endParaRPr lang="he-IL"/>
          </a:p>
        </p:txBody>
      </p:sp>
      <p:sp>
        <p:nvSpPr>
          <p:cNvPr id="25738" name="Rectangle 358"/>
          <p:cNvSpPr>
            <a:spLocks noChangeArrowheads="1"/>
          </p:cNvSpPr>
          <p:nvPr/>
        </p:nvSpPr>
        <p:spPr bwMode="auto">
          <a:xfrm>
            <a:off x="3984625" y="3578225"/>
            <a:ext cx="576263" cy="1798638"/>
          </a:xfrm>
          <a:prstGeom prst="rect">
            <a:avLst/>
          </a:prstGeom>
          <a:solidFill>
            <a:srgbClr val="00FF00"/>
          </a:solidFill>
          <a:ln w="9525">
            <a:noFill/>
            <a:miter lim="800000"/>
            <a:headEnd/>
            <a:tailEnd/>
          </a:ln>
        </p:spPr>
        <p:txBody>
          <a:bodyPr/>
          <a:lstStyle/>
          <a:p>
            <a:endParaRPr lang="he-IL"/>
          </a:p>
        </p:txBody>
      </p:sp>
      <p:sp>
        <p:nvSpPr>
          <p:cNvPr id="25739" name="Rectangle 359"/>
          <p:cNvSpPr>
            <a:spLocks noChangeArrowheads="1"/>
          </p:cNvSpPr>
          <p:nvPr/>
        </p:nvSpPr>
        <p:spPr bwMode="auto">
          <a:xfrm>
            <a:off x="3984625" y="3578225"/>
            <a:ext cx="576263" cy="1798638"/>
          </a:xfrm>
          <a:prstGeom prst="rect">
            <a:avLst/>
          </a:prstGeom>
          <a:noFill/>
          <a:ln w="12700" cap="rnd">
            <a:solidFill>
              <a:srgbClr val="000000"/>
            </a:solidFill>
            <a:miter lim="800000"/>
            <a:headEnd/>
            <a:tailEnd/>
          </a:ln>
        </p:spPr>
        <p:txBody>
          <a:bodyPr/>
          <a:lstStyle/>
          <a:p>
            <a:endParaRPr lang="he-IL"/>
          </a:p>
        </p:txBody>
      </p:sp>
      <p:sp>
        <p:nvSpPr>
          <p:cNvPr id="25740" name="Rectangle 360"/>
          <p:cNvSpPr>
            <a:spLocks noChangeArrowheads="1"/>
          </p:cNvSpPr>
          <p:nvPr/>
        </p:nvSpPr>
        <p:spPr bwMode="auto">
          <a:xfrm>
            <a:off x="2581275" y="3578225"/>
            <a:ext cx="561975" cy="1798638"/>
          </a:xfrm>
          <a:prstGeom prst="rect">
            <a:avLst/>
          </a:prstGeom>
          <a:solidFill>
            <a:srgbClr val="00FF00"/>
          </a:solidFill>
          <a:ln w="9525">
            <a:noFill/>
            <a:miter lim="800000"/>
            <a:headEnd/>
            <a:tailEnd/>
          </a:ln>
        </p:spPr>
        <p:txBody>
          <a:bodyPr/>
          <a:lstStyle/>
          <a:p>
            <a:endParaRPr lang="he-IL"/>
          </a:p>
        </p:txBody>
      </p:sp>
      <p:sp>
        <p:nvSpPr>
          <p:cNvPr id="25741" name="Rectangle 361"/>
          <p:cNvSpPr>
            <a:spLocks noChangeArrowheads="1"/>
          </p:cNvSpPr>
          <p:nvPr/>
        </p:nvSpPr>
        <p:spPr bwMode="auto">
          <a:xfrm>
            <a:off x="2581275" y="3578225"/>
            <a:ext cx="561975" cy="1798638"/>
          </a:xfrm>
          <a:prstGeom prst="rect">
            <a:avLst/>
          </a:prstGeom>
          <a:noFill/>
          <a:ln w="14288" cap="rnd">
            <a:solidFill>
              <a:srgbClr val="000000"/>
            </a:solidFill>
            <a:miter lim="800000"/>
            <a:headEnd/>
            <a:tailEnd/>
          </a:ln>
        </p:spPr>
        <p:txBody>
          <a:bodyPr/>
          <a:lstStyle/>
          <a:p>
            <a:endParaRPr lang="he-IL"/>
          </a:p>
        </p:txBody>
      </p:sp>
      <p:sp>
        <p:nvSpPr>
          <p:cNvPr id="25742" name="Rectangle 362"/>
          <p:cNvSpPr>
            <a:spLocks noChangeArrowheads="1"/>
          </p:cNvSpPr>
          <p:nvPr/>
        </p:nvSpPr>
        <p:spPr bwMode="auto">
          <a:xfrm>
            <a:off x="2581275" y="3578225"/>
            <a:ext cx="561975" cy="1798638"/>
          </a:xfrm>
          <a:prstGeom prst="rect">
            <a:avLst/>
          </a:prstGeom>
          <a:solidFill>
            <a:srgbClr val="00FF00"/>
          </a:solidFill>
          <a:ln w="9525">
            <a:noFill/>
            <a:miter lim="800000"/>
            <a:headEnd/>
            <a:tailEnd/>
          </a:ln>
        </p:spPr>
        <p:txBody>
          <a:bodyPr/>
          <a:lstStyle/>
          <a:p>
            <a:endParaRPr lang="he-IL"/>
          </a:p>
        </p:txBody>
      </p:sp>
      <p:sp>
        <p:nvSpPr>
          <p:cNvPr id="25743" name="Rectangle 363"/>
          <p:cNvSpPr>
            <a:spLocks noChangeArrowheads="1"/>
          </p:cNvSpPr>
          <p:nvPr/>
        </p:nvSpPr>
        <p:spPr bwMode="auto">
          <a:xfrm>
            <a:off x="2581275" y="3578225"/>
            <a:ext cx="561975" cy="1798638"/>
          </a:xfrm>
          <a:prstGeom prst="rect">
            <a:avLst/>
          </a:prstGeom>
          <a:noFill/>
          <a:ln w="14288" cap="rnd">
            <a:solidFill>
              <a:srgbClr val="000000"/>
            </a:solidFill>
            <a:miter lim="800000"/>
            <a:headEnd/>
            <a:tailEnd/>
          </a:ln>
        </p:spPr>
        <p:txBody>
          <a:bodyPr/>
          <a:lstStyle/>
          <a:p>
            <a:endParaRPr lang="he-IL"/>
          </a:p>
        </p:txBody>
      </p:sp>
      <p:sp>
        <p:nvSpPr>
          <p:cNvPr id="25744" name="Rectangle 364"/>
          <p:cNvSpPr>
            <a:spLocks noChangeArrowheads="1"/>
          </p:cNvSpPr>
          <p:nvPr/>
        </p:nvSpPr>
        <p:spPr bwMode="auto">
          <a:xfrm>
            <a:off x="1160463" y="2608263"/>
            <a:ext cx="579437" cy="2768600"/>
          </a:xfrm>
          <a:prstGeom prst="rect">
            <a:avLst/>
          </a:prstGeom>
          <a:solidFill>
            <a:srgbClr val="00FF00"/>
          </a:solidFill>
          <a:ln w="9525">
            <a:noFill/>
            <a:miter lim="800000"/>
            <a:headEnd/>
            <a:tailEnd/>
          </a:ln>
        </p:spPr>
        <p:txBody>
          <a:bodyPr/>
          <a:lstStyle/>
          <a:p>
            <a:endParaRPr lang="he-IL"/>
          </a:p>
        </p:txBody>
      </p:sp>
      <p:sp>
        <p:nvSpPr>
          <p:cNvPr id="25745" name="Rectangle 365"/>
          <p:cNvSpPr>
            <a:spLocks noChangeArrowheads="1"/>
          </p:cNvSpPr>
          <p:nvPr/>
        </p:nvSpPr>
        <p:spPr bwMode="auto">
          <a:xfrm>
            <a:off x="1160463" y="2608263"/>
            <a:ext cx="579437" cy="2768600"/>
          </a:xfrm>
          <a:prstGeom prst="rect">
            <a:avLst/>
          </a:prstGeom>
          <a:noFill/>
          <a:ln w="14288" cap="rnd">
            <a:solidFill>
              <a:srgbClr val="000000"/>
            </a:solidFill>
            <a:miter lim="800000"/>
            <a:headEnd/>
            <a:tailEnd/>
          </a:ln>
        </p:spPr>
        <p:txBody>
          <a:bodyPr/>
          <a:lstStyle/>
          <a:p>
            <a:endParaRPr lang="he-IL"/>
          </a:p>
        </p:txBody>
      </p:sp>
      <p:sp>
        <p:nvSpPr>
          <p:cNvPr id="25746" name="Rectangle 366"/>
          <p:cNvSpPr>
            <a:spLocks noChangeArrowheads="1"/>
          </p:cNvSpPr>
          <p:nvPr/>
        </p:nvSpPr>
        <p:spPr bwMode="auto">
          <a:xfrm>
            <a:off x="1160463" y="2608263"/>
            <a:ext cx="579437" cy="2768600"/>
          </a:xfrm>
          <a:prstGeom prst="rect">
            <a:avLst/>
          </a:prstGeom>
          <a:solidFill>
            <a:srgbClr val="00FF00"/>
          </a:solidFill>
          <a:ln w="9525">
            <a:noFill/>
            <a:miter lim="800000"/>
            <a:headEnd/>
            <a:tailEnd/>
          </a:ln>
        </p:spPr>
        <p:txBody>
          <a:bodyPr/>
          <a:lstStyle/>
          <a:p>
            <a:endParaRPr lang="he-IL"/>
          </a:p>
        </p:txBody>
      </p:sp>
      <p:sp>
        <p:nvSpPr>
          <p:cNvPr id="25747" name="Rectangle 367"/>
          <p:cNvSpPr>
            <a:spLocks noChangeArrowheads="1"/>
          </p:cNvSpPr>
          <p:nvPr/>
        </p:nvSpPr>
        <p:spPr bwMode="auto">
          <a:xfrm>
            <a:off x="1160463" y="2608263"/>
            <a:ext cx="579437" cy="2768600"/>
          </a:xfrm>
          <a:prstGeom prst="rect">
            <a:avLst/>
          </a:prstGeom>
          <a:noFill/>
          <a:ln w="14288" cap="rnd">
            <a:solidFill>
              <a:srgbClr val="000000"/>
            </a:solidFill>
            <a:miter lim="800000"/>
            <a:headEnd/>
            <a:tailEnd/>
          </a:ln>
        </p:spPr>
        <p:txBody>
          <a:bodyPr/>
          <a:lstStyle/>
          <a:p>
            <a:endParaRPr lang="he-IL"/>
          </a:p>
        </p:txBody>
      </p:sp>
      <p:sp>
        <p:nvSpPr>
          <p:cNvPr id="25748" name="Rectangle 368"/>
          <p:cNvSpPr>
            <a:spLocks noChangeArrowheads="1"/>
          </p:cNvSpPr>
          <p:nvPr/>
        </p:nvSpPr>
        <p:spPr bwMode="auto">
          <a:xfrm>
            <a:off x="5405438" y="2314575"/>
            <a:ext cx="577850" cy="1600200"/>
          </a:xfrm>
          <a:prstGeom prst="rect">
            <a:avLst/>
          </a:prstGeom>
          <a:solidFill>
            <a:srgbClr val="FF0000"/>
          </a:solidFill>
          <a:ln w="9525">
            <a:noFill/>
            <a:miter lim="800000"/>
            <a:headEnd/>
            <a:tailEnd/>
          </a:ln>
        </p:spPr>
        <p:txBody>
          <a:bodyPr/>
          <a:lstStyle/>
          <a:p>
            <a:endParaRPr lang="he-IL"/>
          </a:p>
        </p:txBody>
      </p:sp>
      <p:sp>
        <p:nvSpPr>
          <p:cNvPr id="25749" name="Rectangle 369"/>
          <p:cNvSpPr>
            <a:spLocks noChangeArrowheads="1"/>
          </p:cNvSpPr>
          <p:nvPr/>
        </p:nvSpPr>
        <p:spPr bwMode="auto">
          <a:xfrm>
            <a:off x="5405438" y="2314575"/>
            <a:ext cx="577850" cy="1600200"/>
          </a:xfrm>
          <a:prstGeom prst="rect">
            <a:avLst/>
          </a:prstGeom>
          <a:noFill/>
          <a:ln w="12700" cap="rnd">
            <a:solidFill>
              <a:srgbClr val="000000"/>
            </a:solidFill>
            <a:miter lim="800000"/>
            <a:headEnd/>
            <a:tailEnd/>
          </a:ln>
        </p:spPr>
        <p:txBody>
          <a:bodyPr/>
          <a:lstStyle/>
          <a:p>
            <a:endParaRPr lang="he-IL"/>
          </a:p>
        </p:txBody>
      </p:sp>
      <p:sp>
        <p:nvSpPr>
          <p:cNvPr id="25750" name="Rectangle 370"/>
          <p:cNvSpPr>
            <a:spLocks noChangeArrowheads="1"/>
          </p:cNvSpPr>
          <p:nvPr/>
        </p:nvSpPr>
        <p:spPr bwMode="auto">
          <a:xfrm>
            <a:off x="5405438" y="2314575"/>
            <a:ext cx="577850" cy="1600200"/>
          </a:xfrm>
          <a:prstGeom prst="rect">
            <a:avLst/>
          </a:prstGeom>
          <a:solidFill>
            <a:srgbClr val="FF0000"/>
          </a:solidFill>
          <a:ln w="9525">
            <a:noFill/>
            <a:miter lim="800000"/>
            <a:headEnd/>
            <a:tailEnd/>
          </a:ln>
        </p:spPr>
        <p:txBody>
          <a:bodyPr/>
          <a:lstStyle/>
          <a:p>
            <a:endParaRPr lang="he-IL"/>
          </a:p>
        </p:txBody>
      </p:sp>
      <p:sp>
        <p:nvSpPr>
          <p:cNvPr id="25751" name="Rectangle 371"/>
          <p:cNvSpPr>
            <a:spLocks noChangeArrowheads="1"/>
          </p:cNvSpPr>
          <p:nvPr/>
        </p:nvSpPr>
        <p:spPr bwMode="auto">
          <a:xfrm>
            <a:off x="5405438" y="2314575"/>
            <a:ext cx="577850" cy="1600200"/>
          </a:xfrm>
          <a:prstGeom prst="rect">
            <a:avLst/>
          </a:prstGeom>
          <a:noFill/>
          <a:ln w="12700" cap="rnd">
            <a:solidFill>
              <a:srgbClr val="000000"/>
            </a:solidFill>
            <a:miter lim="800000"/>
            <a:headEnd/>
            <a:tailEnd/>
          </a:ln>
        </p:spPr>
        <p:txBody>
          <a:bodyPr/>
          <a:lstStyle/>
          <a:p>
            <a:endParaRPr lang="he-IL"/>
          </a:p>
        </p:txBody>
      </p:sp>
      <p:sp>
        <p:nvSpPr>
          <p:cNvPr id="25752" name="Rectangle 372"/>
          <p:cNvSpPr>
            <a:spLocks noChangeArrowheads="1"/>
          </p:cNvSpPr>
          <p:nvPr/>
        </p:nvSpPr>
        <p:spPr bwMode="auto">
          <a:xfrm>
            <a:off x="3984625" y="2135188"/>
            <a:ext cx="576263" cy="1443037"/>
          </a:xfrm>
          <a:prstGeom prst="rect">
            <a:avLst/>
          </a:prstGeom>
          <a:solidFill>
            <a:srgbClr val="FF0000"/>
          </a:solidFill>
          <a:ln w="9525">
            <a:noFill/>
            <a:miter lim="800000"/>
            <a:headEnd/>
            <a:tailEnd/>
          </a:ln>
        </p:spPr>
        <p:txBody>
          <a:bodyPr/>
          <a:lstStyle/>
          <a:p>
            <a:endParaRPr lang="he-IL"/>
          </a:p>
        </p:txBody>
      </p:sp>
      <p:sp>
        <p:nvSpPr>
          <p:cNvPr id="25753" name="Rectangle 373"/>
          <p:cNvSpPr>
            <a:spLocks noChangeArrowheads="1"/>
          </p:cNvSpPr>
          <p:nvPr/>
        </p:nvSpPr>
        <p:spPr bwMode="auto">
          <a:xfrm>
            <a:off x="3984625" y="2135188"/>
            <a:ext cx="576263" cy="1443037"/>
          </a:xfrm>
          <a:prstGeom prst="rect">
            <a:avLst/>
          </a:prstGeom>
          <a:noFill/>
          <a:ln w="12700" cap="rnd">
            <a:solidFill>
              <a:srgbClr val="000000"/>
            </a:solidFill>
            <a:miter lim="800000"/>
            <a:headEnd/>
            <a:tailEnd/>
          </a:ln>
        </p:spPr>
        <p:txBody>
          <a:bodyPr/>
          <a:lstStyle/>
          <a:p>
            <a:endParaRPr lang="he-IL"/>
          </a:p>
        </p:txBody>
      </p:sp>
      <p:sp>
        <p:nvSpPr>
          <p:cNvPr id="25754" name="Rectangle 374"/>
          <p:cNvSpPr>
            <a:spLocks noChangeArrowheads="1"/>
          </p:cNvSpPr>
          <p:nvPr/>
        </p:nvSpPr>
        <p:spPr bwMode="auto">
          <a:xfrm>
            <a:off x="3984625" y="2135188"/>
            <a:ext cx="576263" cy="1443037"/>
          </a:xfrm>
          <a:prstGeom prst="rect">
            <a:avLst/>
          </a:prstGeom>
          <a:solidFill>
            <a:srgbClr val="FF0000"/>
          </a:solidFill>
          <a:ln w="9525">
            <a:noFill/>
            <a:miter lim="800000"/>
            <a:headEnd/>
            <a:tailEnd/>
          </a:ln>
        </p:spPr>
        <p:txBody>
          <a:bodyPr/>
          <a:lstStyle/>
          <a:p>
            <a:endParaRPr lang="he-IL"/>
          </a:p>
        </p:txBody>
      </p:sp>
      <p:sp>
        <p:nvSpPr>
          <p:cNvPr id="25755" name="Rectangle 375"/>
          <p:cNvSpPr>
            <a:spLocks noChangeArrowheads="1"/>
          </p:cNvSpPr>
          <p:nvPr/>
        </p:nvSpPr>
        <p:spPr bwMode="auto">
          <a:xfrm>
            <a:off x="3984625" y="2135188"/>
            <a:ext cx="576263" cy="1443037"/>
          </a:xfrm>
          <a:prstGeom prst="rect">
            <a:avLst/>
          </a:prstGeom>
          <a:noFill/>
          <a:ln w="12700" cap="rnd">
            <a:solidFill>
              <a:srgbClr val="000000"/>
            </a:solidFill>
            <a:miter lim="800000"/>
            <a:headEnd/>
            <a:tailEnd/>
          </a:ln>
        </p:spPr>
        <p:txBody>
          <a:bodyPr/>
          <a:lstStyle/>
          <a:p>
            <a:endParaRPr lang="he-IL"/>
          </a:p>
        </p:txBody>
      </p:sp>
      <p:sp>
        <p:nvSpPr>
          <p:cNvPr id="25756" name="Rectangle 376"/>
          <p:cNvSpPr>
            <a:spLocks noChangeArrowheads="1"/>
          </p:cNvSpPr>
          <p:nvPr/>
        </p:nvSpPr>
        <p:spPr bwMode="auto">
          <a:xfrm>
            <a:off x="2581275" y="2314575"/>
            <a:ext cx="561975" cy="1263650"/>
          </a:xfrm>
          <a:prstGeom prst="rect">
            <a:avLst/>
          </a:prstGeom>
          <a:solidFill>
            <a:srgbClr val="FF0000"/>
          </a:solidFill>
          <a:ln w="9525">
            <a:noFill/>
            <a:miter lim="800000"/>
            <a:headEnd/>
            <a:tailEnd/>
          </a:ln>
        </p:spPr>
        <p:txBody>
          <a:bodyPr/>
          <a:lstStyle/>
          <a:p>
            <a:endParaRPr lang="he-IL"/>
          </a:p>
        </p:txBody>
      </p:sp>
      <p:sp>
        <p:nvSpPr>
          <p:cNvPr id="25757" name="Rectangle 377"/>
          <p:cNvSpPr>
            <a:spLocks noChangeArrowheads="1"/>
          </p:cNvSpPr>
          <p:nvPr/>
        </p:nvSpPr>
        <p:spPr bwMode="auto">
          <a:xfrm>
            <a:off x="2581275" y="2314575"/>
            <a:ext cx="561975" cy="1263650"/>
          </a:xfrm>
          <a:prstGeom prst="rect">
            <a:avLst/>
          </a:prstGeom>
          <a:noFill/>
          <a:ln w="14288" cap="rnd">
            <a:solidFill>
              <a:srgbClr val="000000"/>
            </a:solidFill>
            <a:miter lim="800000"/>
            <a:headEnd/>
            <a:tailEnd/>
          </a:ln>
        </p:spPr>
        <p:txBody>
          <a:bodyPr/>
          <a:lstStyle/>
          <a:p>
            <a:endParaRPr lang="he-IL"/>
          </a:p>
        </p:txBody>
      </p:sp>
      <p:sp>
        <p:nvSpPr>
          <p:cNvPr id="25758" name="Rectangle 378"/>
          <p:cNvSpPr>
            <a:spLocks noChangeArrowheads="1"/>
          </p:cNvSpPr>
          <p:nvPr/>
        </p:nvSpPr>
        <p:spPr bwMode="auto">
          <a:xfrm>
            <a:off x="2581275" y="2314575"/>
            <a:ext cx="561975" cy="1263650"/>
          </a:xfrm>
          <a:prstGeom prst="rect">
            <a:avLst/>
          </a:prstGeom>
          <a:solidFill>
            <a:srgbClr val="FF0000"/>
          </a:solidFill>
          <a:ln w="9525">
            <a:noFill/>
            <a:miter lim="800000"/>
            <a:headEnd/>
            <a:tailEnd/>
          </a:ln>
        </p:spPr>
        <p:txBody>
          <a:bodyPr/>
          <a:lstStyle/>
          <a:p>
            <a:endParaRPr lang="he-IL"/>
          </a:p>
        </p:txBody>
      </p:sp>
      <p:sp>
        <p:nvSpPr>
          <p:cNvPr id="25759" name="Rectangle 379"/>
          <p:cNvSpPr>
            <a:spLocks noChangeArrowheads="1"/>
          </p:cNvSpPr>
          <p:nvPr/>
        </p:nvSpPr>
        <p:spPr bwMode="auto">
          <a:xfrm>
            <a:off x="2581275" y="2314575"/>
            <a:ext cx="561975" cy="1263650"/>
          </a:xfrm>
          <a:prstGeom prst="rect">
            <a:avLst/>
          </a:prstGeom>
          <a:noFill/>
          <a:ln w="14288" cap="rnd">
            <a:solidFill>
              <a:srgbClr val="000000"/>
            </a:solidFill>
            <a:miter lim="800000"/>
            <a:headEnd/>
            <a:tailEnd/>
          </a:ln>
        </p:spPr>
        <p:txBody>
          <a:bodyPr/>
          <a:lstStyle/>
          <a:p>
            <a:endParaRPr lang="he-IL"/>
          </a:p>
        </p:txBody>
      </p:sp>
      <p:sp>
        <p:nvSpPr>
          <p:cNvPr id="25760" name="Rectangle 380"/>
          <p:cNvSpPr>
            <a:spLocks noChangeArrowheads="1"/>
          </p:cNvSpPr>
          <p:nvPr/>
        </p:nvSpPr>
        <p:spPr bwMode="auto">
          <a:xfrm>
            <a:off x="1160463" y="1843088"/>
            <a:ext cx="579437" cy="765175"/>
          </a:xfrm>
          <a:prstGeom prst="rect">
            <a:avLst/>
          </a:prstGeom>
          <a:solidFill>
            <a:srgbClr val="FF0000"/>
          </a:solidFill>
          <a:ln w="9525">
            <a:noFill/>
            <a:miter lim="800000"/>
            <a:headEnd/>
            <a:tailEnd/>
          </a:ln>
        </p:spPr>
        <p:txBody>
          <a:bodyPr/>
          <a:lstStyle/>
          <a:p>
            <a:endParaRPr lang="he-IL"/>
          </a:p>
        </p:txBody>
      </p:sp>
      <p:sp>
        <p:nvSpPr>
          <p:cNvPr id="25761" name="Rectangle 381"/>
          <p:cNvSpPr>
            <a:spLocks noChangeArrowheads="1"/>
          </p:cNvSpPr>
          <p:nvPr/>
        </p:nvSpPr>
        <p:spPr bwMode="auto">
          <a:xfrm>
            <a:off x="1160463" y="1843088"/>
            <a:ext cx="579437" cy="765175"/>
          </a:xfrm>
          <a:prstGeom prst="rect">
            <a:avLst/>
          </a:prstGeom>
          <a:noFill/>
          <a:ln w="14288" cap="rnd">
            <a:solidFill>
              <a:srgbClr val="000000"/>
            </a:solidFill>
            <a:miter lim="800000"/>
            <a:headEnd/>
            <a:tailEnd/>
          </a:ln>
        </p:spPr>
        <p:txBody>
          <a:bodyPr/>
          <a:lstStyle/>
          <a:p>
            <a:endParaRPr lang="he-IL"/>
          </a:p>
        </p:txBody>
      </p:sp>
      <p:sp>
        <p:nvSpPr>
          <p:cNvPr id="25762" name="Rectangle 382"/>
          <p:cNvSpPr>
            <a:spLocks noChangeArrowheads="1"/>
          </p:cNvSpPr>
          <p:nvPr/>
        </p:nvSpPr>
        <p:spPr bwMode="auto">
          <a:xfrm>
            <a:off x="1160463" y="1843088"/>
            <a:ext cx="579437" cy="765175"/>
          </a:xfrm>
          <a:prstGeom prst="rect">
            <a:avLst/>
          </a:prstGeom>
          <a:solidFill>
            <a:srgbClr val="FF0000"/>
          </a:solidFill>
          <a:ln w="9525">
            <a:noFill/>
            <a:miter lim="800000"/>
            <a:headEnd/>
            <a:tailEnd/>
          </a:ln>
        </p:spPr>
        <p:txBody>
          <a:bodyPr/>
          <a:lstStyle/>
          <a:p>
            <a:endParaRPr lang="he-IL"/>
          </a:p>
        </p:txBody>
      </p:sp>
      <p:sp>
        <p:nvSpPr>
          <p:cNvPr id="25763" name="Rectangle 383"/>
          <p:cNvSpPr>
            <a:spLocks noChangeArrowheads="1"/>
          </p:cNvSpPr>
          <p:nvPr/>
        </p:nvSpPr>
        <p:spPr bwMode="auto">
          <a:xfrm>
            <a:off x="1160463" y="1843088"/>
            <a:ext cx="579437" cy="765175"/>
          </a:xfrm>
          <a:prstGeom prst="rect">
            <a:avLst/>
          </a:prstGeom>
          <a:noFill/>
          <a:ln w="14288" cap="rnd">
            <a:solidFill>
              <a:srgbClr val="000000"/>
            </a:solidFill>
            <a:miter lim="800000"/>
            <a:headEnd/>
            <a:tailEnd/>
          </a:ln>
        </p:spPr>
        <p:txBody>
          <a:bodyPr/>
          <a:lstStyle/>
          <a:p>
            <a:endParaRPr lang="he-IL"/>
          </a:p>
        </p:txBody>
      </p:sp>
      <p:sp>
        <p:nvSpPr>
          <p:cNvPr id="25764" name="Rectangle 384"/>
          <p:cNvSpPr>
            <a:spLocks noChangeArrowheads="1"/>
          </p:cNvSpPr>
          <p:nvPr/>
        </p:nvSpPr>
        <p:spPr bwMode="auto">
          <a:xfrm>
            <a:off x="5405438" y="1593850"/>
            <a:ext cx="577850" cy="720725"/>
          </a:xfrm>
          <a:prstGeom prst="rect">
            <a:avLst/>
          </a:prstGeom>
          <a:solidFill>
            <a:srgbClr val="FFFF99"/>
          </a:solidFill>
          <a:ln w="9525">
            <a:noFill/>
            <a:miter lim="800000"/>
            <a:headEnd/>
            <a:tailEnd/>
          </a:ln>
        </p:spPr>
        <p:txBody>
          <a:bodyPr/>
          <a:lstStyle/>
          <a:p>
            <a:endParaRPr lang="he-IL"/>
          </a:p>
        </p:txBody>
      </p:sp>
      <p:sp>
        <p:nvSpPr>
          <p:cNvPr id="25765" name="Rectangle 385"/>
          <p:cNvSpPr>
            <a:spLocks noChangeArrowheads="1"/>
          </p:cNvSpPr>
          <p:nvPr/>
        </p:nvSpPr>
        <p:spPr bwMode="auto">
          <a:xfrm>
            <a:off x="5405438" y="1593850"/>
            <a:ext cx="577850" cy="720725"/>
          </a:xfrm>
          <a:prstGeom prst="rect">
            <a:avLst/>
          </a:prstGeom>
          <a:noFill/>
          <a:ln w="12700" cap="rnd">
            <a:solidFill>
              <a:srgbClr val="000000"/>
            </a:solidFill>
            <a:miter lim="800000"/>
            <a:headEnd/>
            <a:tailEnd/>
          </a:ln>
        </p:spPr>
        <p:txBody>
          <a:bodyPr/>
          <a:lstStyle/>
          <a:p>
            <a:endParaRPr lang="he-IL"/>
          </a:p>
        </p:txBody>
      </p:sp>
      <p:sp>
        <p:nvSpPr>
          <p:cNvPr id="25766" name="Rectangle 386"/>
          <p:cNvSpPr>
            <a:spLocks noChangeArrowheads="1"/>
          </p:cNvSpPr>
          <p:nvPr/>
        </p:nvSpPr>
        <p:spPr bwMode="auto">
          <a:xfrm>
            <a:off x="5405438" y="1593850"/>
            <a:ext cx="577850" cy="720725"/>
          </a:xfrm>
          <a:prstGeom prst="rect">
            <a:avLst/>
          </a:prstGeom>
          <a:solidFill>
            <a:srgbClr val="FFFF99"/>
          </a:solidFill>
          <a:ln w="9525">
            <a:noFill/>
            <a:miter lim="800000"/>
            <a:headEnd/>
            <a:tailEnd/>
          </a:ln>
        </p:spPr>
        <p:txBody>
          <a:bodyPr/>
          <a:lstStyle/>
          <a:p>
            <a:endParaRPr lang="he-IL"/>
          </a:p>
        </p:txBody>
      </p:sp>
      <p:sp>
        <p:nvSpPr>
          <p:cNvPr id="25767" name="Rectangle 387"/>
          <p:cNvSpPr>
            <a:spLocks noChangeArrowheads="1"/>
          </p:cNvSpPr>
          <p:nvPr/>
        </p:nvSpPr>
        <p:spPr bwMode="auto">
          <a:xfrm>
            <a:off x="5405438" y="1593850"/>
            <a:ext cx="577850" cy="720725"/>
          </a:xfrm>
          <a:prstGeom prst="rect">
            <a:avLst/>
          </a:prstGeom>
          <a:noFill/>
          <a:ln w="12700" cap="rnd">
            <a:solidFill>
              <a:srgbClr val="000000"/>
            </a:solidFill>
            <a:miter lim="800000"/>
            <a:headEnd/>
            <a:tailEnd/>
          </a:ln>
        </p:spPr>
        <p:txBody>
          <a:bodyPr/>
          <a:lstStyle/>
          <a:p>
            <a:endParaRPr lang="he-IL"/>
          </a:p>
        </p:txBody>
      </p:sp>
      <p:sp>
        <p:nvSpPr>
          <p:cNvPr id="25768" name="Rectangle 388"/>
          <p:cNvSpPr>
            <a:spLocks noChangeArrowheads="1"/>
          </p:cNvSpPr>
          <p:nvPr/>
        </p:nvSpPr>
        <p:spPr bwMode="auto">
          <a:xfrm>
            <a:off x="3984625" y="1593850"/>
            <a:ext cx="576263" cy="541338"/>
          </a:xfrm>
          <a:prstGeom prst="rect">
            <a:avLst/>
          </a:prstGeom>
          <a:solidFill>
            <a:srgbClr val="FFFF99"/>
          </a:solidFill>
          <a:ln w="9525">
            <a:noFill/>
            <a:miter lim="800000"/>
            <a:headEnd/>
            <a:tailEnd/>
          </a:ln>
        </p:spPr>
        <p:txBody>
          <a:bodyPr/>
          <a:lstStyle/>
          <a:p>
            <a:endParaRPr lang="he-IL"/>
          </a:p>
        </p:txBody>
      </p:sp>
      <p:sp>
        <p:nvSpPr>
          <p:cNvPr id="25769" name="Rectangle 389"/>
          <p:cNvSpPr>
            <a:spLocks noChangeArrowheads="1"/>
          </p:cNvSpPr>
          <p:nvPr/>
        </p:nvSpPr>
        <p:spPr bwMode="auto">
          <a:xfrm>
            <a:off x="3984625" y="1593850"/>
            <a:ext cx="576263" cy="541338"/>
          </a:xfrm>
          <a:prstGeom prst="rect">
            <a:avLst/>
          </a:prstGeom>
          <a:noFill/>
          <a:ln w="12700" cap="rnd">
            <a:solidFill>
              <a:srgbClr val="000000"/>
            </a:solidFill>
            <a:miter lim="800000"/>
            <a:headEnd/>
            <a:tailEnd/>
          </a:ln>
        </p:spPr>
        <p:txBody>
          <a:bodyPr/>
          <a:lstStyle/>
          <a:p>
            <a:endParaRPr lang="he-IL"/>
          </a:p>
        </p:txBody>
      </p:sp>
      <p:sp>
        <p:nvSpPr>
          <p:cNvPr id="25770" name="Rectangle 390"/>
          <p:cNvSpPr>
            <a:spLocks noChangeArrowheads="1"/>
          </p:cNvSpPr>
          <p:nvPr/>
        </p:nvSpPr>
        <p:spPr bwMode="auto">
          <a:xfrm>
            <a:off x="3984625" y="1593850"/>
            <a:ext cx="576263" cy="541338"/>
          </a:xfrm>
          <a:prstGeom prst="rect">
            <a:avLst/>
          </a:prstGeom>
          <a:solidFill>
            <a:srgbClr val="FFFF99"/>
          </a:solidFill>
          <a:ln w="9525">
            <a:noFill/>
            <a:miter lim="800000"/>
            <a:headEnd/>
            <a:tailEnd/>
          </a:ln>
        </p:spPr>
        <p:txBody>
          <a:bodyPr/>
          <a:lstStyle/>
          <a:p>
            <a:endParaRPr lang="he-IL"/>
          </a:p>
        </p:txBody>
      </p:sp>
      <p:sp>
        <p:nvSpPr>
          <p:cNvPr id="25771" name="Rectangle 391"/>
          <p:cNvSpPr>
            <a:spLocks noChangeArrowheads="1"/>
          </p:cNvSpPr>
          <p:nvPr/>
        </p:nvSpPr>
        <p:spPr bwMode="auto">
          <a:xfrm>
            <a:off x="3984625" y="1593850"/>
            <a:ext cx="576263" cy="541338"/>
          </a:xfrm>
          <a:prstGeom prst="rect">
            <a:avLst/>
          </a:prstGeom>
          <a:noFill/>
          <a:ln w="12700" cap="rnd">
            <a:solidFill>
              <a:srgbClr val="000000"/>
            </a:solidFill>
            <a:miter lim="800000"/>
            <a:headEnd/>
            <a:tailEnd/>
          </a:ln>
        </p:spPr>
        <p:txBody>
          <a:bodyPr/>
          <a:lstStyle/>
          <a:p>
            <a:endParaRPr lang="he-IL"/>
          </a:p>
        </p:txBody>
      </p:sp>
      <p:sp>
        <p:nvSpPr>
          <p:cNvPr id="25772" name="Rectangle 392"/>
          <p:cNvSpPr>
            <a:spLocks noChangeArrowheads="1"/>
          </p:cNvSpPr>
          <p:nvPr/>
        </p:nvSpPr>
        <p:spPr bwMode="auto">
          <a:xfrm>
            <a:off x="2581275" y="1593850"/>
            <a:ext cx="561975" cy="720725"/>
          </a:xfrm>
          <a:prstGeom prst="rect">
            <a:avLst/>
          </a:prstGeom>
          <a:solidFill>
            <a:srgbClr val="FFFF99"/>
          </a:solidFill>
          <a:ln w="9525">
            <a:noFill/>
            <a:miter lim="800000"/>
            <a:headEnd/>
            <a:tailEnd/>
          </a:ln>
        </p:spPr>
        <p:txBody>
          <a:bodyPr/>
          <a:lstStyle/>
          <a:p>
            <a:endParaRPr lang="he-IL"/>
          </a:p>
        </p:txBody>
      </p:sp>
      <p:sp>
        <p:nvSpPr>
          <p:cNvPr id="25773" name="Rectangle 393"/>
          <p:cNvSpPr>
            <a:spLocks noChangeArrowheads="1"/>
          </p:cNvSpPr>
          <p:nvPr/>
        </p:nvSpPr>
        <p:spPr bwMode="auto">
          <a:xfrm>
            <a:off x="2581275" y="1593850"/>
            <a:ext cx="561975" cy="720725"/>
          </a:xfrm>
          <a:prstGeom prst="rect">
            <a:avLst/>
          </a:prstGeom>
          <a:noFill/>
          <a:ln w="14288" cap="rnd">
            <a:solidFill>
              <a:srgbClr val="000000"/>
            </a:solidFill>
            <a:miter lim="800000"/>
            <a:headEnd/>
            <a:tailEnd/>
          </a:ln>
        </p:spPr>
        <p:txBody>
          <a:bodyPr/>
          <a:lstStyle/>
          <a:p>
            <a:endParaRPr lang="he-IL"/>
          </a:p>
        </p:txBody>
      </p:sp>
      <p:sp>
        <p:nvSpPr>
          <p:cNvPr id="25774" name="Rectangle 394"/>
          <p:cNvSpPr>
            <a:spLocks noChangeArrowheads="1"/>
          </p:cNvSpPr>
          <p:nvPr/>
        </p:nvSpPr>
        <p:spPr bwMode="auto">
          <a:xfrm>
            <a:off x="2581275" y="1593850"/>
            <a:ext cx="561975" cy="720725"/>
          </a:xfrm>
          <a:prstGeom prst="rect">
            <a:avLst/>
          </a:prstGeom>
          <a:solidFill>
            <a:srgbClr val="FFFF99"/>
          </a:solidFill>
          <a:ln w="9525">
            <a:noFill/>
            <a:miter lim="800000"/>
            <a:headEnd/>
            <a:tailEnd/>
          </a:ln>
        </p:spPr>
        <p:txBody>
          <a:bodyPr/>
          <a:lstStyle/>
          <a:p>
            <a:endParaRPr lang="he-IL"/>
          </a:p>
        </p:txBody>
      </p:sp>
      <p:sp>
        <p:nvSpPr>
          <p:cNvPr id="25775" name="Rectangle 395"/>
          <p:cNvSpPr>
            <a:spLocks noChangeArrowheads="1"/>
          </p:cNvSpPr>
          <p:nvPr/>
        </p:nvSpPr>
        <p:spPr bwMode="auto">
          <a:xfrm>
            <a:off x="2581275" y="1593850"/>
            <a:ext cx="561975" cy="720725"/>
          </a:xfrm>
          <a:prstGeom prst="rect">
            <a:avLst/>
          </a:prstGeom>
          <a:noFill/>
          <a:ln w="14288" cap="rnd">
            <a:solidFill>
              <a:srgbClr val="000000"/>
            </a:solidFill>
            <a:miter lim="800000"/>
            <a:headEnd/>
            <a:tailEnd/>
          </a:ln>
        </p:spPr>
        <p:txBody>
          <a:bodyPr/>
          <a:lstStyle/>
          <a:p>
            <a:endParaRPr lang="he-IL"/>
          </a:p>
        </p:txBody>
      </p:sp>
      <p:sp>
        <p:nvSpPr>
          <p:cNvPr id="25776" name="Rectangle 396"/>
          <p:cNvSpPr>
            <a:spLocks noChangeArrowheads="1"/>
          </p:cNvSpPr>
          <p:nvPr/>
        </p:nvSpPr>
        <p:spPr bwMode="auto">
          <a:xfrm>
            <a:off x="1160463" y="1593850"/>
            <a:ext cx="579437" cy="249238"/>
          </a:xfrm>
          <a:prstGeom prst="rect">
            <a:avLst/>
          </a:prstGeom>
          <a:solidFill>
            <a:srgbClr val="FFFF99"/>
          </a:solidFill>
          <a:ln w="9525">
            <a:noFill/>
            <a:miter lim="800000"/>
            <a:headEnd/>
            <a:tailEnd/>
          </a:ln>
        </p:spPr>
        <p:txBody>
          <a:bodyPr/>
          <a:lstStyle/>
          <a:p>
            <a:endParaRPr lang="he-IL"/>
          </a:p>
        </p:txBody>
      </p:sp>
      <p:sp>
        <p:nvSpPr>
          <p:cNvPr id="25777" name="Rectangle 397"/>
          <p:cNvSpPr>
            <a:spLocks noChangeArrowheads="1"/>
          </p:cNvSpPr>
          <p:nvPr/>
        </p:nvSpPr>
        <p:spPr bwMode="auto">
          <a:xfrm>
            <a:off x="1160463" y="1593850"/>
            <a:ext cx="579437" cy="249238"/>
          </a:xfrm>
          <a:prstGeom prst="rect">
            <a:avLst/>
          </a:prstGeom>
          <a:noFill/>
          <a:ln w="14288" cap="rnd">
            <a:solidFill>
              <a:srgbClr val="000000"/>
            </a:solidFill>
            <a:miter lim="800000"/>
            <a:headEnd/>
            <a:tailEnd/>
          </a:ln>
        </p:spPr>
        <p:txBody>
          <a:bodyPr/>
          <a:lstStyle/>
          <a:p>
            <a:endParaRPr lang="he-IL"/>
          </a:p>
        </p:txBody>
      </p:sp>
      <p:sp>
        <p:nvSpPr>
          <p:cNvPr id="25778" name="Rectangle 398"/>
          <p:cNvSpPr>
            <a:spLocks noChangeArrowheads="1"/>
          </p:cNvSpPr>
          <p:nvPr/>
        </p:nvSpPr>
        <p:spPr bwMode="auto">
          <a:xfrm>
            <a:off x="1160463" y="1593850"/>
            <a:ext cx="579437" cy="249238"/>
          </a:xfrm>
          <a:prstGeom prst="rect">
            <a:avLst/>
          </a:prstGeom>
          <a:solidFill>
            <a:srgbClr val="FFFF99"/>
          </a:solidFill>
          <a:ln w="9525">
            <a:noFill/>
            <a:miter lim="800000"/>
            <a:headEnd/>
            <a:tailEnd/>
          </a:ln>
        </p:spPr>
        <p:txBody>
          <a:bodyPr/>
          <a:lstStyle/>
          <a:p>
            <a:endParaRPr lang="he-IL"/>
          </a:p>
        </p:txBody>
      </p:sp>
      <p:sp>
        <p:nvSpPr>
          <p:cNvPr id="25779" name="Rectangle 399"/>
          <p:cNvSpPr>
            <a:spLocks noChangeArrowheads="1"/>
          </p:cNvSpPr>
          <p:nvPr/>
        </p:nvSpPr>
        <p:spPr bwMode="auto">
          <a:xfrm>
            <a:off x="1160463" y="1593850"/>
            <a:ext cx="579437" cy="249238"/>
          </a:xfrm>
          <a:prstGeom prst="rect">
            <a:avLst/>
          </a:prstGeom>
          <a:noFill/>
          <a:ln w="14288" cap="rnd">
            <a:solidFill>
              <a:srgbClr val="000000"/>
            </a:solidFill>
            <a:miter lim="800000"/>
            <a:headEnd/>
            <a:tailEnd/>
          </a:ln>
        </p:spPr>
        <p:txBody>
          <a:bodyPr/>
          <a:lstStyle/>
          <a:p>
            <a:endParaRPr lang="he-IL"/>
          </a:p>
        </p:txBody>
      </p:sp>
      <p:sp>
        <p:nvSpPr>
          <p:cNvPr id="25780" name="Line 400"/>
          <p:cNvSpPr>
            <a:spLocks noChangeShapeType="1"/>
          </p:cNvSpPr>
          <p:nvPr/>
        </p:nvSpPr>
        <p:spPr bwMode="auto">
          <a:xfrm>
            <a:off x="5686425" y="3914775"/>
            <a:ext cx="1588" cy="201613"/>
          </a:xfrm>
          <a:prstGeom prst="line">
            <a:avLst/>
          </a:prstGeom>
          <a:noFill/>
          <a:ln w="12700" cap="rnd">
            <a:solidFill>
              <a:srgbClr val="000000"/>
            </a:solidFill>
            <a:round/>
            <a:headEnd/>
            <a:tailEnd/>
          </a:ln>
        </p:spPr>
        <p:txBody>
          <a:bodyPr/>
          <a:lstStyle/>
          <a:p>
            <a:endParaRPr lang="he-IL"/>
          </a:p>
        </p:txBody>
      </p:sp>
      <p:sp>
        <p:nvSpPr>
          <p:cNvPr id="25781" name="Line 401"/>
          <p:cNvSpPr>
            <a:spLocks noChangeShapeType="1"/>
          </p:cNvSpPr>
          <p:nvPr/>
        </p:nvSpPr>
        <p:spPr bwMode="auto">
          <a:xfrm>
            <a:off x="5643563" y="4116388"/>
            <a:ext cx="101600" cy="1587"/>
          </a:xfrm>
          <a:prstGeom prst="line">
            <a:avLst/>
          </a:prstGeom>
          <a:noFill/>
          <a:ln w="12700" cap="rnd">
            <a:solidFill>
              <a:srgbClr val="000000"/>
            </a:solidFill>
            <a:round/>
            <a:headEnd/>
            <a:tailEnd/>
          </a:ln>
        </p:spPr>
        <p:txBody>
          <a:bodyPr/>
          <a:lstStyle/>
          <a:p>
            <a:endParaRPr lang="he-IL"/>
          </a:p>
        </p:txBody>
      </p:sp>
      <p:sp>
        <p:nvSpPr>
          <p:cNvPr id="25782" name="Line 402"/>
          <p:cNvSpPr>
            <a:spLocks noChangeShapeType="1"/>
          </p:cNvSpPr>
          <p:nvPr/>
        </p:nvSpPr>
        <p:spPr bwMode="auto">
          <a:xfrm>
            <a:off x="4267200" y="3578225"/>
            <a:ext cx="1588" cy="155575"/>
          </a:xfrm>
          <a:prstGeom prst="line">
            <a:avLst/>
          </a:prstGeom>
          <a:noFill/>
          <a:ln w="12700" cap="rnd">
            <a:solidFill>
              <a:srgbClr val="000000"/>
            </a:solidFill>
            <a:round/>
            <a:headEnd/>
            <a:tailEnd/>
          </a:ln>
        </p:spPr>
        <p:txBody>
          <a:bodyPr/>
          <a:lstStyle/>
          <a:p>
            <a:endParaRPr lang="he-IL"/>
          </a:p>
        </p:txBody>
      </p:sp>
      <p:sp>
        <p:nvSpPr>
          <p:cNvPr id="25783" name="Line 403"/>
          <p:cNvSpPr>
            <a:spLocks noChangeShapeType="1"/>
          </p:cNvSpPr>
          <p:nvPr/>
        </p:nvSpPr>
        <p:spPr bwMode="auto">
          <a:xfrm>
            <a:off x="4222750" y="3733800"/>
            <a:ext cx="101600" cy="1588"/>
          </a:xfrm>
          <a:prstGeom prst="line">
            <a:avLst/>
          </a:prstGeom>
          <a:noFill/>
          <a:ln w="12700" cap="rnd">
            <a:solidFill>
              <a:srgbClr val="000000"/>
            </a:solidFill>
            <a:round/>
            <a:headEnd/>
            <a:tailEnd/>
          </a:ln>
        </p:spPr>
        <p:txBody>
          <a:bodyPr/>
          <a:lstStyle/>
          <a:p>
            <a:endParaRPr lang="he-IL"/>
          </a:p>
        </p:txBody>
      </p:sp>
      <p:sp>
        <p:nvSpPr>
          <p:cNvPr id="25784" name="Line 404"/>
          <p:cNvSpPr>
            <a:spLocks noChangeShapeType="1"/>
          </p:cNvSpPr>
          <p:nvPr/>
        </p:nvSpPr>
        <p:spPr bwMode="auto">
          <a:xfrm>
            <a:off x="2860675" y="3578225"/>
            <a:ext cx="3175" cy="266700"/>
          </a:xfrm>
          <a:prstGeom prst="line">
            <a:avLst/>
          </a:prstGeom>
          <a:noFill/>
          <a:ln w="14288">
            <a:solidFill>
              <a:srgbClr val="000000"/>
            </a:solidFill>
            <a:round/>
            <a:headEnd/>
            <a:tailEnd/>
          </a:ln>
        </p:spPr>
        <p:txBody>
          <a:bodyPr/>
          <a:lstStyle/>
          <a:p>
            <a:endParaRPr lang="he-IL"/>
          </a:p>
        </p:txBody>
      </p:sp>
      <p:sp>
        <p:nvSpPr>
          <p:cNvPr id="25785" name="Line 405"/>
          <p:cNvSpPr>
            <a:spLocks noChangeShapeType="1"/>
          </p:cNvSpPr>
          <p:nvPr/>
        </p:nvSpPr>
        <p:spPr bwMode="auto">
          <a:xfrm>
            <a:off x="2817813" y="3844925"/>
            <a:ext cx="101600" cy="4763"/>
          </a:xfrm>
          <a:prstGeom prst="line">
            <a:avLst/>
          </a:prstGeom>
          <a:noFill/>
          <a:ln w="14288">
            <a:solidFill>
              <a:srgbClr val="000000"/>
            </a:solidFill>
            <a:round/>
            <a:headEnd/>
            <a:tailEnd/>
          </a:ln>
        </p:spPr>
        <p:txBody>
          <a:bodyPr/>
          <a:lstStyle/>
          <a:p>
            <a:endParaRPr lang="he-IL"/>
          </a:p>
        </p:txBody>
      </p:sp>
      <p:sp>
        <p:nvSpPr>
          <p:cNvPr id="25786" name="Line 406"/>
          <p:cNvSpPr>
            <a:spLocks noChangeShapeType="1"/>
          </p:cNvSpPr>
          <p:nvPr/>
        </p:nvSpPr>
        <p:spPr bwMode="auto">
          <a:xfrm>
            <a:off x="1441450" y="2608263"/>
            <a:ext cx="1588" cy="201612"/>
          </a:xfrm>
          <a:prstGeom prst="line">
            <a:avLst/>
          </a:prstGeom>
          <a:noFill/>
          <a:ln w="14288">
            <a:solidFill>
              <a:srgbClr val="000000"/>
            </a:solidFill>
            <a:round/>
            <a:headEnd/>
            <a:tailEnd/>
          </a:ln>
        </p:spPr>
        <p:txBody>
          <a:bodyPr/>
          <a:lstStyle/>
          <a:p>
            <a:endParaRPr lang="he-IL"/>
          </a:p>
        </p:txBody>
      </p:sp>
      <p:sp>
        <p:nvSpPr>
          <p:cNvPr id="25787" name="Line 407"/>
          <p:cNvSpPr>
            <a:spLocks noChangeShapeType="1"/>
          </p:cNvSpPr>
          <p:nvPr/>
        </p:nvSpPr>
        <p:spPr bwMode="auto">
          <a:xfrm>
            <a:off x="1398588" y="2809875"/>
            <a:ext cx="103187" cy="4763"/>
          </a:xfrm>
          <a:prstGeom prst="line">
            <a:avLst/>
          </a:prstGeom>
          <a:noFill/>
          <a:ln w="14288">
            <a:solidFill>
              <a:srgbClr val="000000"/>
            </a:solidFill>
            <a:round/>
            <a:headEnd/>
            <a:tailEnd/>
          </a:ln>
        </p:spPr>
        <p:txBody>
          <a:bodyPr/>
          <a:lstStyle/>
          <a:p>
            <a:endParaRPr lang="he-IL"/>
          </a:p>
        </p:txBody>
      </p:sp>
      <p:sp>
        <p:nvSpPr>
          <p:cNvPr id="25788" name="Line 408"/>
          <p:cNvSpPr>
            <a:spLocks noChangeShapeType="1"/>
          </p:cNvSpPr>
          <p:nvPr/>
        </p:nvSpPr>
        <p:spPr bwMode="auto">
          <a:xfrm>
            <a:off x="5686425" y="2314575"/>
            <a:ext cx="1588" cy="201613"/>
          </a:xfrm>
          <a:prstGeom prst="line">
            <a:avLst/>
          </a:prstGeom>
          <a:noFill/>
          <a:ln w="12700" cap="rnd">
            <a:solidFill>
              <a:srgbClr val="000000"/>
            </a:solidFill>
            <a:round/>
            <a:headEnd/>
            <a:tailEnd/>
          </a:ln>
        </p:spPr>
        <p:txBody>
          <a:bodyPr/>
          <a:lstStyle/>
          <a:p>
            <a:endParaRPr lang="he-IL"/>
          </a:p>
        </p:txBody>
      </p:sp>
      <p:sp>
        <p:nvSpPr>
          <p:cNvPr id="25789" name="Line 409"/>
          <p:cNvSpPr>
            <a:spLocks noChangeShapeType="1"/>
          </p:cNvSpPr>
          <p:nvPr/>
        </p:nvSpPr>
        <p:spPr bwMode="auto">
          <a:xfrm>
            <a:off x="5643563" y="2516188"/>
            <a:ext cx="101600" cy="3175"/>
          </a:xfrm>
          <a:prstGeom prst="line">
            <a:avLst/>
          </a:prstGeom>
          <a:noFill/>
          <a:ln w="12700" cap="rnd">
            <a:solidFill>
              <a:srgbClr val="000000"/>
            </a:solidFill>
            <a:round/>
            <a:headEnd/>
            <a:tailEnd/>
          </a:ln>
        </p:spPr>
        <p:txBody>
          <a:bodyPr/>
          <a:lstStyle/>
          <a:p>
            <a:endParaRPr lang="he-IL"/>
          </a:p>
        </p:txBody>
      </p:sp>
      <p:sp>
        <p:nvSpPr>
          <p:cNvPr id="25790" name="Line 410"/>
          <p:cNvSpPr>
            <a:spLocks noChangeShapeType="1"/>
          </p:cNvSpPr>
          <p:nvPr/>
        </p:nvSpPr>
        <p:spPr bwMode="auto">
          <a:xfrm>
            <a:off x="4267200" y="2135188"/>
            <a:ext cx="1588" cy="134937"/>
          </a:xfrm>
          <a:prstGeom prst="line">
            <a:avLst/>
          </a:prstGeom>
          <a:noFill/>
          <a:ln w="12700" cap="rnd">
            <a:solidFill>
              <a:srgbClr val="000000"/>
            </a:solidFill>
            <a:round/>
            <a:headEnd/>
            <a:tailEnd/>
          </a:ln>
        </p:spPr>
        <p:txBody>
          <a:bodyPr/>
          <a:lstStyle/>
          <a:p>
            <a:endParaRPr lang="he-IL"/>
          </a:p>
        </p:txBody>
      </p:sp>
      <p:sp>
        <p:nvSpPr>
          <p:cNvPr id="25791" name="Line 411"/>
          <p:cNvSpPr>
            <a:spLocks noChangeShapeType="1"/>
          </p:cNvSpPr>
          <p:nvPr/>
        </p:nvSpPr>
        <p:spPr bwMode="auto">
          <a:xfrm>
            <a:off x="4222750" y="2270125"/>
            <a:ext cx="101600" cy="3175"/>
          </a:xfrm>
          <a:prstGeom prst="line">
            <a:avLst/>
          </a:prstGeom>
          <a:noFill/>
          <a:ln w="12700" cap="rnd">
            <a:solidFill>
              <a:srgbClr val="000000"/>
            </a:solidFill>
            <a:round/>
            <a:headEnd/>
            <a:tailEnd/>
          </a:ln>
        </p:spPr>
        <p:txBody>
          <a:bodyPr/>
          <a:lstStyle/>
          <a:p>
            <a:endParaRPr lang="he-IL"/>
          </a:p>
        </p:txBody>
      </p:sp>
      <p:sp>
        <p:nvSpPr>
          <p:cNvPr id="25792" name="Line 412"/>
          <p:cNvSpPr>
            <a:spLocks noChangeShapeType="1"/>
          </p:cNvSpPr>
          <p:nvPr/>
        </p:nvSpPr>
        <p:spPr bwMode="auto">
          <a:xfrm>
            <a:off x="2860675" y="2314575"/>
            <a:ext cx="3175" cy="182563"/>
          </a:xfrm>
          <a:prstGeom prst="line">
            <a:avLst/>
          </a:prstGeom>
          <a:noFill/>
          <a:ln w="14288">
            <a:solidFill>
              <a:srgbClr val="000000"/>
            </a:solidFill>
            <a:round/>
            <a:headEnd/>
            <a:tailEnd/>
          </a:ln>
        </p:spPr>
        <p:txBody>
          <a:bodyPr/>
          <a:lstStyle/>
          <a:p>
            <a:endParaRPr lang="he-IL"/>
          </a:p>
        </p:txBody>
      </p:sp>
      <p:sp>
        <p:nvSpPr>
          <p:cNvPr id="25793" name="Line 413"/>
          <p:cNvSpPr>
            <a:spLocks noChangeShapeType="1"/>
          </p:cNvSpPr>
          <p:nvPr/>
        </p:nvSpPr>
        <p:spPr bwMode="auto">
          <a:xfrm>
            <a:off x="2817813" y="2497138"/>
            <a:ext cx="101600" cy="1587"/>
          </a:xfrm>
          <a:prstGeom prst="line">
            <a:avLst/>
          </a:prstGeom>
          <a:noFill/>
          <a:ln w="14288">
            <a:solidFill>
              <a:srgbClr val="000000"/>
            </a:solidFill>
            <a:round/>
            <a:headEnd/>
            <a:tailEnd/>
          </a:ln>
        </p:spPr>
        <p:txBody>
          <a:bodyPr/>
          <a:lstStyle/>
          <a:p>
            <a:endParaRPr lang="he-IL"/>
          </a:p>
        </p:txBody>
      </p:sp>
      <p:sp>
        <p:nvSpPr>
          <p:cNvPr id="25794" name="Line 414"/>
          <p:cNvSpPr>
            <a:spLocks noChangeShapeType="1"/>
          </p:cNvSpPr>
          <p:nvPr/>
        </p:nvSpPr>
        <p:spPr bwMode="auto">
          <a:xfrm>
            <a:off x="1441450" y="1843088"/>
            <a:ext cx="1588" cy="200025"/>
          </a:xfrm>
          <a:prstGeom prst="line">
            <a:avLst/>
          </a:prstGeom>
          <a:noFill/>
          <a:ln w="14288">
            <a:solidFill>
              <a:srgbClr val="000000"/>
            </a:solidFill>
            <a:round/>
            <a:headEnd/>
            <a:tailEnd/>
          </a:ln>
        </p:spPr>
        <p:txBody>
          <a:bodyPr/>
          <a:lstStyle/>
          <a:p>
            <a:endParaRPr lang="he-IL"/>
          </a:p>
        </p:txBody>
      </p:sp>
      <p:sp>
        <p:nvSpPr>
          <p:cNvPr id="25795" name="Line 415"/>
          <p:cNvSpPr>
            <a:spLocks noChangeShapeType="1"/>
          </p:cNvSpPr>
          <p:nvPr/>
        </p:nvSpPr>
        <p:spPr bwMode="auto">
          <a:xfrm>
            <a:off x="1398588" y="2043113"/>
            <a:ext cx="103187" cy="3175"/>
          </a:xfrm>
          <a:prstGeom prst="line">
            <a:avLst/>
          </a:prstGeom>
          <a:noFill/>
          <a:ln w="14288">
            <a:solidFill>
              <a:srgbClr val="000000"/>
            </a:solidFill>
            <a:round/>
            <a:headEnd/>
            <a:tailEnd/>
          </a:ln>
        </p:spPr>
        <p:txBody>
          <a:bodyPr/>
          <a:lstStyle/>
          <a:p>
            <a:endParaRPr lang="he-IL"/>
          </a:p>
        </p:txBody>
      </p:sp>
      <p:sp>
        <p:nvSpPr>
          <p:cNvPr id="25796" name="Line 416"/>
          <p:cNvSpPr>
            <a:spLocks noChangeShapeType="1"/>
          </p:cNvSpPr>
          <p:nvPr/>
        </p:nvSpPr>
        <p:spPr bwMode="auto">
          <a:xfrm>
            <a:off x="5686425" y="1593850"/>
            <a:ext cx="1588" cy="114300"/>
          </a:xfrm>
          <a:prstGeom prst="line">
            <a:avLst/>
          </a:prstGeom>
          <a:noFill/>
          <a:ln w="12700" cap="rnd">
            <a:solidFill>
              <a:srgbClr val="000000"/>
            </a:solidFill>
            <a:round/>
            <a:headEnd/>
            <a:tailEnd/>
          </a:ln>
        </p:spPr>
        <p:txBody>
          <a:bodyPr/>
          <a:lstStyle/>
          <a:p>
            <a:endParaRPr lang="he-IL"/>
          </a:p>
        </p:txBody>
      </p:sp>
      <p:sp>
        <p:nvSpPr>
          <p:cNvPr id="25797" name="Line 417"/>
          <p:cNvSpPr>
            <a:spLocks noChangeShapeType="1"/>
          </p:cNvSpPr>
          <p:nvPr/>
        </p:nvSpPr>
        <p:spPr bwMode="auto">
          <a:xfrm>
            <a:off x="5643563" y="1708150"/>
            <a:ext cx="101600" cy="3175"/>
          </a:xfrm>
          <a:prstGeom prst="line">
            <a:avLst/>
          </a:prstGeom>
          <a:noFill/>
          <a:ln w="12700" cap="rnd">
            <a:solidFill>
              <a:srgbClr val="000000"/>
            </a:solidFill>
            <a:round/>
            <a:headEnd/>
            <a:tailEnd/>
          </a:ln>
        </p:spPr>
        <p:txBody>
          <a:bodyPr/>
          <a:lstStyle/>
          <a:p>
            <a:endParaRPr lang="he-IL"/>
          </a:p>
        </p:txBody>
      </p:sp>
      <p:sp>
        <p:nvSpPr>
          <p:cNvPr id="25798" name="Line 418"/>
          <p:cNvSpPr>
            <a:spLocks noChangeShapeType="1"/>
          </p:cNvSpPr>
          <p:nvPr/>
        </p:nvSpPr>
        <p:spPr bwMode="auto">
          <a:xfrm>
            <a:off x="4267200" y="1593850"/>
            <a:ext cx="1588" cy="88900"/>
          </a:xfrm>
          <a:prstGeom prst="line">
            <a:avLst/>
          </a:prstGeom>
          <a:noFill/>
          <a:ln w="12700" cap="rnd">
            <a:solidFill>
              <a:srgbClr val="000000"/>
            </a:solidFill>
            <a:round/>
            <a:headEnd/>
            <a:tailEnd/>
          </a:ln>
        </p:spPr>
        <p:txBody>
          <a:bodyPr/>
          <a:lstStyle/>
          <a:p>
            <a:endParaRPr lang="he-IL"/>
          </a:p>
        </p:txBody>
      </p:sp>
      <p:sp>
        <p:nvSpPr>
          <p:cNvPr id="25799" name="Line 419"/>
          <p:cNvSpPr>
            <a:spLocks noChangeShapeType="1"/>
          </p:cNvSpPr>
          <p:nvPr/>
        </p:nvSpPr>
        <p:spPr bwMode="auto">
          <a:xfrm>
            <a:off x="4222750" y="1682750"/>
            <a:ext cx="101600" cy="4763"/>
          </a:xfrm>
          <a:prstGeom prst="line">
            <a:avLst/>
          </a:prstGeom>
          <a:noFill/>
          <a:ln w="12700" cap="rnd">
            <a:solidFill>
              <a:srgbClr val="000000"/>
            </a:solidFill>
            <a:round/>
            <a:headEnd/>
            <a:tailEnd/>
          </a:ln>
        </p:spPr>
        <p:txBody>
          <a:bodyPr/>
          <a:lstStyle/>
          <a:p>
            <a:endParaRPr lang="he-IL"/>
          </a:p>
        </p:txBody>
      </p:sp>
      <p:sp>
        <p:nvSpPr>
          <p:cNvPr id="25800" name="Line 420"/>
          <p:cNvSpPr>
            <a:spLocks noChangeShapeType="1"/>
          </p:cNvSpPr>
          <p:nvPr/>
        </p:nvSpPr>
        <p:spPr bwMode="auto">
          <a:xfrm>
            <a:off x="2860675" y="1593850"/>
            <a:ext cx="3175" cy="69850"/>
          </a:xfrm>
          <a:prstGeom prst="line">
            <a:avLst/>
          </a:prstGeom>
          <a:noFill/>
          <a:ln w="14288">
            <a:solidFill>
              <a:srgbClr val="000000"/>
            </a:solidFill>
            <a:round/>
            <a:headEnd/>
            <a:tailEnd/>
          </a:ln>
        </p:spPr>
        <p:txBody>
          <a:bodyPr/>
          <a:lstStyle/>
          <a:p>
            <a:endParaRPr lang="he-IL"/>
          </a:p>
        </p:txBody>
      </p:sp>
      <p:sp>
        <p:nvSpPr>
          <p:cNvPr id="25801" name="Line 421"/>
          <p:cNvSpPr>
            <a:spLocks noChangeShapeType="1"/>
          </p:cNvSpPr>
          <p:nvPr/>
        </p:nvSpPr>
        <p:spPr bwMode="auto">
          <a:xfrm>
            <a:off x="2817813" y="1663700"/>
            <a:ext cx="101600" cy="1588"/>
          </a:xfrm>
          <a:prstGeom prst="line">
            <a:avLst/>
          </a:prstGeom>
          <a:noFill/>
          <a:ln w="14288">
            <a:solidFill>
              <a:srgbClr val="000000"/>
            </a:solidFill>
            <a:round/>
            <a:headEnd/>
            <a:tailEnd/>
          </a:ln>
        </p:spPr>
        <p:txBody>
          <a:bodyPr/>
          <a:lstStyle/>
          <a:p>
            <a:endParaRPr lang="he-IL"/>
          </a:p>
        </p:txBody>
      </p:sp>
      <p:sp>
        <p:nvSpPr>
          <p:cNvPr id="25802" name="Line 422"/>
          <p:cNvSpPr>
            <a:spLocks noChangeShapeType="1"/>
          </p:cNvSpPr>
          <p:nvPr/>
        </p:nvSpPr>
        <p:spPr bwMode="auto">
          <a:xfrm>
            <a:off x="1441450" y="1593850"/>
            <a:ext cx="1588" cy="201613"/>
          </a:xfrm>
          <a:prstGeom prst="line">
            <a:avLst/>
          </a:prstGeom>
          <a:noFill/>
          <a:ln w="14288">
            <a:solidFill>
              <a:srgbClr val="000000"/>
            </a:solidFill>
            <a:round/>
            <a:headEnd/>
            <a:tailEnd/>
          </a:ln>
        </p:spPr>
        <p:txBody>
          <a:bodyPr/>
          <a:lstStyle/>
          <a:p>
            <a:endParaRPr lang="he-IL"/>
          </a:p>
        </p:txBody>
      </p:sp>
      <p:sp>
        <p:nvSpPr>
          <p:cNvPr id="25803" name="Line 423"/>
          <p:cNvSpPr>
            <a:spLocks noChangeShapeType="1"/>
          </p:cNvSpPr>
          <p:nvPr/>
        </p:nvSpPr>
        <p:spPr bwMode="auto">
          <a:xfrm>
            <a:off x="1398588" y="1795463"/>
            <a:ext cx="103187" cy="4762"/>
          </a:xfrm>
          <a:prstGeom prst="line">
            <a:avLst/>
          </a:prstGeom>
          <a:noFill/>
          <a:ln w="14288">
            <a:solidFill>
              <a:srgbClr val="000000"/>
            </a:solidFill>
            <a:round/>
            <a:headEnd/>
            <a:tailEnd/>
          </a:ln>
        </p:spPr>
        <p:txBody>
          <a:bodyPr/>
          <a:lstStyle/>
          <a:p>
            <a:endParaRPr lang="he-IL"/>
          </a:p>
        </p:txBody>
      </p:sp>
      <p:sp>
        <p:nvSpPr>
          <p:cNvPr id="25804" name="Line 424"/>
          <p:cNvSpPr>
            <a:spLocks noChangeShapeType="1"/>
          </p:cNvSpPr>
          <p:nvPr/>
        </p:nvSpPr>
        <p:spPr bwMode="auto">
          <a:xfrm>
            <a:off x="733425" y="1593850"/>
            <a:ext cx="1588" cy="3783013"/>
          </a:xfrm>
          <a:prstGeom prst="line">
            <a:avLst/>
          </a:prstGeom>
          <a:noFill/>
          <a:ln w="1588" cap="rnd">
            <a:solidFill>
              <a:srgbClr val="000000"/>
            </a:solidFill>
            <a:round/>
            <a:headEnd/>
            <a:tailEnd/>
          </a:ln>
        </p:spPr>
        <p:txBody>
          <a:bodyPr/>
          <a:lstStyle/>
          <a:p>
            <a:endParaRPr lang="he-IL"/>
          </a:p>
        </p:txBody>
      </p:sp>
      <p:sp>
        <p:nvSpPr>
          <p:cNvPr id="25805" name="Line 425"/>
          <p:cNvSpPr>
            <a:spLocks noChangeShapeType="1"/>
          </p:cNvSpPr>
          <p:nvPr/>
        </p:nvSpPr>
        <p:spPr bwMode="auto">
          <a:xfrm>
            <a:off x="673100" y="5376863"/>
            <a:ext cx="60325" cy="3175"/>
          </a:xfrm>
          <a:prstGeom prst="line">
            <a:avLst/>
          </a:prstGeom>
          <a:noFill/>
          <a:ln w="1588" cap="rnd">
            <a:solidFill>
              <a:srgbClr val="000000"/>
            </a:solidFill>
            <a:round/>
            <a:headEnd/>
            <a:tailEnd/>
          </a:ln>
        </p:spPr>
        <p:txBody>
          <a:bodyPr/>
          <a:lstStyle/>
          <a:p>
            <a:endParaRPr lang="he-IL"/>
          </a:p>
        </p:txBody>
      </p:sp>
      <p:sp>
        <p:nvSpPr>
          <p:cNvPr id="25806" name="Line 426"/>
          <p:cNvSpPr>
            <a:spLocks noChangeShapeType="1"/>
          </p:cNvSpPr>
          <p:nvPr/>
        </p:nvSpPr>
        <p:spPr bwMode="auto">
          <a:xfrm>
            <a:off x="673100" y="4116388"/>
            <a:ext cx="60325" cy="1587"/>
          </a:xfrm>
          <a:prstGeom prst="line">
            <a:avLst/>
          </a:prstGeom>
          <a:noFill/>
          <a:ln w="1588" cap="rnd">
            <a:solidFill>
              <a:srgbClr val="000000"/>
            </a:solidFill>
            <a:round/>
            <a:headEnd/>
            <a:tailEnd/>
          </a:ln>
        </p:spPr>
        <p:txBody>
          <a:bodyPr/>
          <a:lstStyle/>
          <a:p>
            <a:endParaRPr lang="he-IL"/>
          </a:p>
        </p:txBody>
      </p:sp>
      <p:sp>
        <p:nvSpPr>
          <p:cNvPr id="25807" name="Line 427"/>
          <p:cNvSpPr>
            <a:spLocks noChangeShapeType="1"/>
          </p:cNvSpPr>
          <p:nvPr/>
        </p:nvSpPr>
        <p:spPr bwMode="auto">
          <a:xfrm>
            <a:off x="673100" y="2857500"/>
            <a:ext cx="60325" cy="3175"/>
          </a:xfrm>
          <a:prstGeom prst="line">
            <a:avLst/>
          </a:prstGeom>
          <a:noFill/>
          <a:ln w="1588" cap="rnd">
            <a:solidFill>
              <a:srgbClr val="000000"/>
            </a:solidFill>
            <a:round/>
            <a:headEnd/>
            <a:tailEnd/>
          </a:ln>
        </p:spPr>
        <p:txBody>
          <a:bodyPr/>
          <a:lstStyle/>
          <a:p>
            <a:endParaRPr lang="he-IL"/>
          </a:p>
        </p:txBody>
      </p:sp>
      <p:sp>
        <p:nvSpPr>
          <p:cNvPr id="25808" name="Line 428"/>
          <p:cNvSpPr>
            <a:spLocks noChangeShapeType="1"/>
          </p:cNvSpPr>
          <p:nvPr/>
        </p:nvSpPr>
        <p:spPr bwMode="auto">
          <a:xfrm>
            <a:off x="673100" y="1593850"/>
            <a:ext cx="60325" cy="1588"/>
          </a:xfrm>
          <a:prstGeom prst="line">
            <a:avLst/>
          </a:prstGeom>
          <a:noFill/>
          <a:ln w="1588" cap="rnd">
            <a:solidFill>
              <a:srgbClr val="000000"/>
            </a:solidFill>
            <a:round/>
            <a:headEnd/>
            <a:tailEnd/>
          </a:ln>
        </p:spPr>
        <p:txBody>
          <a:bodyPr/>
          <a:lstStyle/>
          <a:p>
            <a:endParaRPr lang="he-IL"/>
          </a:p>
        </p:txBody>
      </p:sp>
      <p:sp>
        <p:nvSpPr>
          <p:cNvPr id="25809" name="Line 429"/>
          <p:cNvSpPr>
            <a:spLocks noChangeShapeType="1"/>
          </p:cNvSpPr>
          <p:nvPr/>
        </p:nvSpPr>
        <p:spPr bwMode="auto">
          <a:xfrm>
            <a:off x="733425" y="5376863"/>
            <a:ext cx="5661025" cy="3175"/>
          </a:xfrm>
          <a:prstGeom prst="line">
            <a:avLst/>
          </a:prstGeom>
          <a:noFill/>
          <a:ln w="1588" cap="rnd">
            <a:solidFill>
              <a:srgbClr val="000000"/>
            </a:solidFill>
            <a:round/>
            <a:headEnd/>
            <a:tailEnd/>
          </a:ln>
        </p:spPr>
        <p:txBody>
          <a:bodyPr/>
          <a:lstStyle/>
          <a:p>
            <a:endParaRPr lang="he-IL"/>
          </a:p>
        </p:txBody>
      </p:sp>
      <p:sp>
        <p:nvSpPr>
          <p:cNvPr id="25810" name="Line 430"/>
          <p:cNvSpPr>
            <a:spLocks noChangeShapeType="1"/>
          </p:cNvSpPr>
          <p:nvPr/>
        </p:nvSpPr>
        <p:spPr bwMode="auto">
          <a:xfrm flipV="1">
            <a:off x="6394450" y="5376863"/>
            <a:ext cx="1588" cy="92075"/>
          </a:xfrm>
          <a:prstGeom prst="line">
            <a:avLst/>
          </a:prstGeom>
          <a:noFill/>
          <a:ln w="1588" cap="rnd">
            <a:solidFill>
              <a:srgbClr val="000000"/>
            </a:solidFill>
            <a:round/>
            <a:headEnd/>
            <a:tailEnd/>
          </a:ln>
        </p:spPr>
        <p:txBody>
          <a:bodyPr/>
          <a:lstStyle/>
          <a:p>
            <a:endParaRPr lang="he-IL"/>
          </a:p>
        </p:txBody>
      </p:sp>
      <p:sp>
        <p:nvSpPr>
          <p:cNvPr id="25811" name="Line 431"/>
          <p:cNvSpPr>
            <a:spLocks noChangeShapeType="1"/>
          </p:cNvSpPr>
          <p:nvPr/>
        </p:nvSpPr>
        <p:spPr bwMode="auto">
          <a:xfrm flipV="1">
            <a:off x="4975225" y="5376863"/>
            <a:ext cx="1588" cy="92075"/>
          </a:xfrm>
          <a:prstGeom prst="line">
            <a:avLst/>
          </a:prstGeom>
          <a:noFill/>
          <a:ln w="1588" cap="rnd">
            <a:solidFill>
              <a:srgbClr val="000000"/>
            </a:solidFill>
            <a:round/>
            <a:headEnd/>
            <a:tailEnd/>
          </a:ln>
        </p:spPr>
        <p:txBody>
          <a:bodyPr/>
          <a:lstStyle/>
          <a:p>
            <a:endParaRPr lang="he-IL"/>
          </a:p>
        </p:txBody>
      </p:sp>
      <p:sp>
        <p:nvSpPr>
          <p:cNvPr id="25812" name="Line 432"/>
          <p:cNvSpPr>
            <a:spLocks noChangeShapeType="1"/>
          </p:cNvSpPr>
          <p:nvPr/>
        </p:nvSpPr>
        <p:spPr bwMode="auto">
          <a:xfrm flipV="1">
            <a:off x="3556000" y="5376863"/>
            <a:ext cx="1588" cy="92075"/>
          </a:xfrm>
          <a:prstGeom prst="line">
            <a:avLst/>
          </a:prstGeom>
          <a:noFill/>
          <a:ln w="1588" cap="rnd">
            <a:solidFill>
              <a:srgbClr val="000000"/>
            </a:solidFill>
            <a:round/>
            <a:headEnd/>
            <a:tailEnd/>
          </a:ln>
        </p:spPr>
        <p:txBody>
          <a:bodyPr/>
          <a:lstStyle/>
          <a:p>
            <a:endParaRPr lang="he-IL"/>
          </a:p>
        </p:txBody>
      </p:sp>
      <p:sp>
        <p:nvSpPr>
          <p:cNvPr id="25813" name="Line 433"/>
          <p:cNvSpPr>
            <a:spLocks noChangeShapeType="1"/>
          </p:cNvSpPr>
          <p:nvPr/>
        </p:nvSpPr>
        <p:spPr bwMode="auto">
          <a:xfrm flipV="1">
            <a:off x="2151063" y="5376863"/>
            <a:ext cx="1587" cy="92075"/>
          </a:xfrm>
          <a:prstGeom prst="line">
            <a:avLst/>
          </a:prstGeom>
          <a:noFill/>
          <a:ln w="1588" cap="rnd">
            <a:solidFill>
              <a:srgbClr val="000000"/>
            </a:solidFill>
            <a:round/>
            <a:headEnd/>
            <a:tailEnd/>
          </a:ln>
        </p:spPr>
        <p:txBody>
          <a:bodyPr/>
          <a:lstStyle/>
          <a:p>
            <a:endParaRPr lang="he-IL"/>
          </a:p>
        </p:txBody>
      </p:sp>
      <p:sp>
        <p:nvSpPr>
          <p:cNvPr id="25814" name="Line 434"/>
          <p:cNvSpPr>
            <a:spLocks noChangeShapeType="1"/>
          </p:cNvSpPr>
          <p:nvPr/>
        </p:nvSpPr>
        <p:spPr bwMode="auto">
          <a:xfrm flipV="1">
            <a:off x="733425" y="5376863"/>
            <a:ext cx="1588" cy="92075"/>
          </a:xfrm>
          <a:prstGeom prst="line">
            <a:avLst/>
          </a:prstGeom>
          <a:noFill/>
          <a:ln w="1588" cap="rnd">
            <a:solidFill>
              <a:srgbClr val="000000"/>
            </a:solidFill>
            <a:round/>
            <a:headEnd/>
            <a:tailEnd/>
          </a:ln>
        </p:spPr>
        <p:txBody>
          <a:bodyPr/>
          <a:lstStyle/>
          <a:p>
            <a:endParaRPr lang="he-IL"/>
          </a:p>
        </p:txBody>
      </p:sp>
      <p:sp>
        <p:nvSpPr>
          <p:cNvPr id="25815" name="Rectangle 437"/>
          <p:cNvSpPr>
            <a:spLocks noChangeArrowheads="1"/>
          </p:cNvSpPr>
          <p:nvPr/>
        </p:nvSpPr>
        <p:spPr bwMode="auto">
          <a:xfrm>
            <a:off x="425450" y="2720975"/>
            <a:ext cx="225425" cy="242888"/>
          </a:xfrm>
          <a:prstGeom prst="rect">
            <a:avLst/>
          </a:prstGeom>
          <a:solidFill>
            <a:schemeClr val="bg1"/>
          </a:solidFill>
          <a:ln w="9525">
            <a:noFill/>
            <a:miter lim="800000"/>
            <a:headEnd/>
            <a:tailEnd/>
          </a:ln>
        </p:spPr>
        <p:txBody>
          <a:bodyPr wrap="none" lIns="0" tIns="0" rIns="0" bIns="0">
            <a:spAutoFit/>
          </a:bodyPr>
          <a:lstStyle/>
          <a:p>
            <a:pPr algn="ctr"/>
            <a:r>
              <a:rPr lang="en-US" sz="1600">
                <a:solidFill>
                  <a:srgbClr val="000000"/>
                </a:solidFill>
              </a:rPr>
              <a:t>80</a:t>
            </a:r>
            <a:endParaRPr lang="en-US"/>
          </a:p>
        </p:txBody>
      </p:sp>
      <p:sp>
        <p:nvSpPr>
          <p:cNvPr id="25816" name="Rectangle 449"/>
          <p:cNvSpPr>
            <a:spLocks noChangeArrowheads="1"/>
          </p:cNvSpPr>
          <p:nvPr/>
        </p:nvSpPr>
        <p:spPr bwMode="auto">
          <a:xfrm>
            <a:off x="5822950" y="4476750"/>
            <a:ext cx="1127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817" name="Rectangle 450"/>
          <p:cNvSpPr>
            <a:spLocks noChangeArrowheads="1"/>
          </p:cNvSpPr>
          <p:nvPr/>
        </p:nvSpPr>
        <p:spPr bwMode="auto">
          <a:xfrm>
            <a:off x="4330700" y="4251325"/>
            <a:ext cx="112713" cy="246063"/>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818" name="Rectangle 451"/>
          <p:cNvSpPr>
            <a:spLocks noChangeArrowheads="1"/>
          </p:cNvSpPr>
          <p:nvPr/>
        </p:nvSpPr>
        <p:spPr bwMode="auto">
          <a:xfrm>
            <a:off x="2941638" y="4251325"/>
            <a:ext cx="112712" cy="246063"/>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819" name="Rectangle 452"/>
          <p:cNvSpPr>
            <a:spLocks noChangeArrowheads="1"/>
          </p:cNvSpPr>
          <p:nvPr/>
        </p:nvSpPr>
        <p:spPr bwMode="auto">
          <a:xfrm>
            <a:off x="1522413" y="3509963"/>
            <a:ext cx="112712" cy="246062"/>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a:t>
            </a:r>
            <a:endParaRPr lang="en-US"/>
          </a:p>
        </p:txBody>
      </p:sp>
      <p:sp>
        <p:nvSpPr>
          <p:cNvPr id="25820" name="Rectangle 453"/>
          <p:cNvSpPr>
            <a:spLocks noChangeArrowheads="1"/>
          </p:cNvSpPr>
          <p:nvPr/>
        </p:nvSpPr>
        <p:spPr bwMode="auto">
          <a:xfrm>
            <a:off x="1531938" y="2203450"/>
            <a:ext cx="112712" cy="242888"/>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a:t>
            </a:r>
            <a:endParaRPr lang="en-US"/>
          </a:p>
        </p:txBody>
      </p:sp>
      <p:sp>
        <p:nvSpPr>
          <p:cNvPr id="25821" name="Rectangle 454"/>
          <p:cNvSpPr>
            <a:spLocks noChangeArrowheads="1"/>
          </p:cNvSpPr>
          <p:nvPr/>
        </p:nvSpPr>
        <p:spPr bwMode="auto">
          <a:xfrm>
            <a:off x="2882900" y="2819400"/>
            <a:ext cx="2270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ab</a:t>
            </a:r>
            <a:endParaRPr lang="en-US"/>
          </a:p>
        </p:txBody>
      </p:sp>
      <p:sp>
        <p:nvSpPr>
          <p:cNvPr id="25822" name="Rectangle 455"/>
          <p:cNvSpPr>
            <a:spLocks noChangeArrowheads="1"/>
          </p:cNvSpPr>
          <p:nvPr/>
        </p:nvSpPr>
        <p:spPr bwMode="auto">
          <a:xfrm>
            <a:off x="4340225" y="2819400"/>
            <a:ext cx="1127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823" name="Rectangle 456"/>
          <p:cNvSpPr>
            <a:spLocks noChangeArrowheads="1"/>
          </p:cNvSpPr>
          <p:nvPr/>
        </p:nvSpPr>
        <p:spPr bwMode="auto">
          <a:xfrm>
            <a:off x="5822950" y="2879725"/>
            <a:ext cx="1127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824" name="Rectangle 457"/>
          <p:cNvSpPr>
            <a:spLocks noChangeArrowheads="1"/>
          </p:cNvSpPr>
          <p:nvPr/>
        </p:nvSpPr>
        <p:spPr bwMode="auto">
          <a:xfrm>
            <a:off x="5721350" y="1865313"/>
            <a:ext cx="112713" cy="242887"/>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825" name="Rectangle 458"/>
          <p:cNvSpPr>
            <a:spLocks noChangeArrowheads="1"/>
          </p:cNvSpPr>
          <p:nvPr/>
        </p:nvSpPr>
        <p:spPr bwMode="auto">
          <a:xfrm>
            <a:off x="4403725" y="1730375"/>
            <a:ext cx="1127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826" name="Rectangle 459"/>
          <p:cNvSpPr>
            <a:spLocks noChangeArrowheads="1"/>
          </p:cNvSpPr>
          <p:nvPr/>
        </p:nvSpPr>
        <p:spPr bwMode="auto">
          <a:xfrm>
            <a:off x="2882900" y="1909763"/>
            <a:ext cx="227013" cy="242887"/>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ab</a:t>
            </a:r>
            <a:endParaRPr lang="en-US"/>
          </a:p>
        </p:txBody>
      </p:sp>
      <p:sp>
        <p:nvSpPr>
          <p:cNvPr id="25827" name="Rectangle 460"/>
          <p:cNvSpPr>
            <a:spLocks noChangeArrowheads="1"/>
          </p:cNvSpPr>
          <p:nvPr/>
        </p:nvSpPr>
        <p:spPr bwMode="auto">
          <a:xfrm>
            <a:off x="1444625" y="1571625"/>
            <a:ext cx="112713" cy="242888"/>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a:t>
            </a:r>
            <a:endParaRPr lang="en-US"/>
          </a:p>
        </p:txBody>
      </p:sp>
      <p:sp>
        <p:nvSpPr>
          <p:cNvPr id="25828" name="Rectangle 462"/>
          <p:cNvSpPr>
            <a:spLocks noChangeArrowheads="1"/>
          </p:cNvSpPr>
          <p:nvPr/>
        </p:nvSpPr>
        <p:spPr bwMode="auto">
          <a:xfrm>
            <a:off x="733425" y="1593850"/>
            <a:ext cx="5661025" cy="3783013"/>
          </a:xfrm>
          <a:prstGeom prst="rect">
            <a:avLst/>
          </a:prstGeom>
          <a:noFill/>
          <a:ln w="1588" cap="rnd">
            <a:solidFill>
              <a:srgbClr val="000000"/>
            </a:solidFill>
            <a:miter lim="800000"/>
            <a:headEnd/>
            <a:tailEnd/>
          </a:ln>
        </p:spPr>
        <p:txBody>
          <a:bodyPr/>
          <a:lstStyle/>
          <a:p>
            <a:endParaRPr lang="he-IL"/>
          </a:p>
        </p:txBody>
      </p:sp>
      <p:sp>
        <p:nvSpPr>
          <p:cNvPr id="25829" name="Rectangle 463"/>
          <p:cNvSpPr>
            <a:spLocks noChangeArrowheads="1"/>
          </p:cNvSpPr>
          <p:nvPr/>
        </p:nvSpPr>
        <p:spPr bwMode="auto">
          <a:xfrm>
            <a:off x="5405438" y="3914775"/>
            <a:ext cx="577850" cy="1462088"/>
          </a:xfrm>
          <a:prstGeom prst="rect">
            <a:avLst/>
          </a:prstGeom>
          <a:solidFill>
            <a:srgbClr val="B2B2B2"/>
          </a:solidFill>
          <a:ln w="9525">
            <a:noFill/>
            <a:miter lim="800000"/>
            <a:headEnd/>
            <a:tailEnd/>
          </a:ln>
        </p:spPr>
        <p:txBody>
          <a:bodyPr/>
          <a:lstStyle/>
          <a:p>
            <a:endParaRPr lang="he-IL"/>
          </a:p>
        </p:txBody>
      </p:sp>
      <p:sp>
        <p:nvSpPr>
          <p:cNvPr id="25830" name="Rectangle 464"/>
          <p:cNvSpPr>
            <a:spLocks noChangeArrowheads="1"/>
          </p:cNvSpPr>
          <p:nvPr/>
        </p:nvSpPr>
        <p:spPr bwMode="auto">
          <a:xfrm>
            <a:off x="5405438" y="3914775"/>
            <a:ext cx="577850" cy="1462088"/>
          </a:xfrm>
          <a:prstGeom prst="rect">
            <a:avLst/>
          </a:prstGeom>
          <a:noFill/>
          <a:ln w="12700" cap="rnd">
            <a:solidFill>
              <a:srgbClr val="000000"/>
            </a:solidFill>
            <a:miter lim="800000"/>
            <a:headEnd/>
            <a:tailEnd/>
          </a:ln>
        </p:spPr>
        <p:txBody>
          <a:bodyPr/>
          <a:lstStyle/>
          <a:p>
            <a:endParaRPr lang="he-IL"/>
          </a:p>
        </p:txBody>
      </p:sp>
      <p:sp>
        <p:nvSpPr>
          <p:cNvPr id="25831" name="Rectangle 465"/>
          <p:cNvSpPr>
            <a:spLocks noChangeArrowheads="1"/>
          </p:cNvSpPr>
          <p:nvPr/>
        </p:nvSpPr>
        <p:spPr bwMode="auto">
          <a:xfrm>
            <a:off x="5405438" y="3914775"/>
            <a:ext cx="577850" cy="1462088"/>
          </a:xfrm>
          <a:prstGeom prst="rect">
            <a:avLst/>
          </a:prstGeom>
          <a:solidFill>
            <a:srgbClr val="0000FF"/>
          </a:solidFill>
          <a:ln w="9525">
            <a:noFill/>
            <a:miter lim="800000"/>
            <a:headEnd/>
            <a:tailEnd/>
          </a:ln>
        </p:spPr>
        <p:txBody>
          <a:bodyPr/>
          <a:lstStyle/>
          <a:p>
            <a:endParaRPr lang="he-IL"/>
          </a:p>
        </p:txBody>
      </p:sp>
      <p:sp>
        <p:nvSpPr>
          <p:cNvPr id="25832" name="Rectangle 466"/>
          <p:cNvSpPr>
            <a:spLocks noChangeArrowheads="1"/>
          </p:cNvSpPr>
          <p:nvPr/>
        </p:nvSpPr>
        <p:spPr bwMode="auto">
          <a:xfrm>
            <a:off x="5405438" y="3914775"/>
            <a:ext cx="577850" cy="1462088"/>
          </a:xfrm>
          <a:prstGeom prst="rect">
            <a:avLst/>
          </a:prstGeom>
          <a:noFill/>
          <a:ln w="12700" cap="rnd">
            <a:solidFill>
              <a:srgbClr val="000000"/>
            </a:solidFill>
            <a:miter lim="800000"/>
            <a:headEnd/>
            <a:tailEnd/>
          </a:ln>
        </p:spPr>
        <p:txBody>
          <a:bodyPr/>
          <a:lstStyle/>
          <a:p>
            <a:endParaRPr lang="he-IL"/>
          </a:p>
        </p:txBody>
      </p:sp>
      <p:sp>
        <p:nvSpPr>
          <p:cNvPr id="25833" name="Rectangle 467"/>
          <p:cNvSpPr>
            <a:spLocks noChangeArrowheads="1"/>
          </p:cNvSpPr>
          <p:nvPr/>
        </p:nvSpPr>
        <p:spPr bwMode="auto">
          <a:xfrm>
            <a:off x="3984625" y="3578225"/>
            <a:ext cx="576263" cy="1798638"/>
          </a:xfrm>
          <a:prstGeom prst="rect">
            <a:avLst/>
          </a:prstGeom>
          <a:solidFill>
            <a:srgbClr val="B2B2B2"/>
          </a:solidFill>
          <a:ln w="9525">
            <a:noFill/>
            <a:miter lim="800000"/>
            <a:headEnd/>
            <a:tailEnd/>
          </a:ln>
        </p:spPr>
        <p:txBody>
          <a:bodyPr/>
          <a:lstStyle/>
          <a:p>
            <a:endParaRPr lang="he-IL"/>
          </a:p>
        </p:txBody>
      </p:sp>
      <p:sp>
        <p:nvSpPr>
          <p:cNvPr id="25834" name="Rectangle 468"/>
          <p:cNvSpPr>
            <a:spLocks noChangeArrowheads="1"/>
          </p:cNvSpPr>
          <p:nvPr/>
        </p:nvSpPr>
        <p:spPr bwMode="auto">
          <a:xfrm>
            <a:off x="3984625" y="3578225"/>
            <a:ext cx="576263" cy="1798638"/>
          </a:xfrm>
          <a:prstGeom prst="rect">
            <a:avLst/>
          </a:prstGeom>
          <a:noFill/>
          <a:ln w="12700" cap="rnd">
            <a:solidFill>
              <a:srgbClr val="000000"/>
            </a:solidFill>
            <a:miter lim="800000"/>
            <a:headEnd/>
            <a:tailEnd/>
          </a:ln>
        </p:spPr>
        <p:txBody>
          <a:bodyPr/>
          <a:lstStyle/>
          <a:p>
            <a:endParaRPr lang="he-IL"/>
          </a:p>
        </p:txBody>
      </p:sp>
      <p:sp>
        <p:nvSpPr>
          <p:cNvPr id="25835" name="Rectangle 469"/>
          <p:cNvSpPr>
            <a:spLocks noChangeArrowheads="1"/>
          </p:cNvSpPr>
          <p:nvPr/>
        </p:nvSpPr>
        <p:spPr bwMode="auto">
          <a:xfrm>
            <a:off x="3984625" y="3578225"/>
            <a:ext cx="576263" cy="1798638"/>
          </a:xfrm>
          <a:prstGeom prst="rect">
            <a:avLst/>
          </a:prstGeom>
          <a:solidFill>
            <a:srgbClr val="0000FF"/>
          </a:solidFill>
          <a:ln w="9525">
            <a:noFill/>
            <a:miter lim="800000"/>
            <a:headEnd/>
            <a:tailEnd/>
          </a:ln>
        </p:spPr>
        <p:txBody>
          <a:bodyPr/>
          <a:lstStyle/>
          <a:p>
            <a:endParaRPr lang="he-IL"/>
          </a:p>
        </p:txBody>
      </p:sp>
      <p:sp>
        <p:nvSpPr>
          <p:cNvPr id="25836" name="Rectangle 470"/>
          <p:cNvSpPr>
            <a:spLocks noChangeArrowheads="1"/>
          </p:cNvSpPr>
          <p:nvPr/>
        </p:nvSpPr>
        <p:spPr bwMode="auto">
          <a:xfrm>
            <a:off x="3984625" y="3578225"/>
            <a:ext cx="576263" cy="1798638"/>
          </a:xfrm>
          <a:prstGeom prst="rect">
            <a:avLst/>
          </a:prstGeom>
          <a:noFill/>
          <a:ln w="12700" cap="rnd">
            <a:solidFill>
              <a:srgbClr val="000000"/>
            </a:solidFill>
            <a:miter lim="800000"/>
            <a:headEnd/>
            <a:tailEnd/>
          </a:ln>
        </p:spPr>
        <p:txBody>
          <a:bodyPr/>
          <a:lstStyle/>
          <a:p>
            <a:endParaRPr lang="he-IL"/>
          </a:p>
        </p:txBody>
      </p:sp>
      <p:sp>
        <p:nvSpPr>
          <p:cNvPr id="25837" name="Rectangle 471"/>
          <p:cNvSpPr>
            <a:spLocks noChangeArrowheads="1"/>
          </p:cNvSpPr>
          <p:nvPr/>
        </p:nvSpPr>
        <p:spPr bwMode="auto">
          <a:xfrm>
            <a:off x="2581275" y="3578225"/>
            <a:ext cx="561975" cy="1798638"/>
          </a:xfrm>
          <a:prstGeom prst="rect">
            <a:avLst/>
          </a:prstGeom>
          <a:solidFill>
            <a:srgbClr val="B2B2B2"/>
          </a:solidFill>
          <a:ln w="9525">
            <a:noFill/>
            <a:miter lim="800000"/>
            <a:headEnd/>
            <a:tailEnd/>
          </a:ln>
        </p:spPr>
        <p:txBody>
          <a:bodyPr/>
          <a:lstStyle/>
          <a:p>
            <a:endParaRPr lang="he-IL"/>
          </a:p>
        </p:txBody>
      </p:sp>
      <p:sp>
        <p:nvSpPr>
          <p:cNvPr id="25838" name="Rectangle 472"/>
          <p:cNvSpPr>
            <a:spLocks noChangeArrowheads="1"/>
          </p:cNvSpPr>
          <p:nvPr/>
        </p:nvSpPr>
        <p:spPr bwMode="auto">
          <a:xfrm>
            <a:off x="2581275" y="3578225"/>
            <a:ext cx="561975" cy="1798638"/>
          </a:xfrm>
          <a:prstGeom prst="rect">
            <a:avLst/>
          </a:prstGeom>
          <a:noFill/>
          <a:ln w="14288" cap="rnd">
            <a:solidFill>
              <a:srgbClr val="000000"/>
            </a:solidFill>
            <a:miter lim="800000"/>
            <a:headEnd/>
            <a:tailEnd/>
          </a:ln>
        </p:spPr>
        <p:txBody>
          <a:bodyPr/>
          <a:lstStyle/>
          <a:p>
            <a:endParaRPr lang="he-IL"/>
          </a:p>
        </p:txBody>
      </p:sp>
      <p:sp>
        <p:nvSpPr>
          <p:cNvPr id="25839" name="Rectangle 473"/>
          <p:cNvSpPr>
            <a:spLocks noChangeArrowheads="1"/>
          </p:cNvSpPr>
          <p:nvPr/>
        </p:nvSpPr>
        <p:spPr bwMode="auto">
          <a:xfrm>
            <a:off x="2581275" y="3578225"/>
            <a:ext cx="561975" cy="1798638"/>
          </a:xfrm>
          <a:prstGeom prst="rect">
            <a:avLst/>
          </a:prstGeom>
          <a:solidFill>
            <a:srgbClr val="0000FF"/>
          </a:solidFill>
          <a:ln w="9525">
            <a:noFill/>
            <a:miter lim="800000"/>
            <a:headEnd/>
            <a:tailEnd/>
          </a:ln>
        </p:spPr>
        <p:txBody>
          <a:bodyPr/>
          <a:lstStyle/>
          <a:p>
            <a:endParaRPr lang="he-IL"/>
          </a:p>
        </p:txBody>
      </p:sp>
      <p:sp>
        <p:nvSpPr>
          <p:cNvPr id="25840" name="Rectangle 474"/>
          <p:cNvSpPr>
            <a:spLocks noChangeArrowheads="1"/>
          </p:cNvSpPr>
          <p:nvPr/>
        </p:nvSpPr>
        <p:spPr bwMode="auto">
          <a:xfrm>
            <a:off x="2581275" y="3578225"/>
            <a:ext cx="561975" cy="1798638"/>
          </a:xfrm>
          <a:prstGeom prst="rect">
            <a:avLst/>
          </a:prstGeom>
          <a:noFill/>
          <a:ln w="14288" cap="rnd">
            <a:solidFill>
              <a:srgbClr val="000000"/>
            </a:solidFill>
            <a:miter lim="800000"/>
            <a:headEnd/>
            <a:tailEnd/>
          </a:ln>
        </p:spPr>
        <p:txBody>
          <a:bodyPr/>
          <a:lstStyle/>
          <a:p>
            <a:endParaRPr lang="he-IL"/>
          </a:p>
        </p:txBody>
      </p:sp>
      <p:sp>
        <p:nvSpPr>
          <p:cNvPr id="25841" name="Rectangle 475"/>
          <p:cNvSpPr>
            <a:spLocks noChangeArrowheads="1"/>
          </p:cNvSpPr>
          <p:nvPr/>
        </p:nvSpPr>
        <p:spPr bwMode="auto">
          <a:xfrm>
            <a:off x="1160463" y="2608263"/>
            <a:ext cx="579437" cy="2768600"/>
          </a:xfrm>
          <a:prstGeom prst="rect">
            <a:avLst/>
          </a:prstGeom>
          <a:solidFill>
            <a:srgbClr val="B2B2B2"/>
          </a:solidFill>
          <a:ln w="9525">
            <a:noFill/>
            <a:miter lim="800000"/>
            <a:headEnd/>
            <a:tailEnd/>
          </a:ln>
        </p:spPr>
        <p:txBody>
          <a:bodyPr/>
          <a:lstStyle/>
          <a:p>
            <a:endParaRPr lang="he-IL"/>
          </a:p>
        </p:txBody>
      </p:sp>
      <p:sp>
        <p:nvSpPr>
          <p:cNvPr id="25842" name="Rectangle 476"/>
          <p:cNvSpPr>
            <a:spLocks noChangeArrowheads="1"/>
          </p:cNvSpPr>
          <p:nvPr/>
        </p:nvSpPr>
        <p:spPr bwMode="auto">
          <a:xfrm>
            <a:off x="1160463" y="2608263"/>
            <a:ext cx="579437" cy="2768600"/>
          </a:xfrm>
          <a:prstGeom prst="rect">
            <a:avLst/>
          </a:prstGeom>
          <a:noFill/>
          <a:ln w="14288" cap="rnd">
            <a:solidFill>
              <a:srgbClr val="000000"/>
            </a:solidFill>
            <a:miter lim="800000"/>
            <a:headEnd/>
            <a:tailEnd/>
          </a:ln>
        </p:spPr>
        <p:txBody>
          <a:bodyPr/>
          <a:lstStyle/>
          <a:p>
            <a:endParaRPr lang="he-IL"/>
          </a:p>
        </p:txBody>
      </p:sp>
      <p:sp>
        <p:nvSpPr>
          <p:cNvPr id="25843" name="Rectangle 477"/>
          <p:cNvSpPr>
            <a:spLocks noChangeArrowheads="1"/>
          </p:cNvSpPr>
          <p:nvPr/>
        </p:nvSpPr>
        <p:spPr bwMode="auto">
          <a:xfrm>
            <a:off x="1160463" y="2608263"/>
            <a:ext cx="579437" cy="2768600"/>
          </a:xfrm>
          <a:prstGeom prst="rect">
            <a:avLst/>
          </a:prstGeom>
          <a:solidFill>
            <a:srgbClr val="0000FF"/>
          </a:solidFill>
          <a:ln w="9525">
            <a:noFill/>
            <a:miter lim="800000"/>
            <a:headEnd/>
            <a:tailEnd/>
          </a:ln>
        </p:spPr>
        <p:txBody>
          <a:bodyPr/>
          <a:lstStyle/>
          <a:p>
            <a:endParaRPr lang="he-IL"/>
          </a:p>
        </p:txBody>
      </p:sp>
      <p:sp>
        <p:nvSpPr>
          <p:cNvPr id="25844" name="Rectangle 478"/>
          <p:cNvSpPr>
            <a:spLocks noChangeArrowheads="1"/>
          </p:cNvSpPr>
          <p:nvPr/>
        </p:nvSpPr>
        <p:spPr bwMode="auto">
          <a:xfrm>
            <a:off x="1160463" y="2608263"/>
            <a:ext cx="579437" cy="2768600"/>
          </a:xfrm>
          <a:prstGeom prst="rect">
            <a:avLst/>
          </a:prstGeom>
          <a:noFill/>
          <a:ln w="14288" cap="rnd">
            <a:solidFill>
              <a:srgbClr val="000000"/>
            </a:solidFill>
            <a:miter lim="800000"/>
            <a:headEnd/>
            <a:tailEnd/>
          </a:ln>
        </p:spPr>
        <p:txBody>
          <a:bodyPr/>
          <a:lstStyle/>
          <a:p>
            <a:endParaRPr lang="he-IL"/>
          </a:p>
        </p:txBody>
      </p:sp>
      <p:sp>
        <p:nvSpPr>
          <p:cNvPr id="25845" name="Rectangle 479"/>
          <p:cNvSpPr>
            <a:spLocks noChangeArrowheads="1"/>
          </p:cNvSpPr>
          <p:nvPr/>
        </p:nvSpPr>
        <p:spPr bwMode="auto">
          <a:xfrm>
            <a:off x="5405438" y="2314575"/>
            <a:ext cx="577850" cy="1600200"/>
          </a:xfrm>
          <a:prstGeom prst="rect">
            <a:avLst/>
          </a:prstGeom>
          <a:solidFill>
            <a:srgbClr val="000000"/>
          </a:solidFill>
          <a:ln w="9525">
            <a:noFill/>
            <a:miter lim="800000"/>
            <a:headEnd/>
            <a:tailEnd/>
          </a:ln>
        </p:spPr>
        <p:txBody>
          <a:bodyPr/>
          <a:lstStyle/>
          <a:p>
            <a:endParaRPr lang="he-IL"/>
          </a:p>
        </p:txBody>
      </p:sp>
      <p:sp>
        <p:nvSpPr>
          <p:cNvPr id="25846" name="Rectangle 480"/>
          <p:cNvSpPr>
            <a:spLocks noChangeArrowheads="1"/>
          </p:cNvSpPr>
          <p:nvPr/>
        </p:nvSpPr>
        <p:spPr bwMode="auto">
          <a:xfrm>
            <a:off x="5405438" y="2314575"/>
            <a:ext cx="577850" cy="1600200"/>
          </a:xfrm>
          <a:prstGeom prst="rect">
            <a:avLst/>
          </a:prstGeom>
          <a:noFill/>
          <a:ln w="12700" cap="rnd">
            <a:solidFill>
              <a:srgbClr val="000000"/>
            </a:solidFill>
            <a:miter lim="800000"/>
            <a:headEnd/>
            <a:tailEnd/>
          </a:ln>
        </p:spPr>
        <p:txBody>
          <a:bodyPr/>
          <a:lstStyle/>
          <a:p>
            <a:endParaRPr lang="he-IL"/>
          </a:p>
        </p:txBody>
      </p:sp>
      <p:sp>
        <p:nvSpPr>
          <p:cNvPr id="25847" name="Rectangle 481"/>
          <p:cNvSpPr>
            <a:spLocks noChangeArrowheads="1"/>
          </p:cNvSpPr>
          <p:nvPr/>
        </p:nvSpPr>
        <p:spPr bwMode="auto">
          <a:xfrm>
            <a:off x="5405438" y="2314575"/>
            <a:ext cx="577850" cy="1600200"/>
          </a:xfrm>
          <a:prstGeom prst="rect">
            <a:avLst/>
          </a:prstGeom>
          <a:solidFill>
            <a:schemeClr val="bg1"/>
          </a:solidFill>
          <a:ln w="9525">
            <a:noFill/>
            <a:miter lim="800000"/>
            <a:headEnd/>
            <a:tailEnd/>
          </a:ln>
        </p:spPr>
        <p:txBody>
          <a:bodyPr/>
          <a:lstStyle/>
          <a:p>
            <a:endParaRPr lang="he-IL"/>
          </a:p>
        </p:txBody>
      </p:sp>
      <p:sp>
        <p:nvSpPr>
          <p:cNvPr id="25848" name="Rectangle 482"/>
          <p:cNvSpPr>
            <a:spLocks noChangeArrowheads="1"/>
          </p:cNvSpPr>
          <p:nvPr/>
        </p:nvSpPr>
        <p:spPr bwMode="auto">
          <a:xfrm>
            <a:off x="5405438" y="2314575"/>
            <a:ext cx="577850" cy="1600200"/>
          </a:xfrm>
          <a:prstGeom prst="rect">
            <a:avLst/>
          </a:prstGeom>
          <a:noFill/>
          <a:ln w="12700" cap="rnd">
            <a:solidFill>
              <a:srgbClr val="000000"/>
            </a:solidFill>
            <a:miter lim="800000"/>
            <a:headEnd/>
            <a:tailEnd/>
          </a:ln>
        </p:spPr>
        <p:txBody>
          <a:bodyPr/>
          <a:lstStyle/>
          <a:p>
            <a:endParaRPr lang="he-IL"/>
          </a:p>
        </p:txBody>
      </p:sp>
      <p:sp>
        <p:nvSpPr>
          <p:cNvPr id="25849" name="Rectangle 483"/>
          <p:cNvSpPr>
            <a:spLocks noChangeArrowheads="1"/>
          </p:cNvSpPr>
          <p:nvPr/>
        </p:nvSpPr>
        <p:spPr bwMode="auto">
          <a:xfrm>
            <a:off x="3984625" y="2135188"/>
            <a:ext cx="576263" cy="1443037"/>
          </a:xfrm>
          <a:prstGeom prst="rect">
            <a:avLst/>
          </a:prstGeom>
          <a:solidFill>
            <a:srgbClr val="FF0000"/>
          </a:solidFill>
          <a:ln w="9525">
            <a:noFill/>
            <a:miter lim="800000"/>
            <a:headEnd/>
            <a:tailEnd/>
          </a:ln>
        </p:spPr>
        <p:txBody>
          <a:bodyPr/>
          <a:lstStyle/>
          <a:p>
            <a:endParaRPr lang="he-IL"/>
          </a:p>
        </p:txBody>
      </p:sp>
      <p:grpSp>
        <p:nvGrpSpPr>
          <p:cNvPr id="25850" name="Group 486"/>
          <p:cNvGrpSpPr>
            <a:grpSpLocks/>
          </p:cNvGrpSpPr>
          <p:nvPr/>
        </p:nvGrpSpPr>
        <p:grpSpPr bwMode="auto">
          <a:xfrm>
            <a:off x="3984625" y="2135188"/>
            <a:ext cx="576263" cy="1443037"/>
            <a:chOff x="2702" y="1758"/>
            <a:chExt cx="352" cy="580"/>
          </a:xfrm>
        </p:grpSpPr>
        <p:sp>
          <p:nvSpPr>
            <p:cNvPr id="25946" name="Rectangle 484"/>
            <p:cNvSpPr>
              <a:spLocks noChangeArrowheads="1"/>
            </p:cNvSpPr>
            <p:nvPr/>
          </p:nvSpPr>
          <p:spPr bwMode="auto">
            <a:xfrm>
              <a:off x="2702" y="1758"/>
              <a:ext cx="352" cy="580"/>
            </a:xfrm>
            <a:prstGeom prst="rect">
              <a:avLst/>
            </a:prstGeom>
            <a:solidFill>
              <a:srgbClr val="000000"/>
            </a:solidFill>
            <a:ln w="9525">
              <a:noFill/>
              <a:miter lim="800000"/>
              <a:headEnd/>
              <a:tailEnd/>
            </a:ln>
          </p:spPr>
          <p:txBody>
            <a:bodyPr/>
            <a:lstStyle/>
            <a:p>
              <a:endParaRPr lang="he-IL"/>
            </a:p>
          </p:txBody>
        </p:sp>
        <p:sp>
          <p:nvSpPr>
            <p:cNvPr id="25947" name="Rectangle 485"/>
            <p:cNvSpPr>
              <a:spLocks noChangeArrowheads="1"/>
            </p:cNvSpPr>
            <p:nvPr/>
          </p:nvSpPr>
          <p:spPr bwMode="auto">
            <a:xfrm>
              <a:off x="2702" y="1758"/>
              <a:ext cx="352" cy="580"/>
            </a:xfrm>
            <a:prstGeom prst="rect">
              <a:avLst/>
            </a:prstGeom>
            <a:noFill/>
            <a:ln w="12700" cap="rnd">
              <a:solidFill>
                <a:srgbClr val="000000"/>
              </a:solidFill>
              <a:miter lim="800000"/>
              <a:headEnd/>
              <a:tailEnd/>
            </a:ln>
          </p:spPr>
          <p:txBody>
            <a:bodyPr/>
            <a:lstStyle/>
            <a:p>
              <a:endParaRPr lang="he-IL"/>
            </a:p>
          </p:txBody>
        </p:sp>
      </p:grpSp>
      <p:sp>
        <p:nvSpPr>
          <p:cNvPr id="25851" name="Rectangle 487"/>
          <p:cNvSpPr>
            <a:spLocks noChangeArrowheads="1"/>
          </p:cNvSpPr>
          <p:nvPr/>
        </p:nvSpPr>
        <p:spPr bwMode="auto">
          <a:xfrm>
            <a:off x="3984625" y="2135188"/>
            <a:ext cx="576263" cy="1443037"/>
          </a:xfrm>
          <a:prstGeom prst="rect">
            <a:avLst/>
          </a:prstGeom>
          <a:solidFill>
            <a:srgbClr val="FF0000"/>
          </a:solidFill>
          <a:ln w="9525">
            <a:noFill/>
            <a:miter lim="800000"/>
            <a:headEnd/>
            <a:tailEnd/>
          </a:ln>
        </p:spPr>
        <p:txBody>
          <a:bodyPr/>
          <a:lstStyle/>
          <a:p>
            <a:endParaRPr lang="he-IL"/>
          </a:p>
        </p:txBody>
      </p:sp>
      <p:grpSp>
        <p:nvGrpSpPr>
          <p:cNvPr id="25852" name="Group 490"/>
          <p:cNvGrpSpPr>
            <a:grpSpLocks/>
          </p:cNvGrpSpPr>
          <p:nvPr/>
        </p:nvGrpSpPr>
        <p:grpSpPr bwMode="auto">
          <a:xfrm>
            <a:off x="3984625" y="2135188"/>
            <a:ext cx="576263" cy="1443037"/>
            <a:chOff x="2702" y="1758"/>
            <a:chExt cx="352" cy="580"/>
          </a:xfrm>
        </p:grpSpPr>
        <p:sp>
          <p:nvSpPr>
            <p:cNvPr id="25944" name="Rectangle 488"/>
            <p:cNvSpPr>
              <a:spLocks noChangeArrowheads="1"/>
            </p:cNvSpPr>
            <p:nvPr/>
          </p:nvSpPr>
          <p:spPr bwMode="auto">
            <a:xfrm>
              <a:off x="2702" y="1758"/>
              <a:ext cx="352" cy="580"/>
            </a:xfrm>
            <a:prstGeom prst="rect">
              <a:avLst/>
            </a:prstGeom>
            <a:solidFill>
              <a:schemeClr val="bg1"/>
            </a:solidFill>
            <a:ln w="9525">
              <a:noFill/>
              <a:miter lim="800000"/>
              <a:headEnd/>
              <a:tailEnd/>
            </a:ln>
          </p:spPr>
          <p:txBody>
            <a:bodyPr/>
            <a:lstStyle/>
            <a:p>
              <a:endParaRPr lang="he-IL"/>
            </a:p>
          </p:txBody>
        </p:sp>
        <p:sp>
          <p:nvSpPr>
            <p:cNvPr id="25945" name="Rectangle 489"/>
            <p:cNvSpPr>
              <a:spLocks noChangeArrowheads="1"/>
            </p:cNvSpPr>
            <p:nvPr/>
          </p:nvSpPr>
          <p:spPr bwMode="auto">
            <a:xfrm>
              <a:off x="2702" y="1758"/>
              <a:ext cx="352" cy="580"/>
            </a:xfrm>
            <a:prstGeom prst="rect">
              <a:avLst/>
            </a:prstGeom>
            <a:solidFill>
              <a:schemeClr val="bg1"/>
            </a:solidFill>
            <a:ln w="12700" cap="rnd">
              <a:solidFill>
                <a:srgbClr val="000000"/>
              </a:solidFill>
              <a:miter lim="800000"/>
              <a:headEnd/>
              <a:tailEnd/>
            </a:ln>
          </p:spPr>
          <p:txBody>
            <a:bodyPr/>
            <a:lstStyle/>
            <a:p>
              <a:endParaRPr lang="he-IL"/>
            </a:p>
          </p:txBody>
        </p:sp>
      </p:grpSp>
      <p:sp>
        <p:nvSpPr>
          <p:cNvPr id="25853" name="Rectangle 491"/>
          <p:cNvSpPr>
            <a:spLocks noChangeArrowheads="1"/>
          </p:cNvSpPr>
          <p:nvPr/>
        </p:nvSpPr>
        <p:spPr bwMode="auto">
          <a:xfrm>
            <a:off x="2581275" y="2314575"/>
            <a:ext cx="561975" cy="1263650"/>
          </a:xfrm>
          <a:prstGeom prst="rect">
            <a:avLst/>
          </a:prstGeom>
          <a:solidFill>
            <a:srgbClr val="FF0000"/>
          </a:solidFill>
          <a:ln w="9525">
            <a:noFill/>
            <a:miter lim="800000"/>
            <a:headEnd/>
            <a:tailEnd/>
          </a:ln>
        </p:spPr>
        <p:txBody>
          <a:bodyPr/>
          <a:lstStyle/>
          <a:p>
            <a:endParaRPr lang="he-IL"/>
          </a:p>
        </p:txBody>
      </p:sp>
      <p:grpSp>
        <p:nvGrpSpPr>
          <p:cNvPr id="25854" name="Group 494"/>
          <p:cNvGrpSpPr>
            <a:grpSpLocks/>
          </p:cNvGrpSpPr>
          <p:nvPr/>
        </p:nvGrpSpPr>
        <p:grpSpPr bwMode="auto">
          <a:xfrm>
            <a:off x="2581275" y="2314575"/>
            <a:ext cx="561975" cy="1263650"/>
            <a:chOff x="1843" y="1830"/>
            <a:chExt cx="344" cy="508"/>
          </a:xfrm>
        </p:grpSpPr>
        <p:sp>
          <p:nvSpPr>
            <p:cNvPr id="25942" name="Rectangle 492"/>
            <p:cNvSpPr>
              <a:spLocks noChangeArrowheads="1"/>
            </p:cNvSpPr>
            <p:nvPr/>
          </p:nvSpPr>
          <p:spPr bwMode="auto">
            <a:xfrm>
              <a:off x="1843" y="1830"/>
              <a:ext cx="344" cy="508"/>
            </a:xfrm>
            <a:prstGeom prst="rect">
              <a:avLst/>
            </a:prstGeom>
            <a:solidFill>
              <a:srgbClr val="000000"/>
            </a:solidFill>
            <a:ln w="9525">
              <a:noFill/>
              <a:miter lim="800000"/>
              <a:headEnd/>
              <a:tailEnd/>
            </a:ln>
          </p:spPr>
          <p:txBody>
            <a:bodyPr/>
            <a:lstStyle/>
            <a:p>
              <a:endParaRPr lang="he-IL"/>
            </a:p>
          </p:txBody>
        </p:sp>
        <p:sp>
          <p:nvSpPr>
            <p:cNvPr id="25943" name="Rectangle 493"/>
            <p:cNvSpPr>
              <a:spLocks noChangeArrowheads="1"/>
            </p:cNvSpPr>
            <p:nvPr/>
          </p:nvSpPr>
          <p:spPr bwMode="auto">
            <a:xfrm>
              <a:off x="1843" y="1830"/>
              <a:ext cx="344" cy="508"/>
            </a:xfrm>
            <a:prstGeom prst="rect">
              <a:avLst/>
            </a:prstGeom>
            <a:noFill/>
            <a:ln w="14288" cap="rnd">
              <a:solidFill>
                <a:srgbClr val="000000"/>
              </a:solidFill>
              <a:miter lim="800000"/>
              <a:headEnd/>
              <a:tailEnd/>
            </a:ln>
          </p:spPr>
          <p:txBody>
            <a:bodyPr/>
            <a:lstStyle/>
            <a:p>
              <a:endParaRPr lang="he-IL"/>
            </a:p>
          </p:txBody>
        </p:sp>
      </p:grpSp>
      <p:sp>
        <p:nvSpPr>
          <p:cNvPr id="25855" name="Rectangle 495"/>
          <p:cNvSpPr>
            <a:spLocks noChangeArrowheads="1"/>
          </p:cNvSpPr>
          <p:nvPr/>
        </p:nvSpPr>
        <p:spPr bwMode="auto">
          <a:xfrm>
            <a:off x="2581275" y="2314575"/>
            <a:ext cx="561975" cy="1263650"/>
          </a:xfrm>
          <a:prstGeom prst="rect">
            <a:avLst/>
          </a:prstGeom>
          <a:solidFill>
            <a:srgbClr val="FF0000"/>
          </a:solidFill>
          <a:ln w="9525">
            <a:noFill/>
            <a:miter lim="800000"/>
            <a:headEnd/>
            <a:tailEnd/>
          </a:ln>
        </p:spPr>
        <p:txBody>
          <a:bodyPr/>
          <a:lstStyle/>
          <a:p>
            <a:endParaRPr lang="he-IL"/>
          </a:p>
        </p:txBody>
      </p:sp>
      <p:grpSp>
        <p:nvGrpSpPr>
          <p:cNvPr id="25856" name="Group 498"/>
          <p:cNvGrpSpPr>
            <a:grpSpLocks/>
          </p:cNvGrpSpPr>
          <p:nvPr/>
        </p:nvGrpSpPr>
        <p:grpSpPr bwMode="auto">
          <a:xfrm>
            <a:off x="2581275" y="2314575"/>
            <a:ext cx="561975" cy="1263650"/>
            <a:chOff x="1843" y="1830"/>
            <a:chExt cx="344" cy="508"/>
          </a:xfrm>
        </p:grpSpPr>
        <p:sp>
          <p:nvSpPr>
            <p:cNvPr id="25940" name="Rectangle 496"/>
            <p:cNvSpPr>
              <a:spLocks noChangeArrowheads="1"/>
            </p:cNvSpPr>
            <p:nvPr/>
          </p:nvSpPr>
          <p:spPr bwMode="auto">
            <a:xfrm>
              <a:off x="1843" y="1830"/>
              <a:ext cx="344" cy="508"/>
            </a:xfrm>
            <a:prstGeom prst="rect">
              <a:avLst/>
            </a:prstGeom>
            <a:solidFill>
              <a:schemeClr val="bg1"/>
            </a:solidFill>
            <a:ln w="9525">
              <a:noFill/>
              <a:miter lim="800000"/>
              <a:headEnd/>
              <a:tailEnd/>
            </a:ln>
          </p:spPr>
          <p:txBody>
            <a:bodyPr/>
            <a:lstStyle/>
            <a:p>
              <a:endParaRPr lang="he-IL"/>
            </a:p>
          </p:txBody>
        </p:sp>
        <p:sp>
          <p:nvSpPr>
            <p:cNvPr id="25941" name="Rectangle 497"/>
            <p:cNvSpPr>
              <a:spLocks noChangeArrowheads="1"/>
            </p:cNvSpPr>
            <p:nvPr/>
          </p:nvSpPr>
          <p:spPr bwMode="auto">
            <a:xfrm>
              <a:off x="1843" y="1830"/>
              <a:ext cx="344" cy="508"/>
            </a:xfrm>
            <a:prstGeom prst="rect">
              <a:avLst/>
            </a:prstGeom>
            <a:solidFill>
              <a:schemeClr val="bg1"/>
            </a:solidFill>
            <a:ln w="14288" cap="rnd">
              <a:solidFill>
                <a:srgbClr val="000000"/>
              </a:solidFill>
              <a:miter lim="800000"/>
              <a:headEnd/>
              <a:tailEnd/>
            </a:ln>
          </p:spPr>
          <p:txBody>
            <a:bodyPr/>
            <a:lstStyle/>
            <a:p>
              <a:endParaRPr lang="he-IL"/>
            </a:p>
          </p:txBody>
        </p:sp>
      </p:grpSp>
      <p:sp>
        <p:nvSpPr>
          <p:cNvPr id="25857" name="Rectangle 499"/>
          <p:cNvSpPr>
            <a:spLocks noChangeArrowheads="1"/>
          </p:cNvSpPr>
          <p:nvPr/>
        </p:nvSpPr>
        <p:spPr bwMode="auto">
          <a:xfrm>
            <a:off x="1160463" y="1843088"/>
            <a:ext cx="579437" cy="765175"/>
          </a:xfrm>
          <a:prstGeom prst="rect">
            <a:avLst/>
          </a:prstGeom>
          <a:solidFill>
            <a:srgbClr val="FF0000"/>
          </a:solidFill>
          <a:ln w="9525">
            <a:noFill/>
            <a:miter lim="800000"/>
            <a:headEnd/>
            <a:tailEnd/>
          </a:ln>
        </p:spPr>
        <p:txBody>
          <a:bodyPr/>
          <a:lstStyle/>
          <a:p>
            <a:endParaRPr lang="he-IL"/>
          </a:p>
        </p:txBody>
      </p:sp>
      <p:grpSp>
        <p:nvGrpSpPr>
          <p:cNvPr id="25858" name="Group 502"/>
          <p:cNvGrpSpPr>
            <a:grpSpLocks/>
          </p:cNvGrpSpPr>
          <p:nvPr/>
        </p:nvGrpSpPr>
        <p:grpSpPr bwMode="auto">
          <a:xfrm>
            <a:off x="1160463" y="1843088"/>
            <a:ext cx="579437" cy="765175"/>
            <a:chOff x="974" y="1640"/>
            <a:chExt cx="354" cy="308"/>
          </a:xfrm>
        </p:grpSpPr>
        <p:sp>
          <p:nvSpPr>
            <p:cNvPr id="25938" name="Rectangle 500"/>
            <p:cNvSpPr>
              <a:spLocks noChangeArrowheads="1"/>
            </p:cNvSpPr>
            <p:nvPr/>
          </p:nvSpPr>
          <p:spPr bwMode="auto">
            <a:xfrm>
              <a:off x="974" y="1640"/>
              <a:ext cx="354" cy="308"/>
            </a:xfrm>
            <a:prstGeom prst="rect">
              <a:avLst/>
            </a:prstGeom>
            <a:solidFill>
              <a:srgbClr val="000000"/>
            </a:solidFill>
            <a:ln w="9525">
              <a:noFill/>
              <a:miter lim="800000"/>
              <a:headEnd/>
              <a:tailEnd/>
            </a:ln>
          </p:spPr>
          <p:txBody>
            <a:bodyPr/>
            <a:lstStyle/>
            <a:p>
              <a:endParaRPr lang="he-IL"/>
            </a:p>
          </p:txBody>
        </p:sp>
        <p:sp>
          <p:nvSpPr>
            <p:cNvPr id="25939" name="Rectangle 501"/>
            <p:cNvSpPr>
              <a:spLocks noChangeArrowheads="1"/>
            </p:cNvSpPr>
            <p:nvPr/>
          </p:nvSpPr>
          <p:spPr bwMode="auto">
            <a:xfrm>
              <a:off x="974" y="1640"/>
              <a:ext cx="354" cy="308"/>
            </a:xfrm>
            <a:prstGeom prst="rect">
              <a:avLst/>
            </a:prstGeom>
            <a:noFill/>
            <a:ln w="14288" cap="rnd">
              <a:solidFill>
                <a:srgbClr val="000000"/>
              </a:solidFill>
              <a:miter lim="800000"/>
              <a:headEnd/>
              <a:tailEnd/>
            </a:ln>
          </p:spPr>
          <p:txBody>
            <a:bodyPr/>
            <a:lstStyle/>
            <a:p>
              <a:endParaRPr lang="he-IL"/>
            </a:p>
          </p:txBody>
        </p:sp>
      </p:grpSp>
      <p:sp>
        <p:nvSpPr>
          <p:cNvPr id="25859" name="Rectangle 503"/>
          <p:cNvSpPr>
            <a:spLocks noChangeArrowheads="1"/>
          </p:cNvSpPr>
          <p:nvPr/>
        </p:nvSpPr>
        <p:spPr bwMode="auto">
          <a:xfrm>
            <a:off x="1160463" y="1843088"/>
            <a:ext cx="579437" cy="765175"/>
          </a:xfrm>
          <a:prstGeom prst="rect">
            <a:avLst/>
          </a:prstGeom>
          <a:solidFill>
            <a:srgbClr val="FF0000"/>
          </a:solidFill>
          <a:ln w="9525">
            <a:noFill/>
            <a:miter lim="800000"/>
            <a:headEnd/>
            <a:tailEnd/>
          </a:ln>
        </p:spPr>
        <p:txBody>
          <a:bodyPr/>
          <a:lstStyle/>
          <a:p>
            <a:endParaRPr lang="he-IL"/>
          </a:p>
        </p:txBody>
      </p:sp>
      <p:grpSp>
        <p:nvGrpSpPr>
          <p:cNvPr id="25860" name="Group 506"/>
          <p:cNvGrpSpPr>
            <a:grpSpLocks/>
          </p:cNvGrpSpPr>
          <p:nvPr/>
        </p:nvGrpSpPr>
        <p:grpSpPr bwMode="auto">
          <a:xfrm>
            <a:off x="1160463" y="1843088"/>
            <a:ext cx="579437" cy="765175"/>
            <a:chOff x="974" y="1640"/>
            <a:chExt cx="354" cy="308"/>
          </a:xfrm>
        </p:grpSpPr>
        <p:sp>
          <p:nvSpPr>
            <p:cNvPr id="25936" name="Rectangle 504"/>
            <p:cNvSpPr>
              <a:spLocks noChangeArrowheads="1"/>
            </p:cNvSpPr>
            <p:nvPr/>
          </p:nvSpPr>
          <p:spPr bwMode="auto">
            <a:xfrm>
              <a:off x="974" y="1640"/>
              <a:ext cx="354" cy="308"/>
            </a:xfrm>
            <a:prstGeom prst="rect">
              <a:avLst/>
            </a:prstGeom>
            <a:solidFill>
              <a:schemeClr val="bg1"/>
            </a:solidFill>
            <a:ln w="9525">
              <a:noFill/>
              <a:miter lim="800000"/>
              <a:headEnd/>
              <a:tailEnd/>
            </a:ln>
          </p:spPr>
          <p:txBody>
            <a:bodyPr/>
            <a:lstStyle/>
            <a:p>
              <a:endParaRPr lang="he-IL"/>
            </a:p>
          </p:txBody>
        </p:sp>
        <p:sp>
          <p:nvSpPr>
            <p:cNvPr id="25937" name="Rectangle 505"/>
            <p:cNvSpPr>
              <a:spLocks noChangeArrowheads="1"/>
            </p:cNvSpPr>
            <p:nvPr/>
          </p:nvSpPr>
          <p:spPr bwMode="auto">
            <a:xfrm>
              <a:off x="974" y="1640"/>
              <a:ext cx="354" cy="308"/>
            </a:xfrm>
            <a:prstGeom prst="rect">
              <a:avLst/>
            </a:prstGeom>
            <a:solidFill>
              <a:schemeClr val="bg1"/>
            </a:solidFill>
            <a:ln w="14288" cap="rnd">
              <a:solidFill>
                <a:srgbClr val="000000"/>
              </a:solidFill>
              <a:miter lim="800000"/>
              <a:headEnd/>
              <a:tailEnd/>
            </a:ln>
          </p:spPr>
          <p:txBody>
            <a:bodyPr/>
            <a:lstStyle/>
            <a:p>
              <a:endParaRPr lang="he-IL"/>
            </a:p>
          </p:txBody>
        </p:sp>
      </p:grpSp>
      <p:sp>
        <p:nvSpPr>
          <p:cNvPr id="25861" name="Rectangle 507"/>
          <p:cNvSpPr>
            <a:spLocks noChangeArrowheads="1"/>
          </p:cNvSpPr>
          <p:nvPr/>
        </p:nvSpPr>
        <p:spPr bwMode="auto">
          <a:xfrm>
            <a:off x="5405438" y="1593850"/>
            <a:ext cx="577850" cy="720725"/>
          </a:xfrm>
          <a:prstGeom prst="rect">
            <a:avLst/>
          </a:prstGeom>
          <a:solidFill>
            <a:srgbClr val="FFFF99"/>
          </a:solidFill>
          <a:ln w="9525">
            <a:noFill/>
            <a:miter lim="800000"/>
            <a:headEnd/>
            <a:tailEnd/>
          </a:ln>
        </p:spPr>
        <p:txBody>
          <a:bodyPr/>
          <a:lstStyle/>
          <a:p>
            <a:endParaRPr lang="he-IL"/>
          </a:p>
        </p:txBody>
      </p:sp>
      <p:grpSp>
        <p:nvGrpSpPr>
          <p:cNvPr id="25862" name="Group 510"/>
          <p:cNvGrpSpPr>
            <a:grpSpLocks/>
          </p:cNvGrpSpPr>
          <p:nvPr/>
        </p:nvGrpSpPr>
        <p:grpSpPr bwMode="auto">
          <a:xfrm>
            <a:off x="5405438" y="1593850"/>
            <a:ext cx="577850" cy="720725"/>
            <a:chOff x="3571" y="1540"/>
            <a:chExt cx="353" cy="290"/>
          </a:xfrm>
        </p:grpSpPr>
        <p:sp>
          <p:nvSpPr>
            <p:cNvPr id="25934" name="Rectangle 508"/>
            <p:cNvSpPr>
              <a:spLocks noChangeArrowheads="1"/>
            </p:cNvSpPr>
            <p:nvPr/>
          </p:nvSpPr>
          <p:spPr bwMode="auto">
            <a:xfrm>
              <a:off x="3571" y="1540"/>
              <a:ext cx="353" cy="290"/>
            </a:xfrm>
            <a:prstGeom prst="rect">
              <a:avLst/>
            </a:prstGeom>
            <a:solidFill>
              <a:srgbClr val="FFFFFF"/>
            </a:solidFill>
            <a:ln w="9525">
              <a:noFill/>
              <a:miter lim="800000"/>
              <a:headEnd/>
              <a:tailEnd/>
            </a:ln>
          </p:spPr>
          <p:txBody>
            <a:bodyPr/>
            <a:lstStyle/>
            <a:p>
              <a:endParaRPr lang="he-IL"/>
            </a:p>
          </p:txBody>
        </p:sp>
        <p:sp>
          <p:nvSpPr>
            <p:cNvPr id="25935" name="Rectangle 509"/>
            <p:cNvSpPr>
              <a:spLocks noChangeArrowheads="1"/>
            </p:cNvSpPr>
            <p:nvPr/>
          </p:nvSpPr>
          <p:spPr bwMode="auto">
            <a:xfrm>
              <a:off x="3571" y="1540"/>
              <a:ext cx="353" cy="290"/>
            </a:xfrm>
            <a:prstGeom prst="rect">
              <a:avLst/>
            </a:prstGeom>
            <a:noFill/>
            <a:ln w="12700" cap="rnd">
              <a:solidFill>
                <a:srgbClr val="000000"/>
              </a:solidFill>
              <a:miter lim="800000"/>
              <a:headEnd/>
              <a:tailEnd/>
            </a:ln>
          </p:spPr>
          <p:txBody>
            <a:bodyPr/>
            <a:lstStyle/>
            <a:p>
              <a:endParaRPr lang="he-IL"/>
            </a:p>
          </p:txBody>
        </p:sp>
      </p:grpSp>
      <p:sp>
        <p:nvSpPr>
          <p:cNvPr id="25863" name="Rectangle 511"/>
          <p:cNvSpPr>
            <a:spLocks noChangeArrowheads="1"/>
          </p:cNvSpPr>
          <p:nvPr/>
        </p:nvSpPr>
        <p:spPr bwMode="auto">
          <a:xfrm>
            <a:off x="5405438" y="1593850"/>
            <a:ext cx="577850" cy="720725"/>
          </a:xfrm>
          <a:prstGeom prst="rect">
            <a:avLst/>
          </a:prstGeom>
          <a:solidFill>
            <a:srgbClr val="FFFF99"/>
          </a:solidFill>
          <a:ln w="9525">
            <a:noFill/>
            <a:miter lim="800000"/>
            <a:headEnd/>
            <a:tailEnd/>
          </a:ln>
        </p:spPr>
        <p:txBody>
          <a:bodyPr/>
          <a:lstStyle/>
          <a:p>
            <a:endParaRPr lang="he-IL"/>
          </a:p>
        </p:txBody>
      </p:sp>
      <p:grpSp>
        <p:nvGrpSpPr>
          <p:cNvPr id="25864" name="Group 514"/>
          <p:cNvGrpSpPr>
            <a:grpSpLocks/>
          </p:cNvGrpSpPr>
          <p:nvPr/>
        </p:nvGrpSpPr>
        <p:grpSpPr bwMode="auto">
          <a:xfrm>
            <a:off x="5405438" y="1593850"/>
            <a:ext cx="577850" cy="720725"/>
            <a:chOff x="3571" y="1540"/>
            <a:chExt cx="353" cy="290"/>
          </a:xfrm>
        </p:grpSpPr>
        <p:sp>
          <p:nvSpPr>
            <p:cNvPr id="25932" name="Rectangle 512"/>
            <p:cNvSpPr>
              <a:spLocks noChangeArrowheads="1"/>
            </p:cNvSpPr>
            <p:nvPr/>
          </p:nvSpPr>
          <p:spPr bwMode="auto">
            <a:xfrm>
              <a:off x="3571" y="1540"/>
              <a:ext cx="353" cy="290"/>
            </a:xfrm>
            <a:prstGeom prst="rect">
              <a:avLst/>
            </a:prstGeom>
            <a:solidFill>
              <a:srgbClr val="FF0000"/>
            </a:solidFill>
            <a:ln w="9525">
              <a:noFill/>
              <a:miter lim="800000"/>
              <a:headEnd/>
              <a:tailEnd/>
            </a:ln>
          </p:spPr>
          <p:txBody>
            <a:bodyPr/>
            <a:lstStyle/>
            <a:p>
              <a:endParaRPr lang="he-IL"/>
            </a:p>
          </p:txBody>
        </p:sp>
        <p:sp>
          <p:nvSpPr>
            <p:cNvPr id="25933" name="Rectangle 513"/>
            <p:cNvSpPr>
              <a:spLocks noChangeArrowheads="1"/>
            </p:cNvSpPr>
            <p:nvPr/>
          </p:nvSpPr>
          <p:spPr bwMode="auto">
            <a:xfrm>
              <a:off x="3571" y="1540"/>
              <a:ext cx="353" cy="290"/>
            </a:xfrm>
            <a:prstGeom prst="rect">
              <a:avLst/>
            </a:prstGeom>
            <a:solidFill>
              <a:srgbClr val="FF0000"/>
            </a:solidFill>
            <a:ln w="12700" cap="rnd">
              <a:solidFill>
                <a:srgbClr val="000000"/>
              </a:solidFill>
              <a:miter lim="800000"/>
              <a:headEnd/>
              <a:tailEnd/>
            </a:ln>
          </p:spPr>
          <p:txBody>
            <a:bodyPr/>
            <a:lstStyle/>
            <a:p>
              <a:endParaRPr lang="he-IL"/>
            </a:p>
          </p:txBody>
        </p:sp>
      </p:grpSp>
      <p:sp>
        <p:nvSpPr>
          <p:cNvPr id="25865" name="Rectangle 515"/>
          <p:cNvSpPr>
            <a:spLocks noChangeArrowheads="1"/>
          </p:cNvSpPr>
          <p:nvPr/>
        </p:nvSpPr>
        <p:spPr bwMode="auto">
          <a:xfrm>
            <a:off x="3984625" y="1593850"/>
            <a:ext cx="576263" cy="541338"/>
          </a:xfrm>
          <a:prstGeom prst="rect">
            <a:avLst/>
          </a:prstGeom>
          <a:solidFill>
            <a:srgbClr val="FFFFFF"/>
          </a:solidFill>
          <a:ln w="9525">
            <a:noFill/>
            <a:miter lim="800000"/>
            <a:headEnd/>
            <a:tailEnd/>
          </a:ln>
        </p:spPr>
        <p:txBody>
          <a:bodyPr/>
          <a:lstStyle/>
          <a:p>
            <a:endParaRPr lang="he-IL"/>
          </a:p>
        </p:txBody>
      </p:sp>
      <p:sp>
        <p:nvSpPr>
          <p:cNvPr id="25866" name="Rectangle 516"/>
          <p:cNvSpPr>
            <a:spLocks noChangeArrowheads="1"/>
          </p:cNvSpPr>
          <p:nvPr/>
        </p:nvSpPr>
        <p:spPr bwMode="auto">
          <a:xfrm>
            <a:off x="3984625" y="1593850"/>
            <a:ext cx="576263" cy="541338"/>
          </a:xfrm>
          <a:prstGeom prst="rect">
            <a:avLst/>
          </a:prstGeom>
          <a:noFill/>
          <a:ln w="12700" cap="rnd">
            <a:solidFill>
              <a:srgbClr val="000000"/>
            </a:solidFill>
            <a:miter lim="800000"/>
            <a:headEnd/>
            <a:tailEnd/>
          </a:ln>
        </p:spPr>
        <p:txBody>
          <a:bodyPr/>
          <a:lstStyle/>
          <a:p>
            <a:endParaRPr lang="he-IL"/>
          </a:p>
        </p:txBody>
      </p:sp>
      <p:sp>
        <p:nvSpPr>
          <p:cNvPr id="25867" name="Rectangle 517"/>
          <p:cNvSpPr>
            <a:spLocks noChangeArrowheads="1"/>
          </p:cNvSpPr>
          <p:nvPr/>
        </p:nvSpPr>
        <p:spPr bwMode="auto">
          <a:xfrm>
            <a:off x="3984625" y="1593850"/>
            <a:ext cx="576263" cy="541338"/>
          </a:xfrm>
          <a:prstGeom prst="rect">
            <a:avLst/>
          </a:prstGeom>
          <a:solidFill>
            <a:srgbClr val="FF0000"/>
          </a:solidFill>
          <a:ln w="9525">
            <a:noFill/>
            <a:miter lim="800000"/>
            <a:headEnd/>
            <a:tailEnd/>
          </a:ln>
        </p:spPr>
        <p:txBody>
          <a:bodyPr/>
          <a:lstStyle/>
          <a:p>
            <a:endParaRPr lang="he-IL"/>
          </a:p>
        </p:txBody>
      </p:sp>
      <p:sp>
        <p:nvSpPr>
          <p:cNvPr id="25868" name="Rectangle 518"/>
          <p:cNvSpPr>
            <a:spLocks noChangeArrowheads="1"/>
          </p:cNvSpPr>
          <p:nvPr/>
        </p:nvSpPr>
        <p:spPr bwMode="auto">
          <a:xfrm>
            <a:off x="3984625" y="1593850"/>
            <a:ext cx="576263" cy="541338"/>
          </a:xfrm>
          <a:prstGeom prst="rect">
            <a:avLst/>
          </a:prstGeom>
          <a:noFill/>
          <a:ln w="12700" cap="rnd">
            <a:solidFill>
              <a:srgbClr val="000000"/>
            </a:solidFill>
            <a:miter lim="800000"/>
            <a:headEnd/>
            <a:tailEnd/>
          </a:ln>
        </p:spPr>
        <p:txBody>
          <a:bodyPr/>
          <a:lstStyle/>
          <a:p>
            <a:endParaRPr lang="he-IL"/>
          </a:p>
        </p:txBody>
      </p:sp>
      <p:sp>
        <p:nvSpPr>
          <p:cNvPr id="25869" name="Rectangle 519"/>
          <p:cNvSpPr>
            <a:spLocks noChangeArrowheads="1"/>
          </p:cNvSpPr>
          <p:nvPr/>
        </p:nvSpPr>
        <p:spPr bwMode="auto">
          <a:xfrm>
            <a:off x="2581275" y="1593850"/>
            <a:ext cx="561975" cy="720725"/>
          </a:xfrm>
          <a:prstGeom prst="rect">
            <a:avLst/>
          </a:prstGeom>
          <a:solidFill>
            <a:srgbClr val="FFFFFF"/>
          </a:solidFill>
          <a:ln w="9525">
            <a:noFill/>
            <a:miter lim="800000"/>
            <a:headEnd/>
            <a:tailEnd/>
          </a:ln>
        </p:spPr>
        <p:txBody>
          <a:bodyPr/>
          <a:lstStyle/>
          <a:p>
            <a:endParaRPr lang="he-IL"/>
          </a:p>
        </p:txBody>
      </p:sp>
      <p:sp>
        <p:nvSpPr>
          <p:cNvPr id="25870" name="Rectangle 520"/>
          <p:cNvSpPr>
            <a:spLocks noChangeArrowheads="1"/>
          </p:cNvSpPr>
          <p:nvPr/>
        </p:nvSpPr>
        <p:spPr bwMode="auto">
          <a:xfrm>
            <a:off x="2581275" y="1593850"/>
            <a:ext cx="561975" cy="720725"/>
          </a:xfrm>
          <a:prstGeom prst="rect">
            <a:avLst/>
          </a:prstGeom>
          <a:noFill/>
          <a:ln w="14288" cap="rnd">
            <a:solidFill>
              <a:srgbClr val="000000"/>
            </a:solidFill>
            <a:miter lim="800000"/>
            <a:headEnd/>
            <a:tailEnd/>
          </a:ln>
        </p:spPr>
        <p:txBody>
          <a:bodyPr/>
          <a:lstStyle/>
          <a:p>
            <a:endParaRPr lang="he-IL"/>
          </a:p>
        </p:txBody>
      </p:sp>
      <p:sp>
        <p:nvSpPr>
          <p:cNvPr id="25871" name="Rectangle 521"/>
          <p:cNvSpPr>
            <a:spLocks noChangeArrowheads="1"/>
          </p:cNvSpPr>
          <p:nvPr/>
        </p:nvSpPr>
        <p:spPr bwMode="auto">
          <a:xfrm>
            <a:off x="2581275" y="1593850"/>
            <a:ext cx="561975" cy="720725"/>
          </a:xfrm>
          <a:prstGeom prst="rect">
            <a:avLst/>
          </a:prstGeom>
          <a:solidFill>
            <a:srgbClr val="FF0000"/>
          </a:solidFill>
          <a:ln w="9525">
            <a:noFill/>
            <a:miter lim="800000"/>
            <a:headEnd/>
            <a:tailEnd/>
          </a:ln>
        </p:spPr>
        <p:txBody>
          <a:bodyPr/>
          <a:lstStyle/>
          <a:p>
            <a:endParaRPr lang="he-IL"/>
          </a:p>
        </p:txBody>
      </p:sp>
      <p:sp>
        <p:nvSpPr>
          <p:cNvPr id="25872" name="Rectangle 522"/>
          <p:cNvSpPr>
            <a:spLocks noChangeArrowheads="1"/>
          </p:cNvSpPr>
          <p:nvPr/>
        </p:nvSpPr>
        <p:spPr bwMode="auto">
          <a:xfrm>
            <a:off x="2581275" y="1593850"/>
            <a:ext cx="561975" cy="720725"/>
          </a:xfrm>
          <a:prstGeom prst="rect">
            <a:avLst/>
          </a:prstGeom>
          <a:noFill/>
          <a:ln w="14288" cap="rnd">
            <a:solidFill>
              <a:srgbClr val="000000"/>
            </a:solidFill>
            <a:miter lim="800000"/>
            <a:headEnd/>
            <a:tailEnd/>
          </a:ln>
        </p:spPr>
        <p:txBody>
          <a:bodyPr/>
          <a:lstStyle/>
          <a:p>
            <a:endParaRPr lang="he-IL"/>
          </a:p>
        </p:txBody>
      </p:sp>
      <p:sp>
        <p:nvSpPr>
          <p:cNvPr id="25873" name="Rectangle 523"/>
          <p:cNvSpPr>
            <a:spLocks noChangeArrowheads="1"/>
          </p:cNvSpPr>
          <p:nvPr/>
        </p:nvSpPr>
        <p:spPr bwMode="auto">
          <a:xfrm>
            <a:off x="1160463" y="1593850"/>
            <a:ext cx="579437" cy="249238"/>
          </a:xfrm>
          <a:prstGeom prst="rect">
            <a:avLst/>
          </a:prstGeom>
          <a:solidFill>
            <a:srgbClr val="FFFFFF"/>
          </a:solidFill>
          <a:ln w="9525">
            <a:noFill/>
            <a:miter lim="800000"/>
            <a:headEnd/>
            <a:tailEnd/>
          </a:ln>
        </p:spPr>
        <p:txBody>
          <a:bodyPr/>
          <a:lstStyle/>
          <a:p>
            <a:endParaRPr lang="he-IL"/>
          </a:p>
        </p:txBody>
      </p:sp>
      <p:sp>
        <p:nvSpPr>
          <p:cNvPr id="25874" name="Rectangle 524"/>
          <p:cNvSpPr>
            <a:spLocks noChangeArrowheads="1"/>
          </p:cNvSpPr>
          <p:nvPr/>
        </p:nvSpPr>
        <p:spPr bwMode="auto">
          <a:xfrm>
            <a:off x="1160463" y="1593850"/>
            <a:ext cx="579437" cy="249238"/>
          </a:xfrm>
          <a:prstGeom prst="rect">
            <a:avLst/>
          </a:prstGeom>
          <a:noFill/>
          <a:ln w="14288" cap="rnd">
            <a:solidFill>
              <a:srgbClr val="000000"/>
            </a:solidFill>
            <a:miter lim="800000"/>
            <a:headEnd/>
            <a:tailEnd/>
          </a:ln>
        </p:spPr>
        <p:txBody>
          <a:bodyPr/>
          <a:lstStyle/>
          <a:p>
            <a:endParaRPr lang="he-IL"/>
          </a:p>
        </p:txBody>
      </p:sp>
      <p:sp>
        <p:nvSpPr>
          <p:cNvPr id="25875" name="Rectangle 525"/>
          <p:cNvSpPr>
            <a:spLocks noChangeArrowheads="1"/>
          </p:cNvSpPr>
          <p:nvPr/>
        </p:nvSpPr>
        <p:spPr bwMode="auto">
          <a:xfrm>
            <a:off x="1160463" y="1593850"/>
            <a:ext cx="579437" cy="249238"/>
          </a:xfrm>
          <a:prstGeom prst="rect">
            <a:avLst/>
          </a:prstGeom>
          <a:solidFill>
            <a:srgbClr val="FF0000"/>
          </a:solidFill>
          <a:ln w="9525">
            <a:noFill/>
            <a:miter lim="800000"/>
            <a:headEnd/>
            <a:tailEnd/>
          </a:ln>
        </p:spPr>
        <p:txBody>
          <a:bodyPr/>
          <a:lstStyle/>
          <a:p>
            <a:endParaRPr lang="he-IL"/>
          </a:p>
        </p:txBody>
      </p:sp>
      <p:sp>
        <p:nvSpPr>
          <p:cNvPr id="25876" name="Rectangle 526"/>
          <p:cNvSpPr>
            <a:spLocks noChangeArrowheads="1"/>
          </p:cNvSpPr>
          <p:nvPr/>
        </p:nvSpPr>
        <p:spPr bwMode="auto">
          <a:xfrm>
            <a:off x="1160463" y="1593850"/>
            <a:ext cx="579437" cy="249238"/>
          </a:xfrm>
          <a:prstGeom prst="rect">
            <a:avLst/>
          </a:prstGeom>
          <a:noFill/>
          <a:ln w="14288" cap="rnd">
            <a:solidFill>
              <a:srgbClr val="000000"/>
            </a:solidFill>
            <a:miter lim="800000"/>
            <a:headEnd/>
            <a:tailEnd/>
          </a:ln>
        </p:spPr>
        <p:txBody>
          <a:bodyPr/>
          <a:lstStyle/>
          <a:p>
            <a:endParaRPr lang="he-IL"/>
          </a:p>
        </p:txBody>
      </p:sp>
      <p:sp>
        <p:nvSpPr>
          <p:cNvPr id="25877" name="Line 527"/>
          <p:cNvSpPr>
            <a:spLocks noChangeShapeType="1"/>
          </p:cNvSpPr>
          <p:nvPr/>
        </p:nvSpPr>
        <p:spPr bwMode="auto">
          <a:xfrm>
            <a:off x="5686425" y="3914775"/>
            <a:ext cx="1588" cy="201613"/>
          </a:xfrm>
          <a:prstGeom prst="line">
            <a:avLst/>
          </a:prstGeom>
          <a:noFill/>
          <a:ln w="12700" cap="rnd">
            <a:solidFill>
              <a:srgbClr val="000000"/>
            </a:solidFill>
            <a:round/>
            <a:headEnd/>
            <a:tailEnd/>
          </a:ln>
        </p:spPr>
        <p:txBody>
          <a:bodyPr/>
          <a:lstStyle/>
          <a:p>
            <a:endParaRPr lang="he-IL"/>
          </a:p>
        </p:txBody>
      </p:sp>
      <p:sp>
        <p:nvSpPr>
          <p:cNvPr id="25878" name="Line 528"/>
          <p:cNvSpPr>
            <a:spLocks noChangeShapeType="1"/>
          </p:cNvSpPr>
          <p:nvPr/>
        </p:nvSpPr>
        <p:spPr bwMode="auto">
          <a:xfrm>
            <a:off x="5643563" y="4116388"/>
            <a:ext cx="101600" cy="1587"/>
          </a:xfrm>
          <a:prstGeom prst="line">
            <a:avLst/>
          </a:prstGeom>
          <a:noFill/>
          <a:ln w="12700" cap="rnd">
            <a:solidFill>
              <a:srgbClr val="000000"/>
            </a:solidFill>
            <a:round/>
            <a:headEnd/>
            <a:tailEnd/>
          </a:ln>
        </p:spPr>
        <p:txBody>
          <a:bodyPr/>
          <a:lstStyle/>
          <a:p>
            <a:endParaRPr lang="he-IL"/>
          </a:p>
        </p:txBody>
      </p:sp>
      <p:sp>
        <p:nvSpPr>
          <p:cNvPr id="25879" name="Line 529"/>
          <p:cNvSpPr>
            <a:spLocks noChangeShapeType="1"/>
          </p:cNvSpPr>
          <p:nvPr/>
        </p:nvSpPr>
        <p:spPr bwMode="auto">
          <a:xfrm>
            <a:off x="4267200" y="3578225"/>
            <a:ext cx="1588" cy="155575"/>
          </a:xfrm>
          <a:prstGeom prst="line">
            <a:avLst/>
          </a:prstGeom>
          <a:noFill/>
          <a:ln w="12700" cap="rnd">
            <a:solidFill>
              <a:srgbClr val="000000"/>
            </a:solidFill>
            <a:round/>
            <a:headEnd/>
            <a:tailEnd/>
          </a:ln>
        </p:spPr>
        <p:txBody>
          <a:bodyPr/>
          <a:lstStyle/>
          <a:p>
            <a:endParaRPr lang="he-IL"/>
          </a:p>
        </p:txBody>
      </p:sp>
      <p:sp>
        <p:nvSpPr>
          <p:cNvPr id="25880" name="Line 530"/>
          <p:cNvSpPr>
            <a:spLocks noChangeShapeType="1"/>
          </p:cNvSpPr>
          <p:nvPr/>
        </p:nvSpPr>
        <p:spPr bwMode="auto">
          <a:xfrm>
            <a:off x="4222750" y="3733800"/>
            <a:ext cx="101600" cy="1588"/>
          </a:xfrm>
          <a:prstGeom prst="line">
            <a:avLst/>
          </a:prstGeom>
          <a:noFill/>
          <a:ln w="12700" cap="rnd">
            <a:solidFill>
              <a:srgbClr val="000000"/>
            </a:solidFill>
            <a:round/>
            <a:headEnd/>
            <a:tailEnd/>
          </a:ln>
        </p:spPr>
        <p:txBody>
          <a:bodyPr/>
          <a:lstStyle/>
          <a:p>
            <a:endParaRPr lang="he-IL"/>
          </a:p>
        </p:txBody>
      </p:sp>
      <p:sp>
        <p:nvSpPr>
          <p:cNvPr id="25881" name="Line 531"/>
          <p:cNvSpPr>
            <a:spLocks noChangeShapeType="1"/>
          </p:cNvSpPr>
          <p:nvPr/>
        </p:nvSpPr>
        <p:spPr bwMode="auto">
          <a:xfrm>
            <a:off x="2860675" y="3578225"/>
            <a:ext cx="3175" cy="266700"/>
          </a:xfrm>
          <a:prstGeom prst="line">
            <a:avLst/>
          </a:prstGeom>
          <a:noFill/>
          <a:ln w="14288">
            <a:solidFill>
              <a:srgbClr val="000000"/>
            </a:solidFill>
            <a:round/>
            <a:headEnd/>
            <a:tailEnd/>
          </a:ln>
        </p:spPr>
        <p:txBody>
          <a:bodyPr/>
          <a:lstStyle/>
          <a:p>
            <a:endParaRPr lang="he-IL"/>
          </a:p>
        </p:txBody>
      </p:sp>
      <p:sp>
        <p:nvSpPr>
          <p:cNvPr id="25882" name="Line 532"/>
          <p:cNvSpPr>
            <a:spLocks noChangeShapeType="1"/>
          </p:cNvSpPr>
          <p:nvPr/>
        </p:nvSpPr>
        <p:spPr bwMode="auto">
          <a:xfrm>
            <a:off x="2817813" y="3844925"/>
            <a:ext cx="101600" cy="4763"/>
          </a:xfrm>
          <a:prstGeom prst="line">
            <a:avLst/>
          </a:prstGeom>
          <a:noFill/>
          <a:ln w="14288">
            <a:solidFill>
              <a:srgbClr val="000000"/>
            </a:solidFill>
            <a:round/>
            <a:headEnd/>
            <a:tailEnd/>
          </a:ln>
        </p:spPr>
        <p:txBody>
          <a:bodyPr/>
          <a:lstStyle/>
          <a:p>
            <a:endParaRPr lang="he-IL"/>
          </a:p>
        </p:txBody>
      </p:sp>
      <p:sp>
        <p:nvSpPr>
          <p:cNvPr id="25883" name="Line 533"/>
          <p:cNvSpPr>
            <a:spLocks noChangeShapeType="1"/>
          </p:cNvSpPr>
          <p:nvPr/>
        </p:nvSpPr>
        <p:spPr bwMode="auto">
          <a:xfrm>
            <a:off x="1441450" y="2608263"/>
            <a:ext cx="1588" cy="201612"/>
          </a:xfrm>
          <a:prstGeom prst="line">
            <a:avLst/>
          </a:prstGeom>
          <a:noFill/>
          <a:ln w="14288">
            <a:solidFill>
              <a:srgbClr val="000000"/>
            </a:solidFill>
            <a:round/>
            <a:headEnd/>
            <a:tailEnd/>
          </a:ln>
        </p:spPr>
        <p:txBody>
          <a:bodyPr/>
          <a:lstStyle/>
          <a:p>
            <a:endParaRPr lang="he-IL"/>
          </a:p>
        </p:txBody>
      </p:sp>
      <p:sp>
        <p:nvSpPr>
          <p:cNvPr id="25884" name="Line 534"/>
          <p:cNvSpPr>
            <a:spLocks noChangeShapeType="1"/>
          </p:cNvSpPr>
          <p:nvPr/>
        </p:nvSpPr>
        <p:spPr bwMode="auto">
          <a:xfrm>
            <a:off x="1398588" y="2809875"/>
            <a:ext cx="103187" cy="4763"/>
          </a:xfrm>
          <a:prstGeom prst="line">
            <a:avLst/>
          </a:prstGeom>
          <a:noFill/>
          <a:ln w="14288">
            <a:solidFill>
              <a:srgbClr val="000000"/>
            </a:solidFill>
            <a:round/>
            <a:headEnd/>
            <a:tailEnd/>
          </a:ln>
        </p:spPr>
        <p:txBody>
          <a:bodyPr/>
          <a:lstStyle/>
          <a:p>
            <a:endParaRPr lang="he-IL"/>
          </a:p>
        </p:txBody>
      </p:sp>
      <p:sp>
        <p:nvSpPr>
          <p:cNvPr id="25885" name="Line 535"/>
          <p:cNvSpPr>
            <a:spLocks noChangeShapeType="1"/>
          </p:cNvSpPr>
          <p:nvPr/>
        </p:nvSpPr>
        <p:spPr bwMode="auto">
          <a:xfrm>
            <a:off x="5686425" y="2314575"/>
            <a:ext cx="1588" cy="201613"/>
          </a:xfrm>
          <a:prstGeom prst="line">
            <a:avLst/>
          </a:prstGeom>
          <a:noFill/>
          <a:ln w="12700" cap="rnd">
            <a:solidFill>
              <a:srgbClr val="000000"/>
            </a:solidFill>
            <a:round/>
            <a:headEnd/>
            <a:tailEnd/>
          </a:ln>
        </p:spPr>
        <p:txBody>
          <a:bodyPr/>
          <a:lstStyle/>
          <a:p>
            <a:endParaRPr lang="he-IL"/>
          </a:p>
        </p:txBody>
      </p:sp>
      <p:sp>
        <p:nvSpPr>
          <p:cNvPr id="25886" name="Line 536"/>
          <p:cNvSpPr>
            <a:spLocks noChangeShapeType="1"/>
          </p:cNvSpPr>
          <p:nvPr/>
        </p:nvSpPr>
        <p:spPr bwMode="auto">
          <a:xfrm>
            <a:off x="5643563" y="2516188"/>
            <a:ext cx="101600" cy="3175"/>
          </a:xfrm>
          <a:prstGeom prst="line">
            <a:avLst/>
          </a:prstGeom>
          <a:noFill/>
          <a:ln w="12700" cap="rnd">
            <a:solidFill>
              <a:srgbClr val="000000"/>
            </a:solidFill>
            <a:round/>
            <a:headEnd/>
            <a:tailEnd/>
          </a:ln>
        </p:spPr>
        <p:txBody>
          <a:bodyPr/>
          <a:lstStyle/>
          <a:p>
            <a:endParaRPr lang="he-IL"/>
          </a:p>
        </p:txBody>
      </p:sp>
      <p:sp>
        <p:nvSpPr>
          <p:cNvPr id="25887" name="Line 537"/>
          <p:cNvSpPr>
            <a:spLocks noChangeShapeType="1"/>
          </p:cNvSpPr>
          <p:nvPr/>
        </p:nvSpPr>
        <p:spPr bwMode="auto">
          <a:xfrm>
            <a:off x="4267200" y="2135188"/>
            <a:ext cx="1588" cy="134937"/>
          </a:xfrm>
          <a:prstGeom prst="line">
            <a:avLst/>
          </a:prstGeom>
          <a:noFill/>
          <a:ln w="12700" cap="rnd">
            <a:solidFill>
              <a:srgbClr val="000000"/>
            </a:solidFill>
            <a:round/>
            <a:headEnd/>
            <a:tailEnd/>
          </a:ln>
        </p:spPr>
        <p:txBody>
          <a:bodyPr/>
          <a:lstStyle/>
          <a:p>
            <a:endParaRPr lang="he-IL"/>
          </a:p>
        </p:txBody>
      </p:sp>
      <p:sp>
        <p:nvSpPr>
          <p:cNvPr id="25888" name="Line 538"/>
          <p:cNvSpPr>
            <a:spLocks noChangeShapeType="1"/>
          </p:cNvSpPr>
          <p:nvPr/>
        </p:nvSpPr>
        <p:spPr bwMode="auto">
          <a:xfrm>
            <a:off x="4222750" y="2270125"/>
            <a:ext cx="101600" cy="3175"/>
          </a:xfrm>
          <a:prstGeom prst="line">
            <a:avLst/>
          </a:prstGeom>
          <a:noFill/>
          <a:ln w="12700" cap="rnd">
            <a:solidFill>
              <a:srgbClr val="000000"/>
            </a:solidFill>
            <a:round/>
            <a:headEnd/>
            <a:tailEnd/>
          </a:ln>
        </p:spPr>
        <p:txBody>
          <a:bodyPr/>
          <a:lstStyle/>
          <a:p>
            <a:endParaRPr lang="he-IL"/>
          </a:p>
        </p:txBody>
      </p:sp>
      <p:sp>
        <p:nvSpPr>
          <p:cNvPr id="25889" name="Line 539"/>
          <p:cNvSpPr>
            <a:spLocks noChangeShapeType="1"/>
          </p:cNvSpPr>
          <p:nvPr/>
        </p:nvSpPr>
        <p:spPr bwMode="auto">
          <a:xfrm>
            <a:off x="2860675" y="2314575"/>
            <a:ext cx="3175" cy="182563"/>
          </a:xfrm>
          <a:prstGeom prst="line">
            <a:avLst/>
          </a:prstGeom>
          <a:noFill/>
          <a:ln w="14288">
            <a:solidFill>
              <a:srgbClr val="000000"/>
            </a:solidFill>
            <a:round/>
            <a:headEnd/>
            <a:tailEnd/>
          </a:ln>
        </p:spPr>
        <p:txBody>
          <a:bodyPr/>
          <a:lstStyle/>
          <a:p>
            <a:endParaRPr lang="he-IL"/>
          </a:p>
        </p:txBody>
      </p:sp>
      <p:sp>
        <p:nvSpPr>
          <p:cNvPr id="25890" name="Line 540"/>
          <p:cNvSpPr>
            <a:spLocks noChangeShapeType="1"/>
          </p:cNvSpPr>
          <p:nvPr/>
        </p:nvSpPr>
        <p:spPr bwMode="auto">
          <a:xfrm>
            <a:off x="2817813" y="2497138"/>
            <a:ext cx="101600" cy="1587"/>
          </a:xfrm>
          <a:prstGeom prst="line">
            <a:avLst/>
          </a:prstGeom>
          <a:noFill/>
          <a:ln w="14288">
            <a:solidFill>
              <a:srgbClr val="000000"/>
            </a:solidFill>
            <a:round/>
            <a:headEnd/>
            <a:tailEnd/>
          </a:ln>
        </p:spPr>
        <p:txBody>
          <a:bodyPr/>
          <a:lstStyle/>
          <a:p>
            <a:endParaRPr lang="he-IL"/>
          </a:p>
        </p:txBody>
      </p:sp>
      <p:sp>
        <p:nvSpPr>
          <p:cNvPr id="25891" name="Line 541"/>
          <p:cNvSpPr>
            <a:spLocks noChangeShapeType="1"/>
          </p:cNvSpPr>
          <p:nvPr/>
        </p:nvSpPr>
        <p:spPr bwMode="auto">
          <a:xfrm>
            <a:off x="1441450" y="1843088"/>
            <a:ext cx="1588" cy="200025"/>
          </a:xfrm>
          <a:prstGeom prst="line">
            <a:avLst/>
          </a:prstGeom>
          <a:noFill/>
          <a:ln w="14288">
            <a:solidFill>
              <a:srgbClr val="000000"/>
            </a:solidFill>
            <a:round/>
            <a:headEnd/>
            <a:tailEnd/>
          </a:ln>
        </p:spPr>
        <p:txBody>
          <a:bodyPr/>
          <a:lstStyle/>
          <a:p>
            <a:endParaRPr lang="he-IL"/>
          </a:p>
        </p:txBody>
      </p:sp>
      <p:sp>
        <p:nvSpPr>
          <p:cNvPr id="25892" name="Line 542"/>
          <p:cNvSpPr>
            <a:spLocks noChangeShapeType="1"/>
          </p:cNvSpPr>
          <p:nvPr/>
        </p:nvSpPr>
        <p:spPr bwMode="auto">
          <a:xfrm>
            <a:off x="1398588" y="2043113"/>
            <a:ext cx="103187" cy="3175"/>
          </a:xfrm>
          <a:prstGeom prst="line">
            <a:avLst/>
          </a:prstGeom>
          <a:noFill/>
          <a:ln w="14288">
            <a:solidFill>
              <a:srgbClr val="000000"/>
            </a:solidFill>
            <a:round/>
            <a:headEnd/>
            <a:tailEnd/>
          </a:ln>
        </p:spPr>
        <p:txBody>
          <a:bodyPr/>
          <a:lstStyle/>
          <a:p>
            <a:endParaRPr lang="he-IL"/>
          </a:p>
        </p:txBody>
      </p:sp>
      <p:sp>
        <p:nvSpPr>
          <p:cNvPr id="25893" name="Line 543"/>
          <p:cNvSpPr>
            <a:spLocks noChangeShapeType="1"/>
          </p:cNvSpPr>
          <p:nvPr/>
        </p:nvSpPr>
        <p:spPr bwMode="auto">
          <a:xfrm>
            <a:off x="5686425" y="1593850"/>
            <a:ext cx="1588" cy="114300"/>
          </a:xfrm>
          <a:prstGeom prst="line">
            <a:avLst/>
          </a:prstGeom>
          <a:noFill/>
          <a:ln w="12700" cap="rnd">
            <a:solidFill>
              <a:srgbClr val="000000"/>
            </a:solidFill>
            <a:round/>
            <a:headEnd/>
            <a:tailEnd/>
          </a:ln>
        </p:spPr>
        <p:txBody>
          <a:bodyPr/>
          <a:lstStyle/>
          <a:p>
            <a:endParaRPr lang="he-IL"/>
          </a:p>
        </p:txBody>
      </p:sp>
      <p:sp>
        <p:nvSpPr>
          <p:cNvPr id="25894" name="Line 544"/>
          <p:cNvSpPr>
            <a:spLocks noChangeShapeType="1"/>
          </p:cNvSpPr>
          <p:nvPr/>
        </p:nvSpPr>
        <p:spPr bwMode="auto">
          <a:xfrm>
            <a:off x="5643563" y="1708150"/>
            <a:ext cx="101600" cy="3175"/>
          </a:xfrm>
          <a:prstGeom prst="line">
            <a:avLst/>
          </a:prstGeom>
          <a:noFill/>
          <a:ln w="12700" cap="rnd">
            <a:solidFill>
              <a:srgbClr val="000000"/>
            </a:solidFill>
            <a:round/>
            <a:headEnd/>
            <a:tailEnd/>
          </a:ln>
        </p:spPr>
        <p:txBody>
          <a:bodyPr/>
          <a:lstStyle/>
          <a:p>
            <a:endParaRPr lang="he-IL"/>
          </a:p>
        </p:txBody>
      </p:sp>
      <p:sp>
        <p:nvSpPr>
          <p:cNvPr id="25895" name="Line 545"/>
          <p:cNvSpPr>
            <a:spLocks noChangeShapeType="1"/>
          </p:cNvSpPr>
          <p:nvPr/>
        </p:nvSpPr>
        <p:spPr bwMode="auto">
          <a:xfrm>
            <a:off x="4267200" y="1593850"/>
            <a:ext cx="1588" cy="88900"/>
          </a:xfrm>
          <a:prstGeom prst="line">
            <a:avLst/>
          </a:prstGeom>
          <a:noFill/>
          <a:ln w="12700" cap="rnd">
            <a:solidFill>
              <a:srgbClr val="000000"/>
            </a:solidFill>
            <a:round/>
            <a:headEnd/>
            <a:tailEnd/>
          </a:ln>
        </p:spPr>
        <p:txBody>
          <a:bodyPr/>
          <a:lstStyle/>
          <a:p>
            <a:endParaRPr lang="he-IL"/>
          </a:p>
        </p:txBody>
      </p:sp>
      <p:sp>
        <p:nvSpPr>
          <p:cNvPr id="25896" name="Line 546"/>
          <p:cNvSpPr>
            <a:spLocks noChangeShapeType="1"/>
          </p:cNvSpPr>
          <p:nvPr/>
        </p:nvSpPr>
        <p:spPr bwMode="auto">
          <a:xfrm>
            <a:off x="4222750" y="1682750"/>
            <a:ext cx="101600" cy="4763"/>
          </a:xfrm>
          <a:prstGeom prst="line">
            <a:avLst/>
          </a:prstGeom>
          <a:noFill/>
          <a:ln w="12700" cap="rnd">
            <a:solidFill>
              <a:srgbClr val="000000"/>
            </a:solidFill>
            <a:round/>
            <a:headEnd/>
            <a:tailEnd/>
          </a:ln>
        </p:spPr>
        <p:txBody>
          <a:bodyPr/>
          <a:lstStyle/>
          <a:p>
            <a:endParaRPr lang="he-IL"/>
          </a:p>
        </p:txBody>
      </p:sp>
      <p:sp>
        <p:nvSpPr>
          <p:cNvPr id="25897" name="Line 547"/>
          <p:cNvSpPr>
            <a:spLocks noChangeShapeType="1"/>
          </p:cNvSpPr>
          <p:nvPr/>
        </p:nvSpPr>
        <p:spPr bwMode="auto">
          <a:xfrm>
            <a:off x="2860675" y="1593850"/>
            <a:ext cx="3175" cy="69850"/>
          </a:xfrm>
          <a:prstGeom prst="line">
            <a:avLst/>
          </a:prstGeom>
          <a:noFill/>
          <a:ln w="14288">
            <a:solidFill>
              <a:srgbClr val="000000"/>
            </a:solidFill>
            <a:round/>
            <a:headEnd/>
            <a:tailEnd/>
          </a:ln>
        </p:spPr>
        <p:txBody>
          <a:bodyPr/>
          <a:lstStyle/>
          <a:p>
            <a:endParaRPr lang="he-IL"/>
          </a:p>
        </p:txBody>
      </p:sp>
      <p:sp>
        <p:nvSpPr>
          <p:cNvPr id="25898" name="Line 548"/>
          <p:cNvSpPr>
            <a:spLocks noChangeShapeType="1"/>
          </p:cNvSpPr>
          <p:nvPr/>
        </p:nvSpPr>
        <p:spPr bwMode="auto">
          <a:xfrm>
            <a:off x="2817813" y="1663700"/>
            <a:ext cx="101600" cy="1588"/>
          </a:xfrm>
          <a:prstGeom prst="line">
            <a:avLst/>
          </a:prstGeom>
          <a:noFill/>
          <a:ln w="14288">
            <a:solidFill>
              <a:srgbClr val="000000"/>
            </a:solidFill>
            <a:round/>
            <a:headEnd/>
            <a:tailEnd/>
          </a:ln>
        </p:spPr>
        <p:txBody>
          <a:bodyPr/>
          <a:lstStyle/>
          <a:p>
            <a:endParaRPr lang="he-IL"/>
          </a:p>
        </p:txBody>
      </p:sp>
      <p:sp>
        <p:nvSpPr>
          <p:cNvPr id="25899" name="Line 549"/>
          <p:cNvSpPr>
            <a:spLocks noChangeShapeType="1"/>
          </p:cNvSpPr>
          <p:nvPr/>
        </p:nvSpPr>
        <p:spPr bwMode="auto">
          <a:xfrm>
            <a:off x="1441450" y="1593850"/>
            <a:ext cx="1588" cy="201613"/>
          </a:xfrm>
          <a:prstGeom prst="line">
            <a:avLst/>
          </a:prstGeom>
          <a:noFill/>
          <a:ln w="14288">
            <a:solidFill>
              <a:srgbClr val="000000"/>
            </a:solidFill>
            <a:round/>
            <a:headEnd/>
            <a:tailEnd/>
          </a:ln>
        </p:spPr>
        <p:txBody>
          <a:bodyPr/>
          <a:lstStyle/>
          <a:p>
            <a:endParaRPr lang="he-IL"/>
          </a:p>
        </p:txBody>
      </p:sp>
      <p:sp>
        <p:nvSpPr>
          <p:cNvPr id="25900" name="Line 550"/>
          <p:cNvSpPr>
            <a:spLocks noChangeShapeType="1"/>
          </p:cNvSpPr>
          <p:nvPr/>
        </p:nvSpPr>
        <p:spPr bwMode="auto">
          <a:xfrm>
            <a:off x="1398588" y="1795463"/>
            <a:ext cx="103187" cy="4762"/>
          </a:xfrm>
          <a:prstGeom prst="line">
            <a:avLst/>
          </a:prstGeom>
          <a:noFill/>
          <a:ln w="14288">
            <a:solidFill>
              <a:srgbClr val="000000"/>
            </a:solidFill>
            <a:round/>
            <a:headEnd/>
            <a:tailEnd/>
          </a:ln>
        </p:spPr>
        <p:txBody>
          <a:bodyPr/>
          <a:lstStyle/>
          <a:p>
            <a:endParaRPr lang="he-IL"/>
          </a:p>
        </p:txBody>
      </p:sp>
      <p:sp>
        <p:nvSpPr>
          <p:cNvPr id="25901" name="Line 551"/>
          <p:cNvSpPr>
            <a:spLocks noChangeShapeType="1"/>
          </p:cNvSpPr>
          <p:nvPr/>
        </p:nvSpPr>
        <p:spPr bwMode="auto">
          <a:xfrm>
            <a:off x="733425" y="1593850"/>
            <a:ext cx="1588" cy="3783013"/>
          </a:xfrm>
          <a:prstGeom prst="line">
            <a:avLst/>
          </a:prstGeom>
          <a:noFill/>
          <a:ln w="1588" cap="rnd">
            <a:solidFill>
              <a:srgbClr val="000000"/>
            </a:solidFill>
            <a:round/>
            <a:headEnd/>
            <a:tailEnd/>
          </a:ln>
        </p:spPr>
        <p:txBody>
          <a:bodyPr/>
          <a:lstStyle/>
          <a:p>
            <a:endParaRPr lang="he-IL"/>
          </a:p>
        </p:txBody>
      </p:sp>
      <p:sp>
        <p:nvSpPr>
          <p:cNvPr id="25902" name="Line 552"/>
          <p:cNvSpPr>
            <a:spLocks noChangeShapeType="1"/>
          </p:cNvSpPr>
          <p:nvPr/>
        </p:nvSpPr>
        <p:spPr bwMode="auto">
          <a:xfrm>
            <a:off x="673100" y="5376863"/>
            <a:ext cx="60325" cy="3175"/>
          </a:xfrm>
          <a:prstGeom prst="line">
            <a:avLst/>
          </a:prstGeom>
          <a:noFill/>
          <a:ln w="1588" cap="rnd">
            <a:solidFill>
              <a:srgbClr val="000000"/>
            </a:solidFill>
            <a:round/>
            <a:headEnd/>
            <a:tailEnd/>
          </a:ln>
        </p:spPr>
        <p:txBody>
          <a:bodyPr/>
          <a:lstStyle/>
          <a:p>
            <a:endParaRPr lang="he-IL"/>
          </a:p>
        </p:txBody>
      </p:sp>
      <p:sp>
        <p:nvSpPr>
          <p:cNvPr id="25903" name="Line 553"/>
          <p:cNvSpPr>
            <a:spLocks noChangeShapeType="1"/>
          </p:cNvSpPr>
          <p:nvPr/>
        </p:nvSpPr>
        <p:spPr bwMode="auto">
          <a:xfrm>
            <a:off x="673100" y="4116388"/>
            <a:ext cx="60325" cy="1587"/>
          </a:xfrm>
          <a:prstGeom prst="line">
            <a:avLst/>
          </a:prstGeom>
          <a:noFill/>
          <a:ln w="1588" cap="rnd">
            <a:solidFill>
              <a:srgbClr val="000000"/>
            </a:solidFill>
            <a:round/>
            <a:headEnd/>
            <a:tailEnd/>
          </a:ln>
        </p:spPr>
        <p:txBody>
          <a:bodyPr/>
          <a:lstStyle/>
          <a:p>
            <a:endParaRPr lang="he-IL"/>
          </a:p>
        </p:txBody>
      </p:sp>
      <p:sp>
        <p:nvSpPr>
          <p:cNvPr id="25904" name="Line 554"/>
          <p:cNvSpPr>
            <a:spLocks noChangeShapeType="1"/>
          </p:cNvSpPr>
          <p:nvPr/>
        </p:nvSpPr>
        <p:spPr bwMode="auto">
          <a:xfrm>
            <a:off x="673100" y="2857500"/>
            <a:ext cx="60325" cy="3175"/>
          </a:xfrm>
          <a:prstGeom prst="line">
            <a:avLst/>
          </a:prstGeom>
          <a:noFill/>
          <a:ln w="1588" cap="rnd">
            <a:solidFill>
              <a:srgbClr val="000000"/>
            </a:solidFill>
            <a:round/>
            <a:headEnd/>
            <a:tailEnd/>
          </a:ln>
        </p:spPr>
        <p:txBody>
          <a:bodyPr/>
          <a:lstStyle/>
          <a:p>
            <a:endParaRPr lang="he-IL"/>
          </a:p>
        </p:txBody>
      </p:sp>
      <p:sp>
        <p:nvSpPr>
          <p:cNvPr id="25905" name="Line 555"/>
          <p:cNvSpPr>
            <a:spLocks noChangeShapeType="1"/>
          </p:cNvSpPr>
          <p:nvPr/>
        </p:nvSpPr>
        <p:spPr bwMode="auto">
          <a:xfrm>
            <a:off x="673100" y="1593850"/>
            <a:ext cx="60325" cy="1588"/>
          </a:xfrm>
          <a:prstGeom prst="line">
            <a:avLst/>
          </a:prstGeom>
          <a:noFill/>
          <a:ln w="1588" cap="rnd">
            <a:solidFill>
              <a:srgbClr val="000000"/>
            </a:solidFill>
            <a:round/>
            <a:headEnd/>
            <a:tailEnd/>
          </a:ln>
        </p:spPr>
        <p:txBody>
          <a:bodyPr/>
          <a:lstStyle/>
          <a:p>
            <a:endParaRPr lang="he-IL"/>
          </a:p>
        </p:txBody>
      </p:sp>
      <p:sp>
        <p:nvSpPr>
          <p:cNvPr id="25906" name="Line 556"/>
          <p:cNvSpPr>
            <a:spLocks noChangeShapeType="1"/>
          </p:cNvSpPr>
          <p:nvPr/>
        </p:nvSpPr>
        <p:spPr bwMode="auto">
          <a:xfrm>
            <a:off x="733425" y="5376863"/>
            <a:ext cx="5661025" cy="3175"/>
          </a:xfrm>
          <a:prstGeom prst="line">
            <a:avLst/>
          </a:prstGeom>
          <a:noFill/>
          <a:ln w="1588" cap="rnd">
            <a:solidFill>
              <a:srgbClr val="000000"/>
            </a:solidFill>
            <a:round/>
            <a:headEnd/>
            <a:tailEnd/>
          </a:ln>
        </p:spPr>
        <p:txBody>
          <a:bodyPr/>
          <a:lstStyle/>
          <a:p>
            <a:endParaRPr lang="he-IL"/>
          </a:p>
        </p:txBody>
      </p:sp>
      <p:sp>
        <p:nvSpPr>
          <p:cNvPr id="25907" name="Line 557"/>
          <p:cNvSpPr>
            <a:spLocks noChangeShapeType="1"/>
          </p:cNvSpPr>
          <p:nvPr/>
        </p:nvSpPr>
        <p:spPr bwMode="auto">
          <a:xfrm flipV="1">
            <a:off x="6394450" y="5376863"/>
            <a:ext cx="1588" cy="92075"/>
          </a:xfrm>
          <a:prstGeom prst="line">
            <a:avLst/>
          </a:prstGeom>
          <a:noFill/>
          <a:ln w="1588" cap="rnd">
            <a:solidFill>
              <a:srgbClr val="000000"/>
            </a:solidFill>
            <a:round/>
            <a:headEnd/>
            <a:tailEnd/>
          </a:ln>
        </p:spPr>
        <p:txBody>
          <a:bodyPr/>
          <a:lstStyle/>
          <a:p>
            <a:endParaRPr lang="he-IL"/>
          </a:p>
        </p:txBody>
      </p:sp>
      <p:sp>
        <p:nvSpPr>
          <p:cNvPr id="25908" name="Line 558"/>
          <p:cNvSpPr>
            <a:spLocks noChangeShapeType="1"/>
          </p:cNvSpPr>
          <p:nvPr/>
        </p:nvSpPr>
        <p:spPr bwMode="auto">
          <a:xfrm flipV="1">
            <a:off x="4975225" y="5376863"/>
            <a:ext cx="1588" cy="92075"/>
          </a:xfrm>
          <a:prstGeom prst="line">
            <a:avLst/>
          </a:prstGeom>
          <a:noFill/>
          <a:ln w="1588" cap="rnd">
            <a:solidFill>
              <a:srgbClr val="000000"/>
            </a:solidFill>
            <a:round/>
            <a:headEnd/>
            <a:tailEnd/>
          </a:ln>
        </p:spPr>
        <p:txBody>
          <a:bodyPr/>
          <a:lstStyle/>
          <a:p>
            <a:endParaRPr lang="he-IL"/>
          </a:p>
        </p:txBody>
      </p:sp>
      <p:sp>
        <p:nvSpPr>
          <p:cNvPr id="25909" name="Line 559"/>
          <p:cNvSpPr>
            <a:spLocks noChangeShapeType="1"/>
          </p:cNvSpPr>
          <p:nvPr/>
        </p:nvSpPr>
        <p:spPr bwMode="auto">
          <a:xfrm flipV="1">
            <a:off x="3556000" y="5376863"/>
            <a:ext cx="1588" cy="92075"/>
          </a:xfrm>
          <a:prstGeom prst="line">
            <a:avLst/>
          </a:prstGeom>
          <a:noFill/>
          <a:ln w="1588" cap="rnd">
            <a:solidFill>
              <a:srgbClr val="000000"/>
            </a:solidFill>
            <a:round/>
            <a:headEnd/>
            <a:tailEnd/>
          </a:ln>
        </p:spPr>
        <p:txBody>
          <a:bodyPr/>
          <a:lstStyle/>
          <a:p>
            <a:endParaRPr lang="he-IL"/>
          </a:p>
        </p:txBody>
      </p:sp>
      <p:sp>
        <p:nvSpPr>
          <p:cNvPr id="25910" name="Line 560"/>
          <p:cNvSpPr>
            <a:spLocks noChangeShapeType="1"/>
          </p:cNvSpPr>
          <p:nvPr/>
        </p:nvSpPr>
        <p:spPr bwMode="auto">
          <a:xfrm flipV="1">
            <a:off x="2151063" y="5376863"/>
            <a:ext cx="1587" cy="92075"/>
          </a:xfrm>
          <a:prstGeom prst="line">
            <a:avLst/>
          </a:prstGeom>
          <a:noFill/>
          <a:ln w="1588" cap="rnd">
            <a:solidFill>
              <a:srgbClr val="000000"/>
            </a:solidFill>
            <a:round/>
            <a:headEnd/>
            <a:tailEnd/>
          </a:ln>
        </p:spPr>
        <p:txBody>
          <a:bodyPr/>
          <a:lstStyle/>
          <a:p>
            <a:endParaRPr lang="he-IL"/>
          </a:p>
        </p:txBody>
      </p:sp>
      <p:sp>
        <p:nvSpPr>
          <p:cNvPr id="25911" name="Line 561"/>
          <p:cNvSpPr>
            <a:spLocks noChangeShapeType="1"/>
          </p:cNvSpPr>
          <p:nvPr/>
        </p:nvSpPr>
        <p:spPr bwMode="auto">
          <a:xfrm flipV="1">
            <a:off x="733425" y="5376863"/>
            <a:ext cx="1588" cy="92075"/>
          </a:xfrm>
          <a:prstGeom prst="line">
            <a:avLst/>
          </a:prstGeom>
          <a:noFill/>
          <a:ln w="1588" cap="rnd">
            <a:solidFill>
              <a:srgbClr val="000000"/>
            </a:solidFill>
            <a:round/>
            <a:headEnd/>
            <a:tailEnd/>
          </a:ln>
        </p:spPr>
        <p:txBody>
          <a:bodyPr/>
          <a:lstStyle/>
          <a:p>
            <a:endParaRPr lang="he-IL"/>
          </a:p>
        </p:txBody>
      </p:sp>
      <p:sp>
        <p:nvSpPr>
          <p:cNvPr id="25912" name="Rectangle 562"/>
          <p:cNvSpPr>
            <a:spLocks noChangeArrowheads="1"/>
          </p:cNvSpPr>
          <p:nvPr/>
        </p:nvSpPr>
        <p:spPr bwMode="auto">
          <a:xfrm>
            <a:off x="5148263" y="1268413"/>
            <a:ext cx="541337" cy="365125"/>
          </a:xfrm>
          <a:prstGeom prst="rect">
            <a:avLst/>
          </a:prstGeom>
          <a:noFill/>
          <a:ln w="9525">
            <a:noFill/>
            <a:miter lim="800000"/>
            <a:headEnd/>
            <a:tailEnd/>
          </a:ln>
        </p:spPr>
        <p:txBody>
          <a:bodyPr lIns="0" tIns="0" rIns="0" bIns="0">
            <a:spAutoFit/>
          </a:bodyPr>
          <a:lstStyle/>
          <a:p>
            <a:pPr algn="ctr"/>
            <a:r>
              <a:rPr lang="en-US" sz="2400" b="1">
                <a:solidFill>
                  <a:srgbClr val="000000"/>
                </a:solidFill>
              </a:rPr>
              <a:t>***</a:t>
            </a:r>
            <a:endParaRPr lang="en-US" sz="2400"/>
          </a:p>
        </p:txBody>
      </p:sp>
      <p:sp>
        <p:nvSpPr>
          <p:cNvPr id="25913" name="Rectangle 574"/>
          <p:cNvSpPr>
            <a:spLocks noChangeArrowheads="1"/>
          </p:cNvSpPr>
          <p:nvPr/>
        </p:nvSpPr>
        <p:spPr bwMode="auto">
          <a:xfrm>
            <a:off x="3276600" y="5949950"/>
            <a:ext cx="558800" cy="365125"/>
          </a:xfrm>
          <a:prstGeom prst="rect">
            <a:avLst/>
          </a:prstGeom>
          <a:noFill/>
          <a:ln w="9525">
            <a:noFill/>
            <a:miter lim="800000"/>
            <a:headEnd/>
            <a:tailEnd/>
          </a:ln>
        </p:spPr>
        <p:txBody>
          <a:bodyPr wrap="none" lIns="0" tIns="0" rIns="0" bIns="0">
            <a:spAutoFit/>
          </a:bodyPr>
          <a:lstStyle/>
          <a:p>
            <a:pPr algn="ctr"/>
            <a:r>
              <a:rPr lang="en-US" sz="2400" b="1">
                <a:solidFill>
                  <a:srgbClr val="000000"/>
                </a:solidFill>
              </a:rPr>
              <a:t>Site</a:t>
            </a:r>
            <a:endParaRPr lang="en-US" sz="2400"/>
          </a:p>
        </p:txBody>
      </p:sp>
      <p:sp>
        <p:nvSpPr>
          <p:cNvPr id="25914" name="Rectangle 576"/>
          <p:cNvSpPr>
            <a:spLocks noChangeArrowheads="1"/>
          </p:cNvSpPr>
          <p:nvPr/>
        </p:nvSpPr>
        <p:spPr bwMode="auto">
          <a:xfrm>
            <a:off x="5629275" y="4384675"/>
            <a:ext cx="112713" cy="244475"/>
          </a:xfrm>
          <a:prstGeom prst="rect">
            <a:avLst/>
          </a:prstGeom>
          <a:noFill/>
          <a:ln w="9525">
            <a:noFill/>
            <a:miter lim="800000"/>
            <a:headEnd/>
            <a:tailEnd/>
          </a:ln>
        </p:spPr>
        <p:txBody>
          <a:bodyPr wrap="none" lIns="0" tIns="0" rIns="0" bIns="0">
            <a:spAutoFit/>
          </a:bodyPr>
          <a:lstStyle/>
          <a:p>
            <a:pPr algn="ctr"/>
            <a:r>
              <a:rPr lang="en-US" sz="1600">
                <a:solidFill>
                  <a:schemeClr val="bg1"/>
                </a:solidFill>
              </a:rPr>
              <a:t>b</a:t>
            </a:r>
            <a:endParaRPr lang="en-US">
              <a:solidFill>
                <a:schemeClr val="bg1"/>
              </a:solidFill>
            </a:endParaRPr>
          </a:p>
        </p:txBody>
      </p:sp>
      <p:sp>
        <p:nvSpPr>
          <p:cNvPr id="25915" name="Rectangle 577"/>
          <p:cNvSpPr>
            <a:spLocks noChangeArrowheads="1"/>
          </p:cNvSpPr>
          <p:nvPr/>
        </p:nvSpPr>
        <p:spPr bwMode="auto">
          <a:xfrm>
            <a:off x="4230688" y="4251325"/>
            <a:ext cx="112712" cy="246063"/>
          </a:xfrm>
          <a:prstGeom prst="rect">
            <a:avLst/>
          </a:prstGeom>
          <a:noFill/>
          <a:ln w="9525">
            <a:noFill/>
            <a:miter lim="800000"/>
            <a:headEnd/>
            <a:tailEnd/>
          </a:ln>
        </p:spPr>
        <p:txBody>
          <a:bodyPr wrap="none" lIns="0" tIns="0" rIns="0" bIns="0">
            <a:spAutoFit/>
          </a:bodyPr>
          <a:lstStyle/>
          <a:p>
            <a:pPr algn="ctr"/>
            <a:r>
              <a:rPr lang="en-US" sz="1600">
                <a:solidFill>
                  <a:schemeClr val="bg1"/>
                </a:solidFill>
              </a:rPr>
              <a:t>b</a:t>
            </a:r>
            <a:endParaRPr lang="en-US">
              <a:solidFill>
                <a:schemeClr val="bg1"/>
              </a:solidFill>
            </a:endParaRPr>
          </a:p>
        </p:txBody>
      </p:sp>
      <p:sp>
        <p:nvSpPr>
          <p:cNvPr id="25916" name="Rectangle 578"/>
          <p:cNvSpPr>
            <a:spLocks noChangeArrowheads="1"/>
          </p:cNvSpPr>
          <p:nvPr/>
        </p:nvSpPr>
        <p:spPr bwMode="auto">
          <a:xfrm>
            <a:off x="2841625" y="4251325"/>
            <a:ext cx="112713" cy="246063"/>
          </a:xfrm>
          <a:prstGeom prst="rect">
            <a:avLst/>
          </a:prstGeom>
          <a:noFill/>
          <a:ln w="9525">
            <a:noFill/>
            <a:miter lim="800000"/>
            <a:headEnd/>
            <a:tailEnd/>
          </a:ln>
        </p:spPr>
        <p:txBody>
          <a:bodyPr wrap="none" lIns="0" tIns="0" rIns="0" bIns="0">
            <a:spAutoFit/>
          </a:bodyPr>
          <a:lstStyle/>
          <a:p>
            <a:pPr algn="ctr"/>
            <a:r>
              <a:rPr lang="en-US" sz="1600">
                <a:solidFill>
                  <a:schemeClr val="bg1"/>
                </a:solidFill>
              </a:rPr>
              <a:t>b</a:t>
            </a:r>
            <a:endParaRPr lang="en-US">
              <a:solidFill>
                <a:schemeClr val="bg1"/>
              </a:solidFill>
            </a:endParaRPr>
          </a:p>
        </p:txBody>
      </p:sp>
      <p:sp>
        <p:nvSpPr>
          <p:cNvPr id="25917" name="Rectangle 579"/>
          <p:cNvSpPr>
            <a:spLocks noChangeArrowheads="1"/>
          </p:cNvSpPr>
          <p:nvPr/>
        </p:nvSpPr>
        <p:spPr bwMode="auto">
          <a:xfrm>
            <a:off x="1331913" y="3467100"/>
            <a:ext cx="112712" cy="242888"/>
          </a:xfrm>
          <a:prstGeom prst="rect">
            <a:avLst/>
          </a:prstGeom>
          <a:noFill/>
          <a:ln w="9525">
            <a:noFill/>
            <a:miter lim="800000"/>
            <a:headEnd/>
            <a:tailEnd/>
          </a:ln>
        </p:spPr>
        <p:txBody>
          <a:bodyPr wrap="none" lIns="0" tIns="0" rIns="0" bIns="0">
            <a:spAutoFit/>
          </a:bodyPr>
          <a:lstStyle/>
          <a:p>
            <a:pPr algn="ctr"/>
            <a:r>
              <a:rPr lang="en-US" sz="1600">
                <a:solidFill>
                  <a:schemeClr val="bg1"/>
                </a:solidFill>
              </a:rPr>
              <a:t>a</a:t>
            </a:r>
            <a:endParaRPr lang="en-US">
              <a:solidFill>
                <a:schemeClr val="bg1"/>
              </a:solidFill>
            </a:endParaRPr>
          </a:p>
        </p:txBody>
      </p:sp>
      <p:sp>
        <p:nvSpPr>
          <p:cNvPr id="25918" name="Rectangle 580"/>
          <p:cNvSpPr>
            <a:spLocks noChangeArrowheads="1"/>
          </p:cNvSpPr>
          <p:nvPr/>
        </p:nvSpPr>
        <p:spPr bwMode="auto">
          <a:xfrm>
            <a:off x="1403350" y="2160588"/>
            <a:ext cx="1127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a:t>
            </a:r>
            <a:endParaRPr lang="en-US"/>
          </a:p>
        </p:txBody>
      </p:sp>
      <p:sp>
        <p:nvSpPr>
          <p:cNvPr id="25919" name="Rectangle 581"/>
          <p:cNvSpPr>
            <a:spLocks noChangeArrowheads="1"/>
          </p:cNvSpPr>
          <p:nvPr/>
        </p:nvSpPr>
        <p:spPr bwMode="auto">
          <a:xfrm>
            <a:off x="2762250" y="2813050"/>
            <a:ext cx="225425" cy="242888"/>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ab</a:t>
            </a:r>
            <a:endParaRPr lang="en-US"/>
          </a:p>
        </p:txBody>
      </p:sp>
      <p:sp>
        <p:nvSpPr>
          <p:cNvPr id="25920" name="Rectangle 582"/>
          <p:cNvSpPr>
            <a:spLocks noChangeArrowheads="1"/>
          </p:cNvSpPr>
          <p:nvPr/>
        </p:nvSpPr>
        <p:spPr bwMode="auto">
          <a:xfrm>
            <a:off x="4171950" y="2813050"/>
            <a:ext cx="112713" cy="242888"/>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921" name="Rectangle 583"/>
          <p:cNvSpPr>
            <a:spLocks noChangeArrowheads="1"/>
          </p:cNvSpPr>
          <p:nvPr/>
        </p:nvSpPr>
        <p:spPr bwMode="auto">
          <a:xfrm>
            <a:off x="5651500" y="2944813"/>
            <a:ext cx="112713" cy="242887"/>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922" name="Rectangle 584"/>
          <p:cNvSpPr>
            <a:spLocks noChangeArrowheads="1"/>
          </p:cNvSpPr>
          <p:nvPr/>
        </p:nvSpPr>
        <p:spPr bwMode="auto">
          <a:xfrm>
            <a:off x="5651500" y="1865313"/>
            <a:ext cx="112713" cy="242887"/>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923" name="Rectangle 585"/>
          <p:cNvSpPr>
            <a:spLocks noChangeArrowheads="1"/>
          </p:cNvSpPr>
          <p:nvPr/>
        </p:nvSpPr>
        <p:spPr bwMode="auto">
          <a:xfrm>
            <a:off x="4211638" y="1768475"/>
            <a:ext cx="112712" cy="246063"/>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b</a:t>
            </a:r>
            <a:endParaRPr lang="en-US"/>
          </a:p>
        </p:txBody>
      </p:sp>
      <p:sp>
        <p:nvSpPr>
          <p:cNvPr id="25924" name="Rectangle 586"/>
          <p:cNvSpPr>
            <a:spLocks noChangeArrowheads="1"/>
          </p:cNvSpPr>
          <p:nvPr/>
        </p:nvSpPr>
        <p:spPr bwMode="auto">
          <a:xfrm>
            <a:off x="2809875" y="1900238"/>
            <a:ext cx="225425" cy="246062"/>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ab</a:t>
            </a:r>
            <a:endParaRPr lang="en-US"/>
          </a:p>
        </p:txBody>
      </p:sp>
      <p:sp>
        <p:nvSpPr>
          <p:cNvPr id="25925" name="Rectangle 587"/>
          <p:cNvSpPr>
            <a:spLocks noChangeArrowheads="1"/>
          </p:cNvSpPr>
          <p:nvPr/>
        </p:nvSpPr>
        <p:spPr bwMode="auto">
          <a:xfrm>
            <a:off x="1476375" y="1600200"/>
            <a:ext cx="112713" cy="244475"/>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a:t>
            </a:r>
            <a:endParaRPr lang="en-US"/>
          </a:p>
        </p:txBody>
      </p:sp>
      <p:sp>
        <p:nvSpPr>
          <p:cNvPr id="25926" name="Line 588"/>
          <p:cNvSpPr>
            <a:spLocks noChangeShapeType="1"/>
          </p:cNvSpPr>
          <p:nvPr/>
        </p:nvSpPr>
        <p:spPr bwMode="auto">
          <a:xfrm flipV="1">
            <a:off x="582613" y="4870450"/>
            <a:ext cx="257175" cy="128588"/>
          </a:xfrm>
          <a:prstGeom prst="line">
            <a:avLst/>
          </a:prstGeom>
          <a:noFill/>
          <a:ln w="11113" cap="rnd">
            <a:solidFill>
              <a:srgbClr val="000000"/>
            </a:solidFill>
            <a:round/>
            <a:headEnd/>
            <a:tailEnd/>
          </a:ln>
        </p:spPr>
        <p:txBody>
          <a:bodyPr/>
          <a:lstStyle/>
          <a:p>
            <a:endParaRPr lang="he-IL"/>
          </a:p>
        </p:txBody>
      </p:sp>
      <p:sp>
        <p:nvSpPr>
          <p:cNvPr id="25927" name="Line 589"/>
          <p:cNvSpPr>
            <a:spLocks noChangeShapeType="1"/>
          </p:cNvSpPr>
          <p:nvPr/>
        </p:nvSpPr>
        <p:spPr bwMode="auto">
          <a:xfrm flipV="1">
            <a:off x="582613" y="4999038"/>
            <a:ext cx="257175" cy="131762"/>
          </a:xfrm>
          <a:prstGeom prst="line">
            <a:avLst/>
          </a:prstGeom>
          <a:noFill/>
          <a:ln w="11113" cap="rnd">
            <a:solidFill>
              <a:srgbClr val="000000"/>
            </a:solidFill>
            <a:round/>
            <a:headEnd/>
            <a:tailEnd/>
          </a:ln>
        </p:spPr>
        <p:txBody>
          <a:bodyPr/>
          <a:lstStyle/>
          <a:p>
            <a:endParaRPr lang="he-IL"/>
          </a:p>
        </p:txBody>
      </p:sp>
      <p:sp>
        <p:nvSpPr>
          <p:cNvPr id="25928" name="Rectangle 590"/>
          <p:cNvSpPr>
            <a:spLocks noChangeArrowheads="1"/>
          </p:cNvSpPr>
          <p:nvPr/>
        </p:nvSpPr>
        <p:spPr bwMode="auto">
          <a:xfrm>
            <a:off x="425450" y="3981450"/>
            <a:ext cx="225425" cy="244475"/>
          </a:xfrm>
          <a:prstGeom prst="rect">
            <a:avLst/>
          </a:prstGeom>
          <a:solidFill>
            <a:schemeClr val="bg1"/>
          </a:solidFill>
          <a:ln w="9525">
            <a:noFill/>
            <a:miter lim="800000"/>
            <a:headEnd/>
            <a:tailEnd/>
          </a:ln>
        </p:spPr>
        <p:txBody>
          <a:bodyPr wrap="none" lIns="0" tIns="0" rIns="0" bIns="0">
            <a:spAutoFit/>
          </a:bodyPr>
          <a:lstStyle/>
          <a:p>
            <a:pPr algn="ctr"/>
            <a:r>
              <a:rPr lang="en-US" sz="1600">
                <a:solidFill>
                  <a:srgbClr val="000000"/>
                </a:solidFill>
              </a:rPr>
              <a:t>60</a:t>
            </a:r>
            <a:endParaRPr lang="en-US"/>
          </a:p>
        </p:txBody>
      </p:sp>
      <p:grpSp>
        <p:nvGrpSpPr>
          <p:cNvPr id="25929" name="Group 597"/>
          <p:cNvGrpSpPr>
            <a:grpSpLocks/>
          </p:cNvGrpSpPr>
          <p:nvPr/>
        </p:nvGrpSpPr>
        <p:grpSpPr bwMode="auto">
          <a:xfrm>
            <a:off x="1258888" y="2349500"/>
            <a:ext cx="7705725" cy="3757613"/>
            <a:chOff x="793" y="1480"/>
            <a:chExt cx="4854" cy="2367"/>
          </a:xfrm>
        </p:grpSpPr>
        <p:sp>
          <p:nvSpPr>
            <p:cNvPr id="25930" name="Line 595"/>
            <p:cNvSpPr>
              <a:spLocks noChangeShapeType="1"/>
            </p:cNvSpPr>
            <p:nvPr/>
          </p:nvSpPr>
          <p:spPr bwMode="auto">
            <a:xfrm>
              <a:off x="793" y="1480"/>
              <a:ext cx="3085" cy="1043"/>
            </a:xfrm>
            <a:prstGeom prst="line">
              <a:avLst/>
            </a:prstGeom>
            <a:noFill/>
            <a:ln w="38100">
              <a:solidFill>
                <a:srgbClr val="339933"/>
              </a:solidFill>
              <a:prstDash val="dash"/>
              <a:round/>
              <a:headEnd/>
              <a:tailEnd type="triangle" w="med" len="med"/>
            </a:ln>
          </p:spPr>
          <p:txBody>
            <a:bodyPr/>
            <a:lstStyle/>
            <a:p>
              <a:endParaRPr lang="he-IL"/>
            </a:p>
          </p:txBody>
        </p:sp>
        <p:sp>
          <p:nvSpPr>
            <p:cNvPr id="25931" name="Text Box 596"/>
            <p:cNvSpPr txBox="1">
              <a:spLocks noChangeArrowheads="1"/>
            </p:cNvSpPr>
            <p:nvPr/>
          </p:nvSpPr>
          <p:spPr bwMode="auto">
            <a:xfrm>
              <a:off x="4241" y="2639"/>
              <a:ext cx="1406" cy="1208"/>
            </a:xfrm>
            <a:prstGeom prst="rect">
              <a:avLst/>
            </a:prstGeom>
            <a:solidFill>
              <a:srgbClr val="0000FF"/>
            </a:solidFill>
            <a:ln w="9525" algn="ctr">
              <a:noFill/>
              <a:miter lim="800000"/>
              <a:headEnd/>
              <a:tailEnd/>
            </a:ln>
          </p:spPr>
          <p:txBody>
            <a:bodyPr>
              <a:spAutoFit/>
            </a:bodyPr>
            <a:lstStyle/>
            <a:p>
              <a:pPr algn="ctr">
                <a:spcBef>
                  <a:spcPct val="50000"/>
                </a:spcBef>
              </a:pPr>
              <a:r>
                <a:rPr lang="en-US" sz="2400">
                  <a:solidFill>
                    <a:schemeClr val="bg1"/>
                  </a:solidFill>
                </a:rPr>
                <a:t>Higher germination fractions at the arid extreme of the gradient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929"/>
                                        </p:tgtEl>
                                        <p:attrNameLst>
                                          <p:attrName>style.visibility</p:attrName>
                                        </p:attrNameLst>
                                      </p:cBhvr>
                                      <p:to>
                                        <p:strVal val="visible"/>
                                      </p:to>
                                    </p:set>
                                    <p:animEffect transition="in" filter="blinds(horizontal)">
                                      <p:cBhvr>
                                        <p:cTn id="7" dur="500"/>
                                        <p:tgtEl>
                                          <p:spTgt spid="25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spect="1" noChangeArrowheads="1" noTextEdit="1"/>
          </p:cNvSpPr>
          <p:nvPr/>
        </p:nvSpPr>
        <p:spPr bwMode="auto">
          <a:xfrm>
            <a:off x="611188" y="1052513"/>
            <a:ext cx="5853112" cy="6173787"/>
          </a:xfrm>
          <a:prstGeom prst="rect">
            <a:avLst/>
          </a:prstGeom>
          <a:noFill/>
          <a:ln w="9525">
            <a:noFill/>
            <a:miter lim="800000"/>
            <a:headEnd/>
            <a:tailEnd/>
          </a:ln>
        </p:spPr>
        <p:txBody>
          <a:bodyPr/>
          <a:lstStyle/>
          <a:p>
            <a:endParaRPr lang="he-IL"/>
          </a:p>
        </p:txBody>
      </p:sp>
      <p:sp>
        <p:nvSpPr>
          <p:cNvPr id="26627" name="Rectangle 3"/>
          <p:cNvSpPr>
            <a:spLocks noChangeArrowheads="1"/>
          </p:cNvSpPr>
          <p:nvPr/>
        </p:nvSpPr>
        <p:spPr bwMode="auto">
          <a:xfrm>
            <a:off x="6245225" y="1054100"/>
            <a:ext cx="444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 </a:t>
            </a:r>
            <a:endParaRPr lang="en-US"/>
          </a:p>
        </p:txBody>
      </p:sp>
      <p:sp>
        <p:nvSpPr>
          <p:cNvPr id="26628" name="Rectangle 4"/>
          <p:cNvSpPr>
            <a:spLocks noChangeArrowheads="1"/>
          </p:cNvSpPr>
          <p:nvPr/>
        </p:nvSpPr>
        <p:spPr bwMode="auto">
          <a:xfrm rot="-5400000">
            <a:off x="3969" y="3425031"/>
            <a:ext cx="1938338" cy="320675"/>
          </a:xfrm>
          <a:prstGeom prst="rect">
            <a:avLst/>
          </a:prstGeom>
          <a:noFill/>
          <a:ln w="9525">
            <a:noFill/>
            <a:miter lim="800000"/>
            <a:headEnd/>
            <a:tailEnd/>
          </a:ln>
        </p:spPr>
        <p:txBody>
          <a:bodyPr wrap="none" lIns="0" tIns="0" rIns="0" bIns="0">
            <a:spAutoFit/>
          </a:bodyPr>
          <a:lstStyle/>
          <a:p>
            <a:r>
              <a:rPr lang="en-US" sz="2100">
                <a:solidFill>
                  <a:srgbClr val="000000"/>
                </a:solidFill>
              </a:rPr>
              <a:t>Germination (%)</a:t>
            </a:r>
            <a:endParaRPr lang="en-US"/>
          </a:p>
        </p:txBody>
      </p:sp>
      <p:sp>
        <p:nvSpPr>
          <p:cNvPr id="26629" name="Rectangle 5"/>
          <p:cNvSpPr>
            <a:spLocks noChangeArrowheads="1"/>
          </p:cNvSpPr>
          <p:nvPr/>
        </p:nvSpPr>
        <p:spPr bwMode="auto">
          <a:xfrm>
            <a:off x="3300413" y="6551613"/>
            <a:ext cx="1214437" cy="320675"/>
          </a:xfrm>
          <a:prstGeom prst="rect">
            <a:avLst/>
          </a:prstGeom>
          <a:noFill/>
          <a:ln w="9525">
            <a:noFill/>
            <a:miter lim="800000"/>
            <a:headEnd/>
            <a:tailEnd/>
          </a:ln>
        </p:spPr>
        <p:txBody>
          <a:bodyPr wrap="none" lIns="0" tIns="0" rIns="0" bIns="0">
            <a:spAutoFit/>
          </a:bodyPr>
          <a:lstStyle/>
          <a:p>
            <a:r>
              <a:rPr lang="en-US" sz="2100">
                <a:solidFill>
                  <a:srgbClr val="000000"/>
                </a:solidFill>
              </a:rPr>
              <a:t>Treatment</a:t>
            </a:r>
            <a:endParaRPr lang="en-US"/>
          </a:p>
        </p:txBody>
      </p:sp>
      <p:sp>
        <p:nvSpPr>
          <p:cNvPr id="26630" name="Rectangle 6"/>
          <p:cNvSpPr>
            <a:spLocks noChangeArrowheads="1"/>
          </p:cNvSpPr>
          <p:nvPr/>
        </p:nvSpPr>
        <p:spPr bwMode="auto">
          <a:xfrm>
            <a:off x="1187450" y="1274763"/>
            <a:ext cx="5168900" cy="2482850"/>
          </a:xfrm>
          <a:prstGeom prst="rect">
            <a:avLst/>
          </a:prstGeom>
          <a:solidFill>
            <a:srgbClr val="FFFFFF"/>
          </a:solidFill>
          <a:ln w="9525">
            <a:noFill/>
            <a:miter lim="800000"/>
            <a:headEnd/>
            <a:tailEnd/>
          </a:ln>
        </p:spPr>
        <p:txBody>
          <a:bodyPr/>
          <a:lstStyle/>
          <a:p>
            <a:endParaRPr lang="he-IL"/>
          </a:p>
        </p:txBody>
      </p:sp>
      <p:sp>
        <p:nvSpPr>
          <p:cNvPr id="26631" name="Rectangle 7"/>
          <p:cNvSpPr>
            <a:spLocks noChangeArrowheads="1"/>
          </p:cNvSpPr>
          <p:nvPr/>
        </p:nvSpPr>
        <p:spPr bwMode="auto">
          <a:xfrm>
            <a:off x="1906588" y="1504950"/>
            <a:ext cx="4332287" cy="1831975"/>
          </a:xfrm>
          <a:prstGeom prst="rect">
            <a:avLst/>
          </a:prstGeom>
          <a:noFill/>
          <a:ln w="9525">
            <a:noFill/>
            <a:miter lim="800000"/>
            <a:headEnd/>
            <a:tailEnd/>
          </a:ln>
        </p:spPr>
        <p:txBody>
          <a:bodyPr/>
          <a:lstStyle/>
          <a:p>
            <a:endParaRPr lang="he-IL"/>
          </a:p>
        </p:txBody>
      </p:sp>
      <p:sp>
        <p:nvSpPr>
          <p:cNvPr id="26632" name="Rectangle 8"/>
          <p:cNvSpPr>
            <a:spLocks noChangeArrowheads="1"/>
          </p:cNvSpPr>
          <p:nvPr/>
        </p:nvSpPr>
        <p:spPr bwMode="auto">
          <a:xfrm>
            <a:off x="1906588" y="1504950"/>
            <a:ext cx="4332287" cy="1831975"/>
          </a:xfrm>
          <a:prstGeom prst="rect">
            <a:avLst/>
          </a:prstGeom>
          <a:noFill/>
          <a:ln w="0">
            <a:solidFill>
              <a:srgbClr val="000000"/>
            </a:solidFill>
            <a:miter lim="800000"/>
            <a:headEnd/>
            <a:tailEnd/>
          </a:ln>
        </p:spPr>
        <p:txBody>
          <a:bodyPr/>
          <a:lstStyle/>
          <a:p>
            <a:endParaRPr lang="he-IL"/>
          </a:p>
        </p:txBody>
      </p:sp>
      <p:sp>
        <p:nvSpPr>
          <p:cNvPr id="26633" name="Rectangle 9"/>
          <p:cNvSpPr>
            <a:spLocks noChangeArrowheads="1"/>
          </p:cNvSpPr>
          <p:nvPr/>
        </p:nvSpPr>
        <p:spPr bwMode="auto">
          <a:xfrm>
            <a:off x="2339975" y="2319338"/>
            <a:ext cx="577850" cy="1017587"/>
          </a:xfrm>
          <a:prstGeom prst="rect">
            <a:avLst/>
          </a:prstGeom>
          <a:solidFill>
            <a:srgbClr val="0000FF"/>
          </a:solidFill>
          <a:ln w="14288">
            <a:solidFill>
              <a:srgbClr val="000000"/>
            </a:solidFill>
            <a:miter lim="800000"/>
            <a:headEnd/>
            <a:tailEnd/>
          </a:ln>
        </p:spPr>
        <p:txBody>
          <a:bodyPr/>
          <a:lstStyle/>
          <a:p>
            <a:endParaRPr lang="he-IL"/>
          </a:p>
        </p:txBody>
      </p:sp>
      <p:sp>
        <p:nvSpPr>
          <p:cNvPr id="26634" name="Rectangle 10"/>
          <p:cNvSpPr>
            <a:spLocks noChangeArrowheads="1"/>
          </p:cNvSpPr>
          <p:nvPr/>
        </p:nvSpPr>
        <p:spPr bwMode="auto">
          <a:xfrm>
            <a:off x="3784600" y="2438400"/>
            <a:ext cx="576263" cy="898525"/>
          </a:xfrm>
          <a:prstGeom prst="rect">
            <a:avLst/>
          </a:prstGeom>
          <a:solidFill>
            <a:srgbClr val="0000FF"/>
          </a:solidFill>
          <a:ln w="14288">
            <a:solidFill>
              <a:srgbClr val="000000"/>
            </a:solidFill>
            <a:miter lim="800000"/>
            <a:headEnd/>
            <a:tailEnd/>
          </a:ln>
        </p:spPr>
        <p:txBody>
          <a:bodyPr/>
          <a:lstStyle/>
          <a:p>
            <a:endParaRPr lang="he-IL"/>
          </a:p>
        </p:txBody>
      </p:sp>
      <p:sp>
        <p:nvSpPr>
          <p:cNvPr id="26635" name="Rectangle 11"/>
          <p:cNvSpPr>
            <a:spLocks noChangeArrowheads="1"/>
          </p:cNvSpPr>
          <p:nvPr/>
        </p:nvSpPr>
        <p:spPr bwMode="auto">
          <a:xfrm>
            <a:off x="5227638" y="2386013"/>
            <a:ext cx="577850" cy="950912"/>
          </a:xfrm>
          <a:prstGeom prst="rect">
            <a:avLst/>
          </a:prstGeom>
          <a:solidFill>
            <a:srgbClr val="0000FF"/>
          </a:solidFill>
          <a:ln w="14288">
            <a:solidFill>
              <a:srgbClr val="000000"/>
            </a:solidFill>
            <a:miter lim="800000"/>
            <a:headEnd/>
            <a:tailEnd/>
          </a:ln>
        </p:spPr>
        <p:txBody>
          <a:bodyPr/>
          <a:lstStyle/>
          <a:p>
            <a:endParaRPr lang="he-IL"/>
          </a:p>
        </p:txBody>
      </p:sp>
      <p:sp>
        <p:nvSpPr>
          <p:cNvPr id="26636" name="Rectangle 12"/>
          <p:cNvSpPr>
            <a:spLocks noChangeArrowheads="1"/>
          </p:cNvSpPr>
          <p:nvPr/>
        </p:nvSpPr>
        <p:spPr bwMode="auto">
          <a:xfrm>
            <a:off x="2339975" y="1739900"/>
            <a:ext cx="577850" cy="579438"/>
          </a:xfrm>
          <a:prstGeom prst="rect">
            <a:avLst/>
          </a:prstGeom>
          <a:noFill/>
          <a:ln w="14288">
            <a:solidFill>
              <a:srgbClr val="000000"/>
            </a:solidFill>
            <a:miter lim="800000"/>
            <a:headEnd/>
            <a:tailEnd/>
          </a:ln>
        </p:spPr>
        <p:txBody>
          <a:bodyPr/>
          <a:lstStyle/>
          <a:p>
            <a:endParaRPr lang="he-IL"/>
          </a:p>
        </p:txBody>
      </p:sp>
      <p:sp>
        <p:nvSpPr>
          <p:cNvPr id="26637" name="Rectangle 13"/>
          <p:cNvSpPr>
            <a:spLocks noChangeArrowheads="1"/>
          </p:cNvSpPr>
          <p:nvPr/>
        </p:nvSpPr>
        <p:spPr bwMode="auto">
          <a:xfrm>
            <a:off x="3784600" y="1763713"/>
            <a:ext cx="576263" cy="674687"/>
          </a:xfrm>
          <a:prstGeom prst="rect">
            <a:avLst/>
          </a:prstGeom>
          <a:noFill/>
          <a:ln w="14288">
            <a:solidFill>
              <a:srgbClr val="000000"/>
            </a:solidFill>
            <a:miter lim="800000"/>
            <a:headEnd/>
            <a:tailEnd/>
          </a:ln>
        </p:spPr>
        <p:txBody>
          <a:bodyPr/>
          <a:lstStyle/>
          <a:p>
            <a:endParaRPr lang="he-IL"/>
          </a:p>
        </p:txBody>
      </p:sp>
      <p:sp>
        <p:nvSpPr>
          <p:cNvPr id="26638" name="Rectangle 14"/>
          <p:cNvSpPr>
            <a:spLocks noChangeArrowheads="1"/>
          </p:cNvSpPr>
          <p:nvPr/>
        </p:nvSpPr>
        <p:spPr bwMode="auto">
          <a:xfrm>
            <a:off x="5227638" y="1754188"/>
            <a:ext cx="577850" cy="631825"/>
          </a:xfrm>
          <a:prstGeom prst="rect">
            <a:avLst/>
          </a:prstGeom>
          <a:noFill/>
          <a:ln w="14288">
            <a:solidFill>
              <a:srgbClr val="000000"/>
            </a:solidFill>
            <a:miter lim="800000"/>
            <a:headEnd/>
            <a:tailEnd/>
          </a:ln>
        </p:spPr>
        <p:txBody>
          <a:bodyPr/>
          <a:lstStyle/>
          <a:p>
            <a:endParaRPr lang="he-IL"/>
          </a:p>
        </p:txBody>
      </p:sp>
      <p:sp>
        <p:nvSpPr>
          <p:cNvPr id="26639" name="Rectangle 15"/>
          <p:cNvSpPr>
            <a:spLocks noChangeArrowheads="1"/>
          </p:cNvSpPr>
          <p:nvPr/>
        </p:nvSpPr>
        <p:spPr bwMode="auto">
          <a:xfrm>
            <a:off x="2339975" y="1504950"/>
            <a:ext cx="577850" cy="234950"/>
          </a:xfrm>
          <a:prstGeom prst="rect">
            <a:avLst/>
          </a:prstGeom>
          <a:solidFill>
            <a:srgbClr val="FF3300"/>
          </a:solidFill>
          <a:ln w="14288">
            <a:solidFill>
              <a:srgbClr val="000000"/>
            </a:solidFill>
            <a:miter lim="800000"/>
            <a:headEnd/>
            <a:tailEnd/>
          </a:ln>
        </p:spPr>
        <p:txBody>
          <a:bodyPr/>
          <a:lstStyle/>
          <a:p>
            <a:endParaRPr lang="he-IL"/>
          </a:p>
        </p:txBody>
      </p:sp>
      <p:sp>
        <p:nvSpPr>
          <p:cNvPr id="26640" name="Rectangle 16"/>
          <p:cNvSpPr>
            <a:spLocks noChangeArrowheads="1"/>
          </p:cNvSpPr>
          <p:nvPr/>
        </p:nvSpPr>
        <p:spPr bwMode="auto">
          <a:xfrm>
            <a:off x="3784600" y="1504950"/>
            <a:ext cx="576263" cy="258763"/>
          </a:xfrm>
          <a:prstGeom prst="rect">
            <a:avLst/>
          </a:prstGeom>
          <a:solidFill>
            <a:srgbClr val="FF3300"/>
          </a:solidFill>
          <a:ln w="14288">
            <a:solidFill>
              <a:srgbClr val="000000"/>
            </a:solidFill>
            <a:miter lim="800000"/>
            <a:headEnd/>
            <a:tailEnd/>
          </a:ln>
        </p:spPr>
        <p:txBody>
          <a:bodyPr/>
          <a:lstStyle/>
          <a:p>
            <a:endParaRPr lang="he-IL"/>
          </a:p>
        </p:txBody>
      </p:sp>
      <p:sp>
        <p:nvSpPr>
          <p:cNvPr id="26641" name="Rectangle 17"/>
          <p:cNvSpPr>
            <a:spLocks noChangeArrowheads="1"/>
          </p:cNvSpPr>
          <p:nvPr/>
        </p:nvSpPr>
        <p:spPr bwMode="auto">
          <a:xfrm>
            <a:off x="5227638" y="1504950"/>
            <a:ext cx="577850" cy="249238"/>
          </a:xfrm>
          <a:prstGeom prst="rect">
            <a:avLst/>
          </a:prstGeom>
          <a:solidFill>
            <a:srgbClr val="FF3300"/>
          </a:solidFill>
          <a:ln w="14288">
            <a:solidFill>
              <a:srgbClr val="000000"/>
            </a:solidFill>
            <a:miter lim="800000"/>
            <a:headEnd/>
            <a:tailEnd/>
          </a:ln>
        </p:spPr>
        <p:txBody>
          <a:bodyPr/>
          <a:lstStyle/>
          <a:p>
            <a:endParaRPr lang="he-IL"/>
          </a:p>
        </p:txBody>
      </p:sp>
      <p:sp>
        <p:nvSpPr>
          <p:cNvPr id="26642" name="Line 18"/>
          <p:cNvSpPr>
            <a:spLocks noChangeShapeType="1"/>
          </p:cNvSpPr>
          <p:nvPr/>
        </p:nvSpPr>
        <p:spPr bwMode="auto">
          <a:xfrm>
            <a:off x="2628900" y="2319338"/>
            <a:ext cx="1588" cy="66675"/>
          </a:xfrm>
          <a:prstGeom prst="line">
            <a:avLst/>
          </a:prstGeom>
          <a:noFill/>
          <a:ln w="14288">
            <a:solidFill>
              <a:srgbClr val="000000"/>
            </a:solidFill>
            <a:round/>
            <a:headEnd/>
            <a:tailEnd/>
          </a:ln>
        </p:spPr>
        <p:txBody>
          <a:bodyPr/>
          <a:lstStyle/>
          <a:p>
            <a:endParaRPr lang="he-IL"/>
          </a:p>
        </p:txBody>
      </p:sp>
      <p:sp>
        <p:nvSpPr>
          <p:cNvPr id="26643" name="Line 19"/>
          <p:cNvSpPr>
            <a:spLocks noChangeShapeType="1"/>
          </p:cNvSpPr>
          <p:nvPr/>
        </p:nvSpPr>
        <p:spPr bwMode="auto">
          <a:xfrm>
            <a:off x="2590800" y="2386013"/>
            <a:ext cx="77788" cy="1587"/>
          </a:xfrm>
          <a:prstGeom prst="line">
            <a:avLst/>
          </a:prstGeom>
          <a:noFill/>
          <a:ln w="14288">
            <a:solidFill>
              <a:srgbClr val="000000"/>
            </a:solidFill>
            <a:round/>
            <a:headEnd/>
            <a:tailEnd/>
          </a:ln>
        </p:spPr>
        <p:txBody>
          <a:bodyPr/>
          <a:lstStyle/>
          <a:p>
            <a:endParaRPr lang="he-IL"/>
          </a:p>
        </p:txBody>
      </p:sp>
      <p:sp>
        <p:nvSpPr>
          <p:cNvPr id="26644" name="Line 20"/>
          <p:cNvSpPr>
            <a:spLocks noChangeShapeType="1"/>
          </p:cNvSpPr>
          <p:nvPr/>
        </p:nvSpPr>
        <p:spPr bwMode="auto">
          <a:xfrm>
            <a:off x="4073525" y="2438400"/>
            <a:ext cx="1588" cy="133350"/>
          </a:xfrm>
          <a:prstGeom prst="line">
            <a:avLst/>
          </a:prstGeom>
          <a:noFill/>
          <a:ln w="14288">
            <a:solidFill>
              <a:srgbClr val="000000"/>
            </a:solidFill>
            <a:round/>
            <a:headEnd/>
            <a:tailEnd/>
          </a:ln>
        </p:spPr>
        <p:txBody>
          <a:bodyPr/>
          <a:lstStyle/>
          <a:p>
            <a:endParaRPr lang="he-IL"/>
          </a:p>
        </p:txBody>
      </p:sp>
      <p:sp>
        <p:nvSpPr>
          <p:cNvPr id="26645" name="Line 21"/>
          <p:cNvSpPr>
            <a:spLocks noChangeShapeType="1"/>
          </p:cNvSpPr>
          <p:nvPr/>
        </p:nvSpPr>
        <p:spPr bwMode="auto">
          <a:xfrm>
            <a:off x="4035425" y="2571750"/>
            <a:ext cx="76200" cy="1588"/>
          </a:xfrm>
          <a:prstGeom prst="line">
            <a:avLst/>
          </a:prstGeom>
          <a:noFill/>
          <a:ln w="14288">
            <a:solidFill>
              <a:srgbClr val="000000"/>
            </a:solidFill>
            <a:round/>
            <a:headEnd/>
            <a:tailEnd/>
          </a:ln>
        </p:spPr>
        <p:txBody>
          <a:bodyPr/>
          <a:lstStyle/>
          <a:p>
            <a:endParaRPr lang="he-IL"/>
          </a:p>
        </p:txBody>
      </p:sp>
      <p:sp>
        <p:nvSpPr>
          <p:cNvPr id="26646" name="Line 22"/>
          <p:cNvSpPr>
            <a:spLocks noChangeShapeType="1"/>
          </p:cNvSpPr>
          <p:nvPr/>
        </p:nvSpPr>
        <p:spPr bwMode="auto">
          <a:xfrm>
            <a:off x="5514975" y="2386013"/>
            <a:ext cx="1588" cy="131762"/>
          </a:xfrm>
          <a:prstGeom prst="line">
            <a:avLst/>
          </a:prstGeom>
          <a:noFill/>
          <a:ln w="14288">
            <a:solidFill>
              <a:srgbClr val="000000"/>
            </a:solidFill>
            <a:round/>
            <a:headEnd/>
            <a:tailEnd/>
          </a:ln>
        </p:spPr>
        <p:txBody>
          <a:bodyPr/>
          <a:lstStyle/>
          <a:p>
            <a:endParaRPr lang="he-IL"/>
          </a:p>
        </p:txBody>
      </p:sp>
      <p:sp>
        <p:nvSpPr>
          <p:cNvPr id="26647" name="Line 23"/>
          <p:cNvSpPr>
            <a:spLocks noChangeShapeType="1"/>
          </p:cNvSpPr>
          <p:nvPr/>
        </p:nvSpPr>
        <p:spPr bwMode="auto">
          <a:xfrm>
            <a:off x="5478463" y="2517775"/>
            <a:ext cx="76200" cy="1588"/>
          </a:xfrm>
          <a:prstGeom prst="line">
            <a:avLst/>
          </a:prstGeom>
          <a:noFill/>
          <a:ln w="14288">
            <a:solidFill>
              <a:srgbClr val="000000"/>
            </a:solidFill>
            <a:round/>
            <a:headEnd/>
            <a:tailEnd/>
          </a:ln>
        </p:spPr>
        <p:txBody>
          <a:bodyPr/>
          <a:lstStyle/>
          <a:p>
            <a:endParaRPr lang="he-IL"/>
          </a:p>
        </p:txBody>
      </p:sp>
      <p:sp>
        <p:nvSpPr>
          <p:cNvPr id="26648" name="Line 24"/>
          <p:cNvSpPr>
            <a:spLocks noChangeShapeType="1"/>
          </p:cNvSpPr>
          <p:nvPr/>
        </p:nvSpPr>
        <p:spPr bwMode="auto">
          <a:xfrm>
            <a:off x="2628900" y="1739900"/>
            <a:ext cx="1588" cy="47625"/>
          </a:xfrm>
          <a:prstGeom prst="line">
            <a:avLst/>
          </a:prstGeom>
          <a:noFill/>
          <a:ln w="14288">
            <a:solidFill>
              <a:srgbClr val="000000"/>
            </a:solidFill>
            <a:round/>
            <a:headEnd/>
            <a:tailEnd/>
          </a:ln>
        </p:spPr>
        <p:txBody>
          <a:bodyPr/>
          <a:lstStyle/>
          <a:p>
            <a:endParaRPr lang="he-IL"/>
          </a:p>
        </p:txBody>
      </p:sp>
      <p:sp>
        <p:nvSpPr>
          <p:cNvPr id="26649" name="Line 25"/>
          <p:cNvSpPr>
            <a:spLocks noChangeShapeType="1"/>
          </p:cNvSpPr>
          <p:nvPr/>
        </p:nvSpPr>
        <p:spPr bwMode="auto">
          <a:xfrm>
            <a:off x="2590800" y="1787525"/>
            <a:ext cx="77788" cy="1588"/>
          </a:xfrm>
          <a:prstGeom prst="line">
            <a:avLst/>
          </a:prstGeom>
          <a:noFill/>
          <a:ln w="14288">
            <a:solidFill>
              <a:srgbClr val="000000"/>
            </a:solidFill>
            <a:round/>
            <a:headEnd/>
            <a:tailEnd/>
          </a:ln>
        </p:spPr>
        <p:txBody>
          <a:bodyPr/>
          <a:lstStyle/>
          <a:p>
            <a:endParaRPr lang="he-IL"/>
          </a:p>
        </p:txBody>
      </p:sp>
      <p:sp>
        <p:nvSpPr>
          <p:cNvPr id="26650" name="Line 26"/>
          <p:cNvSpPr>
            <a:spLocks noChangeShapeType="1"/>
          </p:cNvSpPr>
          <p:nvPr/>
        </p:nvSpPr>
        <p:spPr bwMode="auto">
          <a:xfrm>
            <a:off x="4073525" y="1763713"/>
            <a:ext cx="1588" cy="117475"/>
          </a:xfrm>
          <a:prstGeom prst="line">
            <a:avLst/>
          </a:prstGeom>
          <a:noFill/>
          <a:ln w="14288">
            <a:solidFill>
              <a:srgbClr val="000000"/>
            </a:solidFill>
            <a:round/>
            <a:headEnd/>
            <a:tailEnd/>
          </a:ln>
        </p:spPr>
        <p:txBody>
          <a:bodyPr/>
          <a:lstStyle/>
          <a:p>
            <a:endParaRPr lang="he-IL"/>
          </a:p>
        </p:txBody>
      </p:sp>
      <p:sp>
        <p:nvSpPr>
          <p:cNvPr id="26651" name="Line 27"/>
          <p:cNvSpPr>
            <a:spLocks noChangeShapeType="1"/>
          </p:cNvSpPr>
          <p:nvPr/>
        </p:nvSpPr>
        <p:spPr bwMode="auto">
          <a:xfrm>
            <a:off x="4035425" y="1881188"/>
            <a:ext cx="76200" cy="1587"/>
          </a:xfrm>
          <a:prstGeom prst="line">
            <a:avLst/>
          </a:prstGeom>
          <a:noFill/>
          <a:ln w="14288">
            <a:solidFill>
              <a:srgbClr val="000000"/>
            </a:solidFill>
            <a:round/>
            <a:headEnd/>
            <a:tailEnd/>
          </a:ln>
        </p:spPr>
        <p:txBody>
          <a:bodyPr/>
          <a:lstStyle/>
          <a:p>
            <a:endParaRPr lang="he-IL"/>
          </a:p>
        </p:txBody>
      </p:sp>
      <p:sp>
        <p:nvSpPr>
          <p:cNvPr id="26652" name="Line 28"/>
          <p:cNvSpPr>
            <a:spLocks noChangeShapeType="1"/>
          </p:cNvSpPr>
          <p:nvPr/>
        </p:nvSpPr>
        <p:spPr bwMode="auto">
          <a:xfrm>
            <a:off x="5514975" y="1754188"/>
            <a:ext cx="1588" cy="82550"/>
          </a:xfrm>
          <a:prstGeom prst="line">
            <a:avLst/>
          </a:prstGeom>
          <a:noFill/>
          <a:ln w="14288">
            <a:solidFill>
              <a:srgbClr val="000000"/>
            </a:solidFill>
            <a:round/>
            <a:headEnd/>
            <a:tailEnd/>
          </a:ln>
        </p:spPr>
        <p:txBody>
          <a:bodyPr/>
          <a:lstStyle/>
          <a:p>
            <a:endParaRPr lang="he-IL"/>
          </a:p>
        </p:txBody>
      </p:sp>
      <p:sp>
        <p:nvSpPr>
          <p:cNvPr id="26653" name="Line 29"/>
          <p:cNvSpPr>
            <a:spLocks noChangeShapeType="1"/>
          </p:cNvSpPr>
          <p:nvPr/>
        </p:nvSpPr>
        <p:spPr bwMode="auto">
          <a:xfrm>
            <a:off x="5478463" y="1836738"/>
            <a:ext cx="76200" cy="1587"/>
          </a:xfrm>
          <a:prstGeom prst="line">
            <a:avLst/>
          </a:prstGeom>
          <a:noFill/>
          <a:ln w="14288">
            <a:solidFill>
              <a:srgbClr val="000000"/>
            </a:solidFill>
            <a:round/>
            <a:headEnd/>
            <a:tailEnd/>
          </a:ln>
        </p:spPr>
        <p:txBody>
          <a:bodyPr/>
          <a:lstStyle/>
          <a:p>
            <a:endParaRPr lang="he-IL"/>
          </a:p>
        </p:txBody>
      </p:sp>
      <p:sp>
        <p:nvSpPr>
          <p:cNvPr id="26654" name="Line 30"/>
          <p:cNvSpPr>
            <a:spLocks noChangeShapeType="1"/>
          </p:cNvSpPr>
          <p:nvPr/>
        </p:nvSpPr>
        <p:spPr bwMode="auto">
          <a:xfrm>
            <a:off x="2628900" y="1504950"/>
            <a:ext cx="1588" cy="47625"/>
          </a:xfrm>
          <a:prstGeom prst="line">
            <a:avLst/>
          </a:prstGeom>
          <a:noFill/>
          <a:ln w="14288">
            <a:solidFill>
              <a:srgbClr val="000000"/>
            </a:solidFill>
            <a:round/>
            <a:headEnd/>
            <a:tailEnd/>
          </a:ln>
        </p:spPr>
        <p:txBody>
          <a:bodyPr/>
          <a:lstStyle/>
          <a:p>
            <a:endParaRPr lang="he-IL"/>
          </a:p>
        </p:txBody>
      </p:sp>
      <p:sp>
        <p:nvSpPr>
          <p:cNvPr id="26655" name="Line 31"/>
          <p:cNvSpPr>
            <a:spLocks noChangeShapeType="1"/>
          </p:cNvSpPr>
          <p:nvPr/>
        </p:nvSpPr>
        <p:spPr bwMode="auto">
          <a:xfrm>
            <a:off x="2590800" y="1552575"/>
            <a:ext cx="77788" cy="1588"/>
          </a:xfrm>
          <a:prstGeom prst="line">
            <a:avLst/>
          </a:prstGeom>
          <a:noFill/>
          <a:ln w="14288">
            <a:solidFill>
              <a:srgbClr val="000000"/>
            </a:solidFill>
            <a:round/>
            <a:headEnd/>
            <a:tailEnd/>
          </a:ln>
        </p:spPr>
        <p:txBody>
          <a:bodyPr/>
          <a:lstStyle/>
          <a:p>
            <a:endParaRPr lang="he-IL"/>
          </a:p>
        </p:txBody>
      </p:sp>
      <p:sp>
        <p:nvSpPr>
          <p:cNvPr id="26656" name="Line 32"/>
          <p:cNvSpPr>
            <a:spLocks noChangeShapeType="1"/>
          </p:cNvSpPr>
          <p:nvPr/>
        </p:nvSpPr>
        <p:spPr bwMode="auto">
          <a:xfrm>
            <a:off x="4073525" y="1504950"/>
            <a:ext cx="1588" cy="73025"/>
          </a:xfrm>
          <a:prstGeom prst="line">
            <a:avLst/>
          </a:prstGeom>
          <a:noFill/>
          <a:ln w="14288">
            <a:solidFill>
              <a:srgbClr val="000000"/>
            </a:solidFill>
            <a:round/>
            <a:headEnd/>
            <a:tailEnd/>
          </a:ln>
        </p:spPr>
        <p:txBody>
          <a:bodyPr/>
          <a:lstStyle/>
          <a:p>
            <a:endParaRPr lang="he-IL"/>
          </a:p>
        </p:txBody>
      </p:sp>
      <p:sp>
        <p:nvSpPr>
          <p:cNvPr id="26657" name="Line 33"/>
          <p:cNvSpPr>
            <a:spLocks noChangeShapeType="1"/>
          </p:cNvSpPr>
          <p:nvPr/>
        </p:nvSpPr>
        <p:spPr bwMode="auto">
          <a:xfrm>
            <a:off x="4035425" y="1577975"/>
            <a:ext cx="76200" cy="1588"/>
          </a:xfrm>
          <a:prstGeom prst="line">
            <a:avLst/>
          </a:prstGeom>
          <a:noFill/>
          <a:ln w="14288">
            <a:solidFill>
              <a:srgbClr val="000000"/>
            </a:solidFill>
            <a:round/>
            <a:headEnd/>
            <a:tailEnd/>
          </a:ln>
        </p:spPr>
        <p:txBody>
          <a:bodyPr/>
          <a:lstStyle/>
          <a:p>
            <a:endParaRPr lang="he-IL"/>
          </a:p>
        </p:txBody>
      </p:sp>
      <p:sp>
        <p:nvSpPr>
          <p:cNvPr id="26658" name="Line 34"/>
          <p:cNvSpPr>
            <a:spLocks noChangeShapeType="1"/>
          </p:cNvSpPr>
          <p:nvPr/>
        </p:nvSpPr>
        <p:spPr bwMode="auto">
          <a:xfrm>
            <a:off x="5514975" y="1504950"/>
            <a:ext cx="1588" cy="73025"/>
          </a:xfrm>
          <a:prstGeom prst="line">
            <a:avLst/>
          </a:prstGeom>
          <a:noFill/>
          <a:ln w="14288">
            <a:solidFill>
              <a:srgbClr val="000000"/>
            </a:solidFill>
            <a:round/>
            <a:headEnd/>
            <a:tailEnd/>
          </a:ln>
        </p:spPr>
        <p:txBody>
          <a:bodyPr/>
          <a:lstStyle/>
          <a:p>
            <a:endParaRPr lang="he-IL"/>
          </a:p>
        </p:txBody>
      </p:sp>
      <p:sp>
        <p:nvSpPr>
          <p:cNvPr id="26659" name="Line 35"/>
          <p:cNvSpPr>
            <a:spLocks noChangeShapeType="1"/>
          </p:cNvSpPr>
          <p:nvPr/>
        </p:nvSpPr>
        <p:spPr bwMode="auto">
          <a:xfrm>
            <a:off x="5478463" y="1577975"/>
            <a:ext cx="76200" cy="1588"/>
          </a:xfrm>
          <a:prstGeom prst="line">
            <a:avLst/>
          </a:prstGeom>
          <a:noFill/>
          <a:ln w="14288">
            <a:solidFill>
              <a:srgbClr val="000000"/>
            </a:solidFill>
            <a:round/>
            <a:headEnd/>
            <a:tailEnd/>
          </a:ln>
        </p:spPr>
        <p:txBody>
          <a:bodyPr/>
          <a:lstStyle/>
          <a:p>
            <a:endParaRPr lang="he-IL"/>
          </a:p>
        </p:txBody>
      </p:sp>
      <p:sp>
        <p:nvSpPr>
          <p:cNvPr id="26660" name="Line 36"/>
          <p:cNvSpPr>
            <a:spLocks noChangeShapeType="1"/>
          </p:cNvSpPr>
          <p:nvPr/>
        </p:nvSpPr>
        <p:spPr bwMode="auto">
          <a:xfrm>
            <a:off x="1906588" y="1504950"/>
            <a:ext cx="1587" cy="1831975"/>
          </a:xfrm>
          <a:prstGeom prst="line">
            <a:avLst/>
          </a:prstGeom>
          <a:noFill/>
          <a:ln w="0">
            <a:solidFill>
              <a:srgbClr val="000000"/>
            </a:solidFill>
            <a:round/>
            <a:headEnd/>
            <a:tailEnd/>
          </a:ln>
        </p:spPr>
        <p:txBody>
          <a:bodyPr/>
          <a:lstStyle/>
          <a:p>
            <a:endParaRPr lang="he-IL"/>
          </a:p>
        </p:txBody>
      </p:sp>
      <p:sp>
        <p:nvSpPr>
          <p:cNvPr id="26661" name="Line 37"/>
          <p:cNvSpPr>
            <a:spLocks noChangeShapeType="1"/>
          </p:cNvSpPr>
          <p:nvPr/>
        </p:nvSpPr>
        <p:spPr bwMode="auto">
          <a:xfrm>
            <a:off x="1868488" y="3336925"/>
            <a:ext cx="38100" cy="1588"/>
          </a:xfrm>
          <a:prstGeom prst="line">
            <a:avLst/>
          </a:prstGeom>
          <a:noFill/>
          <a:ln w="0">
            <a:solidFill>
              <a:srgbClr val="000000"/>
            </a:solidFill>
            <a:round/>
            <a:headEnd/>
            <a:tailEnd/>
          </a:ln>
        </p:spPr>
        <p:txBody>
          <a:bodyPr/>
          <a:lstStyle/>
          <a:p>
            <a:endParaRPr lang="he-IL"/>
          </a:p>
        </p:txBody>
      </p:sp>
      <p:sp>
        <p:nvSpPr>
          <p:cNvPr id="26662" name="Line 38"/>
          <p:cNvSpPr>
            <a:spLocks noChangeShapeType="1"/>
          </p:cNvSpPr>
          <p:nvPr/>
        </p:nvSpPr>
        <p:spPr bwMode="auto">
          <a:xfrm>
            <a:off x="1868488" y="2725738"/>
            <a:ext cx="38100" cy="1587"/>
          </a:xfrm>
          <a:prstGeom prst="line">
            <a:avLst/>
          </a:prstGeom>
          <a:noFill/>
          <a:ln w="0">
            <a:solidFill>
              <a:srgbClr val="000000"/>
            </a:solidFill>
            <a:round/>
            <a:headEnd/>
            <a:tailEnd/>
          </a:ln>
        </p:spPr>
        <p:txBody>
          <a:bodyPr/>
          <a:lstStyle/>
          <a:p>
            <a:endParaRPr lang="he-IL"/>
          </a:p>
        </p:txBody>
      </p:sp>
      <p:sp>
        <p:nvSpPr>
          <p:cNvPr id="26663" name="Line 39"/>
          <p:cNvSpPr>
            <a:spLocks noChangeShapeType="1"/>
          </p:cNvSpPr>
          <p:nvPr/>
        </p:nvSpPr>
        <p:spPr bwMode="auto">
          <a:xfrm>
            <a:off x="1868488" y="2114550"/>
            <a:ext cx="38100" cy="1588"/>
          </a:xfrm>
          <a:prstGeom prst="line">
            <a:avLst/>
          </a:prstGeom>
          <a:noFill/>
          <a:ln w="0">
            <a:solidFill>
              <a:srgbClr val="000000"/>
            </a:solidFill>
            <a:round/>
            <a:headEnd/>
            <a:tailEnd/>
          </a:ln>
        </p:spPr>
        <p:txBody>
          <a:bodyPr/>
          <a:lstStyle/>
          <a:p>
            <a:endParaRPr lang="he-IL"/>
          </a:p>
        </p:txBody>
      </p:sp>
      <p:sp>
        <p:nvSpPr>
          <p:cNvPr id="26664" name="Line 40"/>
          <p:cNvSpPr>
            <a:spLocks noChangeShapeType="1"/>
          </p:cNvSpPr>
          <p:nvPr/>
        </p:nvSpPr>
        <p:spPr bwMode="auto">
          <a:xfrm>
            <a:off x="1868488" y="1504950"/>
            <a:ext cx="38100" cy="1588"/>
          </a:xfrm>
          <a:prstGeom prst="line">
            <a:avLst/>
          </a:prstGeom>
          <a:noFill/>
          <a:ln w="0">
            <a:solidFill>
              <a:srgbClr val="000000"/>
            </a:solidFill>
            <a:round/>
            <a:headEnd/>
            <a:tailEnd/>
          </a:ln>
        </p:spPr>
        <p:txBody>
          <a:bodyPr/>
          <a:lstStyle/>
          <a:p>
            <a:endParaRPr lang="he-IL"/>
          </a:p>
        </p:txBody>
      </p:sp>
      <p:sp>
        <p:nvSpPr>
          <p:cNvPr id="26665" name="Line 41"/>
          <p:cNvSpPr>
            <a:spLocks noChangeShapeType="1"/>
          </p:cNvSpPr>
          <p:nvPr/>
        </p:nvSpPr>
        <p:spPr bwMode="auto">
          <a:xfrm>
            <a:off x="1906588" y="3336925"/>
            <a:ext cx="4332287" cy="1588"/>
          </a:xfrm>
          <a:prstGeom prst="line">
            <a:avLst/>
          </a:prstGeom>
          <a:noFill/>
          <a:ln w="0">
            <a:solidFill>
              <a:srgbClr val="000000"/>
            </a:solidFill>
            <a:round/>
            <a:headEnd/>
            <a:tailEnd/>
          </a:ln>
        </p:spPr>
        <p:txBody>
          <a:bodyPr/>
          <a:lstStyle/>
          <a:p>
            <a:endParaRPr lang="he-IL"/>
          </a:p>
        </p:txBody>
      </p:sp>
      <p:sp>
        <p:nvSpPr>
          <p:cNvPr id="26666" name="Line 42"/>
          <p:cNvSpPr>
            <a:spLocks noChangeShapeType="1"/>
          </p:cNvSpPr>
          <p:nvPr/>
        </p:nvSpPr>
        <p:spPr bwMode="auto">
          <a:xfrm flipV="1">
            <a:off x="1906588" y="3336925"/>
            <a:ext cx="1587" cy="39688"/>
          </a:xfrm>
          <a:prstGeom prst="line">
            <a:avLst/>
          </a:prstGeom>
          <a:noFill/>
          <a:ln w="0">
            <a:solidFill>
              <a:srgbClr val="000000"/>
            </a:solidFill>
            <a:round/>
            <a:headEnd/>
            <a:tailEnd/>
          </a:ln>
        </p:spPr>
        <p:txBody>
          <a:bodyPr/>
          <a:lstStyle/>
          <a:p>
            <a:endParaRPr lang="he-IL"/>
          </a:p>
        </p:txBody>
      </p:sp>
      <p:sp>
        <p:nvSpPr>
          <p:cNvPr id="26667" name="Line 43"/>
          <p:cNvSpPr>
            <a:spLocks noChangeShapeType="1"/>
          </p:cNvSpPr>
          <p:nvPr/>
        </p:nvSpPr>
        <p:spPr bwMode="auto">
          <a:xfrm flipV="1">
            <a:off x="3351213" y="3336925"/>
            <a:ext cx="1587" cy="39688"/>
          </a:xfrm>
          <a:prstGeom prst="line">
            <a:avLst/>
          </a:prstGeom>
          <a:noFill/>
          <a:ln w="0">
            <a:solidFill>
              <a:srgbClr val="000000"/>
            </a:solidFill>
            <a:round/>
            <a:headEnd/>
            <a:tailEnd/>
          </a:ln>
        </p:spPr>
        <p:txBody>
          <a:bodyPr/>
          <a:lstStyle/>
          <a:p>
            <a:endParaRPr lang="he-IL"/>
          </a:p>
        </p:txBody>
      </p:sp>
      <p:sp>
        <p:nvSpPr>
          <p:cNvPr id="26668" name="Line 44"/>
          <p:cNvSpPr>
            <a:spLocks noChangeShapeType="1"/>
          </p:cNvSpPr>
          <p:nvPr/>
        </p:nvSpPr>
        <p:spPr bwMode="auto">
          <a:xfrm flipV="1">
            <a:off x="4794250" y="3336925"/>
            <a:ext cx="1588" cy="39688"/>
          </a:xfrm>
          <a:prstGeom prst="line">
            <a:avLst/>
          </a:prstGeom>
          <a:noFill/>
          <a:ln w="0">
            <a:solidFill>
              <a:srgbClr val="000000"/>
            </a:solidFill>
            <a:round/>
            <a:headEnd/>
            <a:tailEnd/>
          </a:ln>
        </p:spPr>
        <p:txBody>
          <a:bodyPr/>
          <a:lstStyle/>
          <a:p>
            <a:endParaRPr lang="he-IL"/>
          </a:p>
        </p:txBody>
      </p:sp>
      <p:sp>
        <p:nvSpPr>
          <p:cNvPr id="26669" name="Line 45"/>
          <p:cNvSpPr>
            <a:spLocks noChangeShapeType="1"/>
          </p:cNvSpPr>
          <p:nvPr/>
        </p:nvSpPr>
        <p:spPr bwMode="auto">
          <a:xfrm flipV="1">
            <a:off x="6238875" y="3336925"/>
            <a:ext cx="1588" cy="39688"/>
          </a:xfrm>
          <a:prstGeom prst="line">
            <a:avLst/>
          </a:prstGeom>
          <a:noFill/>
          <a:ln w="0">
            <a:solidFill>
              <a:srgbClr val="000000"/>
            </a:solidFill>
            <a:round/>
            <a:headEnd/>
            <a:tailEnd/>
          </a:ln>
        </p:spPr>
        <p:txBody>
          <a:bodyPr/>
          <a:lstStyle/>
          <a:p>
            <a:endParaRPr lang="he-IL"/>
          </a:p>
        </p:txBody>
      </p:sp>
      <p:sp>
        <p:nvSpPr>
          <p:cNvPr id="26670" name="Rectangle 46"/>
          <p:cNvSpPr>
            <a:spLocks noChangeArrowheads="1"/>
          </p:cNvSpPr>
          <p:nvPr/>
        </p:nvSpPr>
        <p:spPr bwMode="auto">
          <a:xfrm>
            <a:off x="1546225" y="3257550"/>
            <a:ext cx="355600" cy="212725"/>
          </a:xfrm>
          <a:prstGeom prst="rect">
            <a:avLst/>
          </a:prstGeom>
          <a:noFill/>
          <a:ln w="9525">
            <a:noFill/>
            <a:miter lim="800000"/>
            <a:headEnd/>
            <a:tailEnd/>
          </a:ln>
        </p:spPr>
        <p:txBody>
          <a:bodyPr wrap="none" lIns="0" tIns="0" rIns="0" bIns="0">
            <a:spAutoFit/>
          </a:bodyPr>
          <a:lstStyle/>
          <a:p>
            <a:r>
              <a:rPr lang="en-US" sz="1400">
                <a:solidFill>
                  <a:srgbClr val="000000"/>
                </a:solidFill>
              </a:rPr>
              <a:t>40%</a:t>
            </a:r>
            <a:endParaRPr lang="en-US" sz="1400"/>
          </a:p>
        </p:txBody>
      </p:sp>
      <p:sp>
        <p:nvSpPr>
          <p:cNvPr id="26671" name="Rectangle 47"/>
          <p:cNvSpPr>
            <a:spLocks noChangeArrowheads="1"/>
          </p:cNvSpPr>
          <p:nvPr/>
        </p:nvSpPr>
        <p:spPr bwMode="auto">
          <a:xfrm>
            <a:off x="1546225" y="2647950"/>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60</a:t>
            </a:r>
            <a:endParaRPr lang="en-US" sz="1400"/>
          </a:p>
        </p:txBody>
      </p:sp>
      <p:sp>
        <p:nvSpPr>
          <p:cNvPr id="26672" name="Rectangle 48"/>
          <p:cNvSpPr>
            <a:spLocks noChangeArrowheads="1"/>
          </p:cNvSpPr>
          <p:nvPr/>
        </p:nvSpPr>
        <p:spPr bwMode="auto">
          <a:xfrm>
            <a:off x="1546225" y="203517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80</a:t>
            </a:r>
            <a:endParaRPr lang="en-US" sz="1400"/>
          </a:p>
        </p:txBody>
      </p:sp>
      <p:sp>
        <p:nvSpPr>
          <p:cNvPr id="26673" name="Rectangle 49"/>
          <p:cNvSpPr>
            <a:spLocks noChangeArrowheads="1"/>
          </p:cNvSpPr>
          <p:nvPr/>
        </p:nvSpPr>
        <p:spPr bwMode="auto">
          <a:xfrm>
            <a:off x="1471613" y="1425575"/>
            <a:ext cx="29527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a:t>
            </a:r>
            <a:endParaRPr lang="en-US" sz="1400"/>
          </a:p>
        </p:txBody>
      </p:sp>
      <p:sp>
        <p:nvSpPr>
          <p:cNvPr id="26674" name="Rectangle 50"/>
          <p:cNvSpPr>
            <a:spLocks noChangeArrowheads="1"/>
          </p:cNvSpPr>
          <p:nvPr/>
        </p:nvSpPr>
        <p:spPr bwMode="auto">
          <a:xfrm>
            <a:off x="2289175" y="3448050"/>
            <a:ext cx="630238" cy="212725"/>
          </a:xfrm>
          <a:prstGeom prst="rect">
            <a:avLst/>
          </a:prstGeom>
          <a:noFill/>
          <a:ln w="9525">
            <a:noFill/>
            <a:miter lim="800000"/>
            <a:headEnd/>
            <a:tailEnd/>
          </a:ln>
        </p:spPr>
        <p:txBody>
          <a:bodyPr wrap="none" lIns="0" tIns="0" rIns="0" bIns="0">
            <a:spAutoFit/>
          </a:bodyPr>
          <a:lstStyle/>
          <a:p>
            <a:r>
              <a:rPr lang="en-US" sz="1400">
                <a:solidFill>
                  <a:srgbClr val="000000"/>
                </a:solidFill>
              </a:rPr>
              <a:t>Drought</a:t>
            </a:r>
            <a:endParaRPr lang="en-US" sz="1400"/>
          </a:p>
        </p:txBody>
      </p:sp>
      <p:sp>
        <p:nvSpPr>
          <p:cNvPr id="26675" name="Rectangle 51"/>
          <p:cNvSpPr>
            <a:spLocks noChangeArrowheads="1"/>
          </p:cNvSpPr>
          <p:nvPr/>
        </p:nvSpPr>
        <p:spPr bwMode="auto">
          <a:xfrm>
            <a:off x="3756025" y="3448050"/>
            <a:ext cx="571500" cy="212725"/>
          </a:xfrm>
          <a:prstGeom prst="rect">
            <a:avLst/>
          </a:prstGeom>
          <a:noFill/>
          <a:ln w="9525">
            <a:noFill/>
            <a:miter lim="800000"/>
            <a:headEnd/>
            <a:tailEnd/>
          </a:ln>
        </p:spPr>
        <p:txBody>
          <a:bodyPr wrap="none" lIns="0" tIns="0" rIns="0" bIns="0">
            <a:spAutoFit/>
          </a:bodyPr>
          <a:lstStyle/>
          <a:p>
            <a:r>
              <a:rPr lang="en-US" sz="1400">
                <a:solidFill>
                  <a:srgbClr val="000000"/>
                </a:solidFill>
              </a:rPr>
              <a:t>Control</a:t>
            </a:r>
            <a:endParaRPr lang="en-US" sz="1400"/>
          </a:p>
        </p:txBody>
      </p:sp>
      <p:sp>
        <p:nvSpPr>
          <p:cNvPr id="26676" name="Rectangle 52"/>
          <p:cNvSpPr>
            <a:spLocks noChangeArrowheads="1"/>
          </p:cNvSpPr>
          <p:nvPr/>
        </p:nvSpPr>
        <p:spPr bwMode="auto">
          <a:xfrm>
            <a:off x="5156200" y="3448050"/>
            <a:ext cx="688975" cy="212725"/>
          </a:xfrm>
          <a:prstGeom prst="rect">
            <a:avLst/>
          </a:prstGeom>
          <a:noFill/>
          <a:ln w="9525">
            <a:noFill/>
            <a:miter lim="800000"/>
            <a:headEnd/>
            <a:tailEnd/>
          </a:ln>
        </p:spPr>
        <p:txBody>
          <a:bodyPr wrap="none" lIns="0" tIns="0" rIns="0" bIns="0">
            <a:spAutoFit/>
          </a:bodyPr>
          <a:lstStyle/>
          <a:p>
            <a:r>
              <a:rPr lang="en-US" sz="1400">
                <a:solidFill>
                  <a:srgbClr val="000000"/>
                </a:solidFill>
              </a:rPr>
              <a:t>Irrigation</a:t>
            </a:r>
            <a:endParaRPr lang="en-US" sz="1400"/>
          </a:p>
        </p:txBody>
      </p:sp>
      <p:sp>
        <p:nvSpPr>
          <p:cNvPr id="26677" name="Rectangle 53"/>
          <p:cNvSpPr>
            <a:spLocks noChangeArrowheads="1"/>
          </p:cNvSpPr>
          <p:nvPr/>
        </p:nvSpPr>
        <p:spPr bwMode="auto">
          <a:xfrm>
            <a:off x="5991225" y="1554163"/>
            <a:ext cx="168275" cy="152400"/>
          </a:xfrm>
          <a:prstGeom prst="rect">
            <a:avLst/>
          </a:prstGeom>
          <a:noFill/>
          <a:ln w="9525">
            <a:noFill/>
            <a:miter lim="800000"/>
            <a:headEnd/>
            <a:tailEnd/>
          </a:ln>
        </p:spPr>
        <p:txBody>
          <a:bodyPr wrap="none" lIns="0" tIns="0" rIns="0" bIns="0">
            <a:spAutoFit/>
          </a:bodyPr>
          <a:lstStyle/>
          <a:p>
            <a:r>
              <a:rPr lang="en-US" sz="1000">
                <a:solidFill>
                  <a:srgbClr val="000000"/>
                </a:solidFill>
              </a:rPr>
              <a:t>n.s</a:t>
            </a:r>
            <a:endParaRPr lang="en-US"/>
          </a:p>
        </p:txBody>
      </p:sp>
      <p:sp>
        <p:nvSpPr>
          <p:cNvPr id="26678" name="Line 54"/>
          <p:cNvSpPr>
            <a:spLocks noChangeShapeType="1"/>
          </p:cNvSpPr>
          <p:nvPr/>
        </p:nvSpPr>
        <p:spPr bwMode="auto">
          <a:xfrm flipV="1">
            <a:off x="1819275" y="2970213"/>
            <a:ext cx="171450" cy="84137"/>
          </a:xfrm>
          <a:prstGeom prst="line">
            <a:avLst/>
          </a:prstGeom>
          <a:noFill/>
          <a:ln w="11113" cap="rnd">
            <a:solidFill>
              <a:srgbClr val="000000"/>
            </a:solidFill>
            <a:round/>
            <a:headEnd/>
            <a:tailEnd/>
          </a:ln>
        </p:spPr>
        <p:txBody>
          <a:bodyPr/>
          <a:lstStyle/>
          <a:p>
            <a:endParaRPr lang="he-IL"/>
          </a:p>
        </p:txBody>
      </p:sp>
      <p:sp>
        <p:nvSpPr>
          <p:cNvPr id="26679" name="Line 55"/>
          <p:cNvSpPr>
            <a:spLocks noChangeShapeType="1"/>
          </p:cNvSpPr>
          <p:nvPr/>
        </p:nvSpPr>
        <p:spPr bwMode="auto">
          <a:xfrm flipV="1">
            <a:off x="1819275" y="3054350"/>
            <a:ext cx="171450" cy="85725"/>
          </a:xfrm>
          <a:prstGeom prst="line">
            <a:avLst/>
          </a:prstGeom>
          <a:noFill/>
          <a:ln w="11113" cap="rnd">
            <a:solidFill>
              <a:srgbClr val="000000"/>
            </a:solidFill>
            <a:round/>
            <a:headEnd/>
            <a:tailEnd/>
          </a:ln>
        </p:spPr>
        <p:txBody>
          <a:bodyPr/>
          <a:lstStyle/>
          <a:p>
            <a:endParaRPr lang="he-IL"/>
          </a:p>
        </p:txBody>
      </p:sp>
      <p:sp>
        <p:nvSpPr>
          <p:cNvPr id="26680" name="Rectangle 56"/>
          <p:cNvSpPr>
            <a:spLocks noChangeArrowheads="1"/>
          </p:cNvSpPr>
          <p:nvPr/>
        </p:nvSpPr>
        <p:spPr bwMode="auto">
          <a:xfrm>
            <a:off x="1187450" y="4005263"/>
            <a:ext cx="5168900" cy="2514600"/>
          </a:xfrm>
          <a:prstGeom prst="rect">
            <a:avLst/>
          </a:prstGeom>
          <a:solidFill>
            <a:srgbClr val="FFFFFF"/>
          </a:solidFill>
          <a:ln w="9525">
            <a:noFill/>
            <a:miter lim="800000"/>
            <a:headEnd/>
            <a:tailEnd/>
          </a:ln>
        </p:spPr>
        <p:txBody>
          <a:bodyPr/>
          <a:lstStyle/>
          <a:p>
            <a:endParaRPr lang="he-IL"/>
          </a:p>
        </p:txBody>
      </p:sp>
      <p:sp>
        <p:nvSpPr>
          <p:cNvPr id="26681" name="Rectangle 57"/>
          <p:cNvSpPr>
            <a:spLocks noChangeArrowheads="1"/>
          </p:cNvSpPr>
          <p:nvPr/>
        </p:nvSpPr>
        <p:spPr bwMode="auto">
          <a:xfrm>
            <a:off x="1906588" y="4235450"/>
            <a:ext cx="4332287" cy="1863725"/>
          </a:xfrm>
          <a:prstGeom prst="rect">
            <a:avLst/>
          </a:prstGeom>
          <a:noFill/>
          <a:ln w="9525">
            <a:noFill/>
            <a:miter lim="800000"/>
            <a:headEnd/>
            <a:tailEnd/>
          </a:ln>
        </p:spPr>
        <p:txBody>
          <a:bodyPr/>
          <a:lstStyle/>
          <a:p>
            <a:endParaRPr lang="he-IL"/>
          </a:p>
        </p:txBody>
      </p:sp>
      <p:sp>
        <p:nvSpPr>
          <p:cNvPr id="26682" name="Rectangle 58"/>
          <p:cNvSpPr>
            <a:spLocks noChangeArrowheads="1"/>
          </p:cNvSpPr>
          <p:nvPr/>
        </p:nvSpPr>
        <p:spPr bwMode="auto">
          <a:xfrm>
            <a:off x="1906588" y="4235450"/>
            <a:ext cx="4332287" cy="1863725"/>
          </a:xfrm>
          <a:prstGeom prst="rect">
            <a:avLst/>
          </a:prstGeom>
          <a:noFill/>
          <a:ln w="0">
            <a:solidFill>
              <a:srgbClr val="000000"/>
            </a:solidFill>
            <a:miter lim="800000"/>
            <a:headEnd/>
            <a:tailEnd/>
          </a:ln>
        </p:spPr>
        <p:txBody>
          <a:bodyPr/>
          <a:lstStyle/>
          <a:p>
            <a:endParaRPr lang="he-IL"/>
          </a:p>
        </p:txBody>
      </p:sp>
      <p:sp>
        <p:nvSpPr>
          <p:cNvPr id="26683" name="Rectangle 59"/>
          <p:cNvSpPr>
            <a:spLocks noChangeArrowheads="1"/>
          </p:cNvSpPr>
          <p:nvPr/>
        </p:nvSpPr>
        <p:spPr bwMode="auto">
          <a:xfrm>
            <a:off x="2339975" y="5343525"/>
            <a:ext cx="577850" cy="755650"/>
          </a:xfrm>
          <a:prstGeom prst="rect">
            <a:avLst/>
          </a:prstGeom>
          <a:solidFill>
            <a:srgbClr val="0000FF"/>
          </a:solidFill>
          <a:ln w="14288">
            <a:solidFill>
              <a:srgbClr val="000000"/>
            </a:solidFill>
            <a:miter lim="800000"/>
            <a:headEnd/>
            <a:tailEnd/>
          </a:ln>
        </p:spPr>
        <p:txBody>
          <a:bodyPr/>
          <a:lstStyle/>
          <a:p>
            <a:endParaRPr lang="he-IL"/>
          </a:p>
        </p:txBody>
      </p:sp>
      <p:sp>
        <p:nvSpPr>
          <p:cNvPr id="26684" name="Rectangle 60"/>
          <p:cNvSpPr>
            <a:spLocks noChangeArrowheads="1"/>
          </p:cNvSpPr>
          <p:nvPr/>
        </p:nvSpPr>
        <p:spPr bwMode="auto">
          <a:xfrm>
            <a:off x="3784600" y="5119688"/>
            <a:ext cx="576263" cy="979487"/>
          </a:xfrm>
          <a:prstGeom prst="rect">
            <a:avLst/>
          </a:prstGeom>
          <a:solidFill>
            <a:srgbClr val="0000FF"/>
          </a:solidFill>
          <a:ln w="14288">
            <a:solidFill>
              <a:srgbClr val="000000"/>
            </a:solidFill>
            <a:miter lim="800000"/>
            <a:headEnd/>
            <a:tailEnd/>
          </a:ln>
        </p:spPr>
        <p:txBody>
          <a:bodyPr/>
          <a:lstStyle/>
          <a:p>
            <a:endParaRPr lang="he-IL"/>
          </a:p>
        </p:txBody>
      </p:sp>
      <p:sp>
        <p:nvSpPr>
          <p:cNvPr id="26685" name="Rectangle 61"/>
          <p:cNvSpPr>
            <a:spLocks noChangeArrowheads="1"/>
          </p:cNvSpPr>
          <p:nvPr/>
        </p:nvSpPr>
        <p:spPr bwMode="auto">
          <a:xfrm>
            <a:off x="5227638" y="5135563"/>
            <a:ext cx="577850" cy="963612"/>
          </a:xfrm>
          <a:prstGeom prst="rect">
            <a:avLst/>
          </a:prstGeom>
          <a:solidFill>
            <a:srgbClr val="0000FF"/>
          </a:solidFill>
          <a:ln w="14288">
            <a:solidFill>
              <a:srgbClr val="000000"/>
            </a:solidFill>
            <a:miter lim="800000"/>
            <a:headEnd/>
            <a:tailEnd/>
          </a:ln>
        </p:spPr>
        <p:txBody>
          <a:bodyPr/>
          <a:lstStyle/>
          <a:p>
            <a:endParaRPr lang="he-IL"/>
          </a:p>
        </p:txBody>
      </p:sp>
      <p:sp>
        <p:nvSpPr>
          <p:cNvPr id="26686" name="Rectangle 62"/>
          <p:cNvSpPr>
            <a:spLocks noChangeArrowheads="1"/>
          </p:cNvSpPr>
          <p:nvPr/>
        </p:nvSpPr>
        <p:spPr bwMode="auto">
          <a:xfrm>
            <a:off x="2339975" y="4570413"/>
            <a:ext cx="577850" cy="773112"/>
          </a:xfrm>
          <a:prstGeom prst="rect">
            <a:avLst/>
          </a:prstGeom>
          <a:noFill/>
          <a:ln w="14288">
            <a:solidFill>
              <a:srgbClr val="000000"/>
            </a:solidFill>
            <a:miter lim="800000"/>
            <a:headEnd/>
            <a:tailEnd/>
          </a:ln>
        </p:spPr>
        <p:txBody>
          <a:bodyPr/>
          <a:lstStyle/>
          <a:p>
            <a:endParaRPr lang="he-IL"/>
          </a:p>
        </p:txBody>
      </p:sp>
      <p:sp>
        <p:nvSpPr>
          <p:cNvPr id="26687" name="Rectangle 63"/>
          <p:cNvSpPr>
            <a:spLocks noChangeArrowheads="1"/>
          </p:cNvSpPr>
          <p:nvPr/>
        </p:nvSpPr>
        <p:spPr bwMode="auto">
          <a:xfrm>
            <a:off x="3784600" y="4556125"/>
            <a:ext cx="576263" cy="563563"/>
          </a:xfrm>
          <a:prstGeom prst="rect">
            <a:avLst/>
          </a:prstGeom>
          <a:noFill/>
          <a:ln w="14288">
            <a:solidFill>
              <a:srgbClr val="000000"/>
            </a:solidFill>
            <a:miter lim="800000"/>
            <a:headEnd/>
            <a:tailEnd/>
          </a:ln>
        </p:spPr>
        <p:txBody>
          <a:bodyPr/>
          <a:lstStyle/>
          <a:p>
            <a:endParaRPr lang="he-IL"/>
          </a:p>
        </p:txBody>
      </p:sp>
      <p:sp>
        <p:nvSpPr>
          <p:cNvPr id="26688" name="Rectangle 64"/>
          <p:cNvSpPr>
            <a:spLocks noChangeArrowheads="1"/>
          </p:cNvSpPr>
          <p:nvPr/>
        </p:nvSpPr>
        <p:spPr bwMode="auto">
          <a:xfrm>
            <a:off x="5227638" y="4478338"/>
            <a:ext cx="577850" cy="657225"/>
          </a:xfrm>
          <a:prstGeom prst="rect">
            <a:avLst/>
          </a:prstGeom>
          <a:noFill/>
          <a:ln w="14288">
            <a:solidFill>
              <a:srgbClr val="000000"/>
            </a:solidFill>
            <a:miter lim="800000"/>
            <a:headEnd/>
            <a:tailEnd/>
          </a:ln>
        </p:spPr>
        <p:txBody>
          <a:bodyPr/>
          <a:lstStyle/>
          <a:p>
            <a:endParaRPr lang="he-IL"/>
          </a:p>
        </p:txBody>
      </p:sp>
      <p:sp>
        <p:nvSpPr>
          <p:cNvPr id="26689" name="Rectangle 65"/>
          <p:cNvSpPr>
            <a:spLocks noChangeArrowheads="1"/>
          </p:cNvSpPr>
          <p:nvPr/>
        </p:nvSpPr>
        <p:spPr bwMode="auto">
          <a:xfrm>
            <a:off x="2339975" y="4235450"/>
            <a:ext cx="577850" cy="334963"/>
          </a:xfrm>
          <a:prstGeom prst="rect">
            <a:avLst/>
          </a:prstGeom>
          <a:solidFill>
            <a:srgbClr val="FF3300"/>
          </a:solidFill>
          <a:ln w="14288">
            <a:solidFill>
              <a:srgbClr val="000000"/>
            </a:solidFill>
            <a:miter lim="800000"/>
            <a:headEnd/>
            <a:tailEnd/>
          </a:ln>
        </p:spPr>
        <p:txBody>
          <a:bodyPr/>
          <a:lstStyle/>
          <a:p>
            <a:endParaRPr lang="he-IL"/>
          </a:p>
        </p:txBody>
      </p:sp>
      <p:sp>
        <p:nvSpPr>
          <p:cNvPr id="26690" name="Rectangle 66"/>
          <p:cNvSpPr>
            <a:spLocks noChangeArrowheads="1"/>
          </p:cNvSpPr>
          <p:nvPr/>
        </p:nvSpPr>
        <p:spPr bwMode="auto">
          <a:xfrm>
            <a:off x="3784600" y="4235450"/>
            <a:ext cx="576263" cy="320675"/>
          </a:xfrm>
          <a:prstGeom prst="rect">
            <a:avLst/>
          </a:prstGeom>
          <a:solidFill>
            <a:srgbClr val="FF3300"/>
          </a:solidFill>
          <a:ln w="14288">
            <a:solidFill>
              <a:srgbClr val="000000"/>
            </a:solidFill>
            <a:miter lim="800000"/>
            <a:headEnd/>
            <a:tailEnd/>
          </a:ln>
        </p:spPr>
        <p:txBody>
          <a:bodyPr/>
          <a:lstStyle/>
          <a:p>
            <a:endParaRPr lang="he-IL"/>
          </a:p>
        </p:txBody>
      </p:sp>
      <p:sp>
        <p:nvSpPr>
          <p:cNvPr id="26691" name="Rectangle 67"/>
          <p:cNvSpPr>
            <a:spLocks noChangeArrowheads="1"/>
          </p:cNvSpPr>
          <p:nvPr/>
        </p:nvSpPr>
        <p:spPr bwMode="auto">
          <a:xfrm>
            <a:off x="5227638" y="4235450"/>
            <a:ext cx="577850" cy="242888"/>
          </a:xfrm>
          <a:prstGeom prst="rect">
            <a:avLst/>
          </a:prstGeom>
          <a:solidFill>
            <a:srgbClr val="FF3300"/>
          </a:solidFill>
          <a:ln w="14288">
            <a:solidFill>
              <a:srgbClr val="000000"/>
            </a:solidFill>
            <a:miter lim="800000"/>
            <a:headEnd/>
            <a:tailEnd/>
          </a:ln>
        </p:spPr>
        <p:txBody>
          <a:bodyPr/>
          <a:lstStyle/>
          <a:p>
            <a:endParaRPr lang="he-IL"/>
          </a:p>
        </p:txBody>
      </p:sp>
      <p:sp>
        <p:nvSpPr>
          <p:cNvPr id="26692" name="Line 68"/>
          <p:cNvSpPr>
            <a:spLocks noChangeShapeType="1"/>
          </p:cNvSpPr>
          <p:nvPr/>
        </p:nvSpPr>
        <p:spPr bwMode="auto">
          <a:xfrm>
            <a:off x="2628900" y="5343525"/>
            <a:ext cx="1588" cy="146050"/>
          </a:xfrm>
          <a:prstGeom prst="line">
            <a:avLst/>
          </a:prstGeom>
          <a:noFill/>
          <a:ln w="14288">
            <a:solidFill>
              <a:srgbClr val="000000"/>
            </a:solidFill>
            <a:round/>
            <a:headEnd/>
            <a:tailEnd/>
          </a:ln>
        </p:spPr>
        <p:txBody>
          <a:bodyPr/>
          <a:lstStyle/>
          <a:p>
            <a:endParaRPr lang="he-IL"/>
          </a:p>
        </p:txBody>
      </p:sp>
      <p:sp>
        <p:nvSpPr>
          <p:cNvPr id="26693" name="Line 69"/>
          <p:cNvSpPr>
            <a:spLocks noChangeShapeType="1"/>
          </p:cNvSpPr>
          <p:nvPr/>
        </p:nvSpPr>
        <p:spPr bwMode="auto">
          <a:xfrm>
            <a:off x="2590800" y="5489575"/>
            <a:ext cx="77788" cy="1588"/>
          </a:xfrm>
          <a:prstGeom prst="line">
            <a:avLst/>
          </a:prstGeom>
          <a:noFill/>
          <a:ln w="14288">
            <a:solidFill>
              <a:srgbClr val="000000"/>
            </a:solidFill>
            <a:round/>
            <a:headEnd/>
            <a:tailEnd/>
          </a:ln>
        </p:spPr>
        <p:txBody>
          <a:bodyPr/>
          <a:lstStyle/>
          <a:p>
            <a:endParaRPr lang="he-IL"/>
          </a:p>
        </p:txBody>
      </p:sp>
      <p:sp>
        <p:nvSpPr>
          <p:cNvPr id="26694" name="Line 70"/>
          <p:cNvSpPr>
            <a:spLocks noChangeShapeType="1"/>
          </p:cNvSpPr>
          <p:nvPr/>
        </p:nvSpPr>
        <p:spPr bwMode="auto">
          <a:xfrm>
            <a:off x="4073525" y="5119688"/>
            <a:ext cx="1588" cy="139700"/>
          </a:xfrm>
          <a:prstGeom prst="line">
            <a:avLst/>
          </a:prstGeom>
          <a:noFill/>
          <a:ln w="14288">
            <a:solidFill>
              <a:srgbClr val="000000"/>
            </a:solidFill>
            <a:round/>
            <a:headEnd/>
            <a:tailEnd/>
          </a:ln>
        </p:spPr>
        <p:txBody>
          <a:bodyPr/>
          <a:lstStyle/>
          <a:p>
            <a:endParaRPr lang="he-IL"/>
          </a:p>
        </p:txBody>
      </p:sp>
      <p:sp>
        <p:nvSpPr>
          <p:cNvPr id="26695" name="Line 71"/>
          <p:cNvSpPr>
            <a:spLocks noChangeShapeType="1"/>
          </p:cNvSpPr>
          <p:nvPr/>
        </p:nvSpPr>
        <p:spPr bwMode="auto">
          <a:xfrm>
            <a:off x="4035425" y="5259388"/>
            <a:ext cx="76200" cy="1587"/>
          </a:xfrm>
          <a:prstGeom prst="line">
            <a:avLst/>
          </a:prstGeom>
          <a:noFill/>
          <a:ln w="14288">
            <a:solidFill>
              <a:srgbClr val="000000"/>
            </a:solidFill>
            <a:round/>
            <a:headEnd/>
            <a:tailEnd/>
          </a:ln>
        </p:spPr>
        <p:txBody>
          <a:bodyPr/>
          <a:lstStyle/>
          <a:p>
            <a:endParaRPr lang="he-IL"/>
          </a:p>
        </p:txBody>
      </p:sp>
      <p:sp>
        <p:nvSpPr>
          <p:cNvPr id="26696" name="Line 72"/>
          <p:cNvSpPr>
            <a:spLocks noChangeShapeType="1"/>
          </p:cNvSpPr>
          <p:nvPr/>
        </p:nvSpPr>
        <p:spPr bwMode="auto">
          <a:xfrm>
            <a:off x="5514975" y="5135563"/>
            <a:ext cx="1588" cy="88900"/>
          </a:xfrm>
          <a:prstGeom prst="line">
            <a:avLst/>
          </a:prstGeom>
          <a:noFill/>
          <a:ln w="14288">
            <a:solidFill>
              <a:srgbClr val="000000"/>
            </a:solidFill>
            <a:round/>
            <a:headEnd/>
            <a:tailEnd/>
          </a:ln>
        </p:spPr>
        <p:txBody>
          <a:bodyPr/>
          <a:lstStyle/>
          <a:p>
            <a:endParaRPr lang="he-IL"/>
          </a:p>
        </p:txBody>
      </p:sp>
      <p:sp>
        <p:nvSpPr>
          <p:cNvPr id="26697" name="Line 73"/>
          <p:cNvSpPr>
            <a:spLocks noChangeShapeType="1"/>
          </p:cNvSpPr>
          <p:nvPr/>
        </p:nvSpPr>
        <p:spPr bwMode="auto">
          <a:xfrm>
            <a:off x="5478463" y="5224463"/>
            <a:ext cx="76200" cy="1587"/>
          </a:xfrm>
          <a:prstGeom prst="line">
            <a:avLst/>
          </a:prstGeom>
          <a:noFill/>
          <a:ln w="14288">
            <a:solidFill>
              <a:srgbClr val="000000"/>
            </a:solidFill>
            <a:round/>
            <a:headEnd/>
            <a:tailEnd/>
          </a:ln>
        </p:spPr>
        <p:txBody>
          <a:bodyPr/>
          <a:lstStyle/>
          <a:p>
            <a:endParaRPr lang="he-IL"/>
          </a:p>
        </p:txBody>
      </p:sp>
      <p:sp>
        <p:nvSpPr>
          <p:cNvPr id="26698" name="Line 74"/>
          <p:cNvSpPr>
            <a:spLocks noChangeShapeType="1"/>
          </p:cNvSpPr>
          <p:nvPr/>
        </p:nvSpPr>
        <p:spPr bwMode="auto">
          <a:xfrm>
            <a:off x="2628900" y="4570413"/>
            <a:ext cx="1588" cy="104775"/>
          </a:xfrm>
          <a:prstGeom prst="line">
            <a:avLst/>
          </a:prstGeom>
          <a:noFill/>
          <a:ln w="14288">
            <a:solidFill>
              <a:srgbClr val="000000"/>
            </a:solidFill>
            <a:round/>
            <a:headEnd/>
            <a:tailEnd/>
          </a:ln>
        </p:spPr>
        <p:txBody>
          <a:bodyPr/>
          <a:lstStyle/>
          <a:p>
            <a:endParaRPr lang="he-IL"/>
          </a:p>
        </p:txBody>
      </p:sp>
      <p:sp>
        <p:nvSpPr>
          <p:cNvPr id="26699" name="Line 75"/>
          <p:cNvSpPr>
            <a:spLocks noChangeShapeType="1"/>
          </p:cNvSpPr>
          <p:nvPr/>
        </p:nvSpPr>
        <p:spPr bwMode="auto">
          <a:xfrm>
            <a:off x="2590800" y="4675188"/>
            <a:ext cx="77788" cy="1587"/>
          </a:xfrm>
          <a:prstGeom prst="line">
            <a:avLst/>
          </a:prstGeom>
          <a:noFill/>
          <a:ln w="14288">
            <a:solidFill>
              <a:srgbClr val="000000"/>
            </a:solidFill>
            <a:round/>
            <a:headEnd/>
            <a:tailEnd/>
          </a:ln>
        </p:spPr>
        <p:txBody>
          <a:bodyPr/>
          <a:lstStyle/>
          <a:p>
            <a:endParaRPr lang="he-IL"/>
          </a:p>
        </p:txBody>
      </p:sp>
      <p:sp>
        <p:nvSpPr>
          <p:cNvPr id="26700" name="Line 76"/>
          <p:cNvSpPr>
            <a:spLocks noChangeShapeType="1"/>
          </p:cNvSpPr>
          <p:nvPr/>
        </p:nvSpPr>
        <p:spPr bwMode="auto">
          <a:xfrm>
            <a:off x="4073525" y="4556125"/>
            <a:ext cx="1588" cy="92075"/>
          </a:xfrm>
          <a:prstGeom prst="line">
            <a:avLst/>
          </a:prstGeom>
          <a:noFill/>
          <a:ln w="14288">
            <a:solidFill>
              <a:srgbClr val="000000"/>
            </a:solidFill>
            <a:round/>
            <a:headEnd/>
            <a:tailEnd/>
          </a:ln>
        </p:spPr>
        <p:txBody>
          <a:bodyPr/>
          <a:lstStyle/>
          <a:p>
            <a:endParaRPr lang="he-IL"/>
          </a:p>
        </p:txBody>
      </p:sp>
      <p:sp>
        <p:nvSpPr>
          <p:cNvPr id="26701" name="Line 77"/>
          <p:cNvSpPr>
            <a:spLocks noChangeShapeType="1"/>
          </p:cNvSpPr>
          <p:nvPr/>
        </p:nvSpPr>
        <p:spPr bwMode="auto">
          <a:xfrm>
            <a:off x="4035425" y="4648200"/>
            <a:ext cx="76200" cy="1588"/>
          </a:xfrm>
          <a:prstGeom prst="line">
            <a:avLst/>
          </a:prstGeom>
          <a:noFill/>
          <a:ln w="14288">
            <a:solidFill>
              <a:srgbClr val="000000"/>
            </a:solidFill>
            <a:round/>
            <a:headEnd/>
            <a:tailEnd/>
          </a:ln>
        </p:spPr>
        <p:txBody>
          <a:bodyPr/>
          <a:lstStyle/>
          <a:p>
            <a:endParaRPr lang="he-IL"/>
          </a:p>
        </p:txBody>
      </p:sp>
      <p:sp>
        <p:nvSpPr>
          <p:cNvPr id="26702" name="Line 78"/>
          <p:cNvSpPr>
            <a:spLocks noChangeShapeType="1"/>
          </p:cNvSpPr>
          <p:nvPr/>
        </p:nvSpPr>
        <p:spPr bwMode="auto">
          <a:xfrm>
            <a:off x="5514975" y="4478338"/>
            <a:ext cx="1588" cy="90487"/>
          </a:xfrm>
          <a:prstGeom prst="line">
            <a:avLst/>
          </a:prstGeom>
          <a:noFill/>
          <a:ln w="14288">
            <a:solidFill>
              <a:srgbClr val="000000"/>
            </a:solidFill>
            <a:round/>
            <a:headEnd/>
            <a:tailEnd/>
          </a:ln>
        </p:spPr>
        <p:txBody>
          <a:bodyPr/>
          <a:lstStyle/>
          <a:p>
            <a:endParaRPr lang="he-IL"/>
          </a:p>
        </p:txBody>
      </p:sp>
      <p:sp>
        <p:nvSpPr>
          <p:cNvPr id="26703" name="Line 79"/>
          <p:cNvSpPr>
            <a:spLocks noChangeShapeType="1"/>
          </p:cNvSpPr>
          <p:nvPr/>
        </p:nvSpPr>
        <p:spPr bwMode="auto">
          <a:xfrm>
            <a:off x="5478463" y="4568825"/>
            <a:ext cx="76200" cy="1588"/>
          </a:xfrm>
          <a:prstGeom prst="line">
            <a:avLst/>
          </a:prstGeom>
          <a:noFill/>
          <a:ln w="14288">
            <a:solidFill>
              <a:srgbClr val="000000"/>
            </a:solidFill>
            <a:round/>
            <a:headEnd/>
            <a:tailEnd/>
          </a:ln>
        </p:spPr>
        <p:txBody>
          <a:bodyPr/>
          <a:lstStyle/>
          <a:p>
            <a:endParaRPr lang="he-IL"/>
          </a:p>
        </p:txBody>
      </p:sp>
      <p:sp>
        <p:nvSpPr>
          <p:cNvPr id="26704" name="Line 80"/>
          <p:cNvSpPr>
            <a:spLocks noChangeShapeType="1"/>
          </p:cNvSpPr>
          <p:nvPr/>
        </p:nvSpPr>
        <p:spPr bwMode="auto">
          <a:xfrm>
            <a:off x="2628900" y="4235450"/>
            <a:ext cx="1588" cy="130175"/>
          </a:xfrm>
          <a:prstGeom prst="line">
            <a:avLst/>
          </a:prstGeom>
          <a:noFill/>
          <a:ln w="14288">
            <a:solidFill>
              <a:srgbClr val="000000"/>
            </a:solidFill>
            <a:round/>
            <a:headEnd/>
            <a:tailEnd/>
          </a:ln>
        </p:spPr>
        <p:txBody>
          <a:bodyPr/>
          <a:lstStyle/>
          <a:p>
            <a:endParaRPr lang="he-IL"/>
          </a:p>
        </p:txBody>
      </p:sp>
      <p:sp>
        <p:nvSpPr>
          <p:cNvPr id="26705" name="Line 81"/>
          <p:cNvSpPr>
            <a:spLocks noChangeShapeType="1"/>
          </p:cNvSpPr>
          <p:nvPr/>
        </p:nvSpPr>
        <p:spPr bwMode="auto">
          <a:xfrm>
            <a:off x="2590800" y="4365625"/>
            <a:ext cx="77788" cy="1588"/>
          </a:xfrm>
          <a:prstGeom prst="line">
            <a:avLst/>
          </a:prstGeom>
          <a:noFill/>
          <a:ln w="14288">
            <a:solidFill>
              <a:srgbClr val="000000"/>
            </a:solidFill>
            <a:round/>
            <a:headEnd/>
            <a:tailEnd/>
          </a:ln>
        </p:spPr>
        <p:txBody>
          <a:bodyPr/>
          <a:lstStyle/>
          <a:p>
            <a:endParaRPr lang="he-IL"/>
          </a:p>
        </p:txBody>
      </p:sp>
      <p:sp>
        <p:nvSpPr>
          <p:cNvPr id="26706" name="Line 82"/>
          <p:cNvSpPr>
            <a:spLocks noChangeShapeType="1"/>
          </p:cNvSpPr>
          <p:nvPr/>
        </p:nvSpPr>
        <p:spPr bwMode="auto">
          <a:xfrm>
            <a:off x="4073525" y="4235450"/>
            <a:ext cx="1588" cy="50800"/>
          </a:xfrm>
          <a:prstGeom prst="line">
            <a:avLst/>
          </a:prstGeom>
          <a:noFill/>
          <a:ln w="14288">
            <a:solidFill>
              <a:srgbClr val="000000"/>
            </a:solidFill>
            <a:round/>
            <a:headEnd/>
            <a:tailEnd/>
          </a:ln>
        </p:spPr>
        <p:txBody>
          <a:bodyPr/>
          <a:lstStyle/>
          <a:p>
            <a:endParaRPr lang="he-IL"/>
          </a:p>
        </p:txBody>
      </p:sp>
      <p:sp>
        <p:nvSpPr>
          <p:cNvPr id="26707" name="Line 83"/>
          <p:cNvSpPr>
            <a:spLocks noChangeShapeType="1"/>
          </p:cNvSpPr>
          <p:nvPr/>
        </p:nvSpPr>
        <p:spPr bwMode="auto">
          <a:xfrm>
            <a:off x="4035425" y="4286250"/>
            <a:ext cx="76200" cy="1588"/>
          </a:xfrm>
          <a:prstGeom prst="line">
            <a:avLst/>
          </a:prstGeom>
          <a:noFill/>
          <a:ln w="14288">
            <a:solidFill>
              <a:srgbClr val="000000"/>
            </a:solidFill>
            <a:round/>
            <a:headEnd/>
            <a:tailEnd/>
          </a:ln>
        </p:spPr>
        <p:txBody>
          <a:bodyPr/>
          <a:lstStyle/>
          <a:p>
            <a:endParaRPr lang="he-IL"/>
          </a:p>
        </p:txBody>
      </p:sp>
      <p:sp>
        <p:nvSpPr>
          <p:cNvPr id="26708" name="Line 84"/>
          <p:cNvSpPr>
            <a:spLocks noChangeShapeType="1"/>
          </p:cNvSpPr>
          <p:nvPr/>
        </p:nvSpPr>
        <p:spPr bwMode="auto">
          <a:xfrm>
            <a:off x="5514975" y="4235450"/>
            <a:ext cx="1588" cy="60325"/>
          </a:xfrm>
          <a:prstGeom prst="line">
            <a:avLst/>
          </a:prstGeom>
          <a:noFill/>
          <a:ln w="14288">
            <a:solidFill>
              <a:srgbClr val="000000"/>
            </a:solidFill>
            <a:round/>
            <a:headEnd/>
            <a:tailEnd/>
          </a:ln>
        </p:spPr>
        <p:txBody>
          <a:bodyPr/>
          <a:lstStyle/>
          <a:p>
            <a:endParaRPr lang="he-IL"/>
          </a:p>
        </p:txBody>
      </p:sp>
      <p:sp>
        <p:nvSpPr>
          <p:cNvPr id="26709" name="Line 85"/>
          <p:cNvSpPr>
            <a:spLocks noChangeShapeType="1"/>
          </p:cNvSpPr>
          <p:nvPr/>
        </p:nvSpPr>
        <p:spPr bwMode="auto">
          <a:xfrm>
            <a:off x="5478463" y="4295775"/>
            <a:ext cx="76200" cy="1588"/>
          </a:xfrm>
          <a:prstGeom prst="line">
            <a:avLst/>
          </a:prstGeom>
          <a:noFill/>
          <a:ln w="14288">
            <a:solidFill>
              <a:srgbClr val="000000"/>
            </a:solidFill>
            <a:round/>
            <a:headEnd/>
            <a:tailEnd/>
          </a:ln>
        </p:spPr>
        <p:txBody>
          <a:bodyPr/>
          <a:lstStyle/>
          <a:p>
            <a:endParaRPr lang="he-IL"/>
          </a:p>
        </p:txBody>
      </p:sp>
      <p:sp>
        <p:nvSpPr>
          <p:cNvPr id="26710" name="Line 86"/>
          <p:cNvSpPr>
            <a:spLocks noChangeShapeType="1"/>
          </p:cNvSpPr>
          <p:nvPr/>
        </p:nvSpPr>
        <p:spPr bwMode="auto">
          <a:xfrm>
            <a:off x="1906588" y="4235450"/>
            <a:ext cx="1587" cy="1863725"/>
          </a:xfrm>
          <a:prstGeom prst="line">
            <a:avLst/>
          </a:prstGeom>
          <a:noFill/>
          <a:ln w="0">
            <a:solidFill>
              <a:srgbClr val="000000"/>
            </a:solidFill>
            <a:round/>
            <a:headEnd/>
            <a:tailEnd/>
          </a:ln>
        </p:spPr>
        <p:txBody>
          <a:bodyPr/>
          <a:lstStyle/>
          <a:p>
            <a:endParaRPr lang="he-IL"/>
          </a:p>
        </p:txBody>
      </p:sp>
      <p:sp>
        <p:nvSpPr>
          <p:cNvPr id="26711" name="Line 87"/>
          <p:cNvSpPr>
            <a:spLocks noChangeShapeType="1"/>
          </p:cNvSpPr>
          <p:nvPr/>
        </p:nvSpPr>
        <p:spPr bwMode="auto">
          <a:xfrm>
            <a:off x="1868488" y="6099175"/>
            <a:ext cx="38100" cy="1588"/>
          </a:xfrm>
          <a:prstGeom prst="line">
            <a:avLst/>
          </a:prstGeom>
          <a:noFill/>
          <a:ln w="0">
            <a:solidFill>
              <a:srgbClr val="000000"/>
            </a:solidFill>
            <a:round/>
            <a:headEnd/>
            <a:tailEnd/>
          </a:ln>
        </p:spPr>
        <p:txBody>
          <a:bodyPr/>
          <a:lstStyle/>
          <a:p>
            <a:endParaRPr lang="he-IL"/>
          </a:p>
        </p:txBody>
      </p:sp>
      <p:sp>
        <p:nvSpPr>
          <p:cNvPr id="26712" name="Line 88"/>
          <p:cNvSpPr>
            <a:spLocks noChangeShapeType="1"/>
          </p:cNvSpPr>
          <p:nvPr/>
        </p:nvSpPr>
        <p:spPr bwMode="auto">
          <a:xfrm>
            <a:off x="1868488" y="5478463"/>
            <a:ext cx="38100" cy="1587"/>
          </a:xfrm>
          <a:prstGeom prst="line">
            <a:avLst/>
          </a:prstGeom>
          <a:noFill/>
          <a:ln w="0">
            <a:solidFill>
              <a:srgbClr val="000000"/>
            </a:solidFill>
            <a:round/>
            <a:headEnd/>
            <a:tailEnd/>
          </a:ln>
        </p:spPr>
        <p:txBody>
          <a:bodyPr/>
          <a:lstStyle/>
          <a:p>
            <a:endParaRPr lang="he-IL"/>
          </a:p>
        </p:txBody>
      </p:sp>
      <p:sp>
        <p:nvSpPr>
          <p:cNvPr id="26713" name="Line 89"/>
          <p:cNvSpPr>
            <a:spLocks noChangeShapeType="1"/>
          </p:cNvSpPr>
          <p:nvPr/>
        </p:nvSpPr>
        <p:spPr bwMode="auto">
          <a:xfrm>
            <a:off x="1868488" y="4856163"/>
            <a:ext cx="38100" cy="1587"/>
          </a:xfrm>
          <a:prstGeom prst="line">
            <a:avLst/>
          </a:prstGeom>
          <a:noFill/>
          <a:ln w="0">
            <a:solidFill>
              <a:srgbClr val="000000"/>
            </a:solidFill>
            <a:round/>
            <a:headEnd/>
            <a:tailEnd/>
          </a:ln>
        </p:spPr>
        <p:txBody>
          <a:bodyPr/>
          <a:lstStyle/>
          <a:p>
            <a:endParaRPr lang="he-IL"/>
          </a:p>
        </p:txBody>
      </p:sp>
      <p:sp>
        <p:nvSpPr>
          <p:cNvPr id="26714" name="Line 90"/>
          <p:cNvSpPr>
            <a:spLocks noChangeShapeType="1"/>
          </p:cNvSpPr>
          <p:nvPr/>
        </p:nvSpPr>
        <p:spPr bwMode="auto">
          <a:xfrm>
            <a:off x="1868488" y="4235450"/>
            <a:ext cx="38100" cy="1588"/>
          </a:xfrm>
          <a:prstGeom prst="line">
            <a:avLst/>
          </a:prstGeom>
          <a:noFill/>
          <a:ln w="0">
            <a:solidFill>
              <a:srgbClr val="000000"/>
            </a:solidFill>
            <a:round/>
            <a:headEnd/>
            <a:tailEnd/>
          </a:ln>
        </p:spPr>
        <p:txBody>
          <a:bodyPr/>
          <a:lstStyle/>
          <a:p>
            <a:endParaRPr lang="he-IL"/>
          </a:p>
        </p:txBody>
      </p:sp>
      <p:sp>
        <p:nvSpPr>
          <p:cNvPr id="26715" name="Line 91"/>
          <p:cNvSpPr>
            <a:spLocks noChangeShapeType="1"/>
          </p:cNvSpPr>
          <p:nvPr/>
        </p:nvSpPr>
        <p:spPr bwMode="auto">
          <a:xfrm>
            <a:off x="1906588" y="6099175"/>
            <a:ext cx="4332287" cy="1588"/>
          </a:xfrm>
          <a:prstGeom prst="line">
            <a:avLst/>
          </a:prstGeom>
          <a:noFill/>
          <a:ln w="0">
            <a:solidFill>
              <a:srgbClr val="000000"/>
            </a:solidFill>
            <a:round/>
            <a:headEnd/>
            <a:tailEnd/>
          </a:ln>
        </p:spPr>
        <p:txBody>
          <a:bodyPr/>
          <a:lstStyle/>
          <a:p>
            <a:endParaRPr lang="he-IL"/>
          </a:p>
        </p:txBody>
      </p:sp>
      <p:sp>
        <p:nvSpPr>
          <p:cNvPr id="26716" name="Line 92"/>
          <p:cNvSpPr>
            <a:spLocks noChangeShapeType="1"/>
          </p:cNvSpPr>
          <p:nvPr/>
        </p:nvSpPr>
        <p:spPr bwMode="auto">
          <a:xfrm flipV="1">
            <a:off x="1906588" y="6099175"/>
            <a:ext cx="1587" cy="39688"/>
          </a:xfrm>
          <a:prstGeom prst="line">
            <a:avLst/>
          </a:prstGeom>
          <a:noFill/>
          <a:ln w="0">
            <a:solidFill>
              <a:srgbClr val="000000"/>
            </a:solidFill>
            <a:round/>
            <a:headEnd/>
            <a:tailEnd/>
          </a:ln>
        </p:spPr>
        <p:txBody>
          <a:bodyPr/>
          <a:lstStyle/>
          <a:p>
            <a:endParaRPr lang="he-IL"/>
          </a:p>
        </p:txBody>
      </p:sp>
      <p:sp>
        <p:nvSpPr>
          <p:cNvPr id="26717" name="Line 93"/>
          <p:cNvSpPr>
            <a:spLocks noChangeShapeType="1"/>
          </p:cNvSpPr>
          <p:nvPr/>
        </p:nvSpPr>
        <p:spPr bwMode="auto">
          <a:xfrm flipV="1">
            <a:off x="3351213" y="6099175"/>
            <a:ext cx="1587" cy="39688"/>
          </a:xfrm>
          <a:prstGeom prst="line">
            <a:avLst/>
          </a:prstGeom>
          <a:noFill/>
          <a:ln w="0">
            <a:solidFill>
              <a:srgbClr val="000000"/>
            </a:solidFill>
            <a:round/>
            <a:headEnd/>
            <a:tailEnd/>
          </a:ln>
        </p:spPr>
        <p:txBody>
          <a:bodyPr/>
          <a:lstStyle/>
          <a:p>
            <a:endParaRPr lang="he-IL"/>
          </a:p>
        </p:txBody>
      </p:sp>
      <p:sp>
        <p:nvSpPr>
          <p:cNvPr id="26718" name="Line 94"/>
          <p:cNvSpPr>
            <a:spLocks noChangeShapeType="1"/>
          </p:cNvSpPr>
          <p:nvPr/>
        </p:nvSpPr>
        <p:spPr bwMode="auto">
          <a:xfrm flipV="1">
            <a:off x="4794250" y="6099175"/>
            <a:ext cx="1588" cy="39688"/>
          </a:xfrm>
          <a:prstGeom prst="line">
            <a:avLst/>
          </a:prstGeom>
          <a:noFill/>
          <a:ln w="0">
            <a:solidFill>
              <a:srgbClr val="000000"/>
            </a:solidFill>
            <a:round/>
            <a:headEnd/>
            <a:tailEnd/>
          </a:ln>
        </p:spPr>
        <p:txBody>
          <a:bodyPr/>
          <a:lstStyle/>
          <a:p>
            <a:endParaRPr lang="he-IL"/>
          </a:p>
        </p:txBody>
      </p:sp>
      <p:sp>
        <p:nvSpPr>
          <p:cNvPr id="26719" name="Line 95"/>
          <p:cNvSpPr>
            <a:spLocks noChangeShapeType="1"/>
          </p:cNvSpPr>
          <p:nvPr/>
        </p:nvSpPr>
        <p:spPr bwMode="auto">
          <a:xfrm flipV="1">
            <a:off x="6238875" y="6099175"/>
            <a:ext cx="1588" cy="39688"/>
          </a:xfrm>
          <a:prstGeom prst="line">
            <a:avLst/>
          </a:prstGeom>
          <a:noFill/>
          <a:ln w="0">
            <a:solidFill>
              <a:srgbClr val="000000"/>
            </a:solidFill>
            <a:round/>
            <a:headEnd/>
            <a:tailEnd/>
          </a:ln>
        </p:spPr>
        <p:txBody>
          <a:bodyPr/>
          <a:lstStyle/>
          <a:p>
            <a:endParaRPr lang="he-IL"/>
          </a:p>
        </p:txBody>
      </p:sp>
      <p:sp>
        <p:nvSpPr>
          <p:cNvPr id="26720" name="Rectangle 96"/>
          <p:cNvSpPr>
            <a:spLocks noChangeArrowheads="1"/>
          </p:cNvSpPr>
          <p:nvPr/>
        </p:nvSpPr>
        <p:spPr bwMode="auto">
          <a:xfrm>
            <a:off x="1546225" y="5399088"/>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60</a:t>
            </a:r>
            <a:endParaRPr lang="en-US" sz="1400"/>
          </a:p>
        </p:txBody>
      </p:sp>
      <p:sp>
        <p:nvSpPr>
          <p:cNvPr id="26721" name="Rectangle 97"/>
          <p:cNvSpPr>
            <a:spLocks noChangeArrowheads="1"/>
          </p:cNvSpPr>
          <p:nvPr/>
        </p:nvSpPr>
        <p:spPr bwMode="auto">
          <a:xfrm>
            <a:off x="1546225" y="4776788"/>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80</a:t>
            </a:r>
            <a:endParaRPr lang="en-US" sz="1400"/>
          </a:p>
        </p:txBody>
      </p:sp>
      <p:sp>
        <p:nvSpPr>
          <p:cNvPr id="26722" name="Rectangle 98"/>
          <p:cNvSpPr>
            <a:spLocks noChangeArrowheads="1"/>
          </p:cNvSpPr>
          <p:nvPr/>
        </p:nvSpPr>
        <p:spPr bwMode="auto">
          <a:xfrm>
            <a:off x="1471613" y="4156075"/>
            <a:ext cx="29527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a:t>
            </a:r>
            <a:endParaRPr lang="en-US" sz="1400"/>
          </a:p>
        </p:txBody>
      </p:sp>
      <p:sp>
        <p:nvSpPr>
          <p:cNvPr id="26723" name="Rectangle 99"/>
          <p:cNvSpPr>
            <a:spLocks noChangeArrowheads="1"/>
          </p:cNvSpPr>
          <p:nvPr/>
        </p:nvSpPr>
        <p:spPr bwMode="auto">
          <a:xfrm>
            <a:off x="2289175" y="6210300"/>
            <a:ext cx="630238" cy="212725"/>
          </a:xfrm>
          <a:prstGeom prst="rect">
            <a:avLst/>
          </a:prstGeom>
          <a:noFill/>
          <a:ln w="9525">
            <a:noFill/>
            <a:miter lim="800000"/>
            <a:headEnd/>
            <a:tailEnd/>
          </a:ln>
        </p:spPr>
        <p:txBody>
          <a:bodyPr wrap="none" lIns="0" tIns="0" rIns="0" bIns="0">
            <a:spAutoFit/>
          </a:bodyPr>
          <a:lstStyle/>
          <a:p>
            <a:r>
              <a:rPr lang="en-US" sz="1400">
                <a:solidFill>
                  <a:srgbClr val="000000"/>
                </a:solidFill>
              </a:rPr>
              <a:t>Drought</a:t>
            </a:r>
            <a:endParaRPr lang="en-US" sz="1400"/>
          </a:p>
        </p:txBody>
      </p:sp>
      <p:sp>
        <p:nvSpPr>
          <p:cNvPr id="26724" name="Rectangle 100"/>
          <p:cNvSpPr>
            <a:spLocks noChangeArrowheads="1"/>
          </p:cNvSpPr>
          <p:nvPr/>
        </p:nvSpPr>
        <p:spPr bwMode="auto">
          <a:xfrm>
            <a:off x="3756025" y="6210300"/>
            <a:ext cx="571500" cy="212725"/>
          </a:xfrm>
          <a:prstGeom prst="rect">
            <a:avLst/>
          </a:prstGeom>
          <a:noFill/>
          <a:ln w="9525">
            <a:noFill/>
            <a:miter lim="800000"/>
            <a:headEnd/>
            <a:tailEnd/>
          </a:ln>
        </p:spPr>
        <p:txBody>
          <a:bodyPr wrap="none" lIns="0" tIns="0" rIns="0" bIns="0">
            <a:spAutoFit/>
          </a:bodyPr>
          <a:lstStyle/>
          <a:p>
            <a:r>
              <a:rPr lang="en-US" sz="1400">
                <a:solidFill>
                  <a:srgbClr val="000000"/>
                </a:solidFill>
              </a:rPr>
              <a:t>Control</a:t>
            </a:r>
            <a:endParaRPr lang="en-US" sz="1400"/>
          </a:p>
        </p:txBody>
      </p:sp>
      <p:sp>
        <p:nvSpPr>
          <p:cNvPr id="26725" name="Rectangle 101"/>
          <p:cNvSpPr>
            <a:spLocks noChangeArrowheads="1"/>
          </p:cNvSpPr>
          <p:nvPr/>
        </p:nvSpPr>
        <p:spPr bwMode="auto">
          <a:xfrm>
            <a:off x="5156200" y="6210300"/>
            <a:ext cx="688975" cy="212725"/>
          </a:xfrm>
          <a:prstGeom prst="rect">
            <a:avLst/>
          </a:prstGeom>
          <a:noFill/>
          <a:ln w="9525">
            <a:noFill/>
            <a:miter lim="800000"/>
            <a:headEnd/>
            <a:tailEnd/>
          </a:ln>
        </p:spPr>
        <p:txBody>
          <a:bodyPr wrap="none" lIns="0" tIns="0" rIns="0" bIns="0">
            <a:spAutoFit/>
          </a:bodyPr>
          <a:lstStyle/>
          <a:p>
            <a:r>
              <a:rPr lang="en-US" sz="1400">
                <a:solidFill>
                  <a:srgbClr val="000000"/>
                </a:solidFill>
              </a:rPr>
              <a:t>Irrigation</a:t>
            </a:r>
            <a:endParaRPr lang="en-US" sz="1400"/>
          </a:p>
        </p:txBody>
      </p:sp>
      <p:sp>
        <p:nvSpPr>
          <p:cNvPr id="26726" name="Rectangle 102"/>
          <p:cNvSpPr>
            <a:spLocks noChangeArrowheads="1"/>
          </p:cNvSpPr>
          <p:nvPr/>
        </p:nvSpPr>
        <p:spPr bwMode="auto">
          <a:xfrm>
            <a:off x="6010275" y="4286250"/>
            <a:ext cx="168275" cy="152400"/>
          </a:xfrm>
          <a:prstGeom prst="rect">
            <a:avLst/>
          </a:prstGeom>
          <a:noFill/>
          <a:ln w="9525">
            <a:noFill/>
            <a:miter lim="800000"/>
            <a:headEnd/>
            <a:tailEnd/>
          </a:ln>
        </p:spPr>
        <p:txBody>
          <a:bodyPr wrap="none" lIns="0" tIns="0" rIns="0" bIns="0">
            <a:spAutoFit/>
          </a:bodyPr>
          <a:lstStyle/>
          <a:p>
            <a:r>
              <a:rPr lang="en-US" sz="1000">
                <a:solidFill>
                  <a:srgbClr val="000000"/>
                </a:solidFill>
              </a:rPr>
              <a:t>n.s</a:t>
            </a:r>
            <a:endParaRPr lang="en-US"/>
          </a:p>
        </p:txBody>
      </p:sp>
      <p:sp>
        <p:nvSpPr>
          <p:cNvPr id="26727" name="Line 103"/>
          <p:cNvSpPr>
            <a:spLocks noChangeShapeType="1"/>
          </p:cNvSpPr>
          <p:nvPr/>
        </p:nvSpPr>
        <p:spPr bwMode="auto">
          <a:xfrm flipV="1">
            <a:off x="1819275" y="5700713"/>
            <a:ext cx="171450" cy="84137"/>
          </a:xfrm>
          <a:prstGeom prst="line">
            <a:avLst/>
          </a:prstGeom>
          <a:noFill/>
          <a:ln w="11113" cap="rnd">
            <a:solidFill>
              <a:srgbClr val="000000"/>
            </a:solidFill>
            <a:round/>
            <a:headEnd/>
            <a:tailEnd/>
          </a:ln>
        </p:spPr>
        <p:txBody>
          <a:bodyPr/>
          <a:lstStyle/>
          <a:p>
            <a:endParaRPr lang="he-IL"/>
          </a:p>
        </p:txBody>
      </p:sp>
      <p:sp>
        <p:nvSpPr>
          <p:cNvPr id="26728" name="Line 104"/>
          <p:cNvSpPr>
            <a:spLocks noChangeShapeType="1"/>
          </p:cNvSpPr>
          <p:nvPr/>
        </p:nvSpPr>
        <p:spPr bwMode="auto">
          <a:xfrm flipV="1">
            <a:off x="1819275" y="5784850"/>
            <a:ext cx="171450" cy="85725"/>
          </a:xfrm>
          <a:prstGeom prst="line">
            <a:avLst/>
          </a:prstGeom>
          <a:noFill/>
          <a:ln w="11113" cap="rnd">
            <a:solidFill>
              <a:srgbClr val="000000"/>
            </a:solidFill>
            <a:round/>
            <a:headEnd/>
            <a:tailEnd/>
          </a:ln>
        </p:spPr>
        <p:txBody>
          <a:bodyPr/>
          <a:lstStyle/>
          <a:p>
            <a:endParaRPr lang="he-IL"/>
          </a:p>
        </p:txBody>
      </p:sp>
      <p:sp>
        <p:nvSpPr>
          <p:cNvPr id="26729" name="Rectangle 105"/>
          <p:cNvSpPr>
            <a:spLocks noChangeArrowheads="1"/>
          </p:cNvSpPr>
          <p:nvPr/>
        </p:nvSpPr>
        <p:spPr bwMode="auto">
          <a:xfrm>
            <a:off x="1397000" y="5954713"/>
            <a:ext cx="425450" cy="269875"/>
          </a:xfrm>
          <a:prstGeom prst="rect">
            <a:avLst/>
          </a:prstGeom>
          <a:solidFill>
            <a:srgbClr val="FFFFFF"/>
          </a:solidFill>
          <a:ln w="9525">
            <a:noFill/>
            <a:miter lim="800000"/>
            <a:headEnd/>
            <a:tailEnd/>
          </a:ln>
        </p:spPr>
        <p:txBody>
          <a:bodyPr/>
          <a:lstStyle/>
          <a:p>
            <a:endParaRPr lang="he-IL"/>
          </a:p>
        </p:txBody>
      </p:sp>
      <p:sp>
        <p:nvSpPr>
          <p:cNvPr id="26730" name="Rectangle 106"/>
          <p:cNvSpPr>
            <a:spLocks noChangeArrowheads="1"/>
          </p:cNvSpPr>
          <p:nvPr/>
        </p:nvSpPr>
        <p:spPr bwMode="auto">
          <a:xfrm>
            <a:off x="1665288" y="6016625"/>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rPr>
              <a:t>0</a:t>
            </a:r>
            <a:endParaRPr lang="en-US" sz="1400"/>
          </a:p>
        </p:txBody>
      </p:sp>
      <p:sp>
        <p:nvSpPr>
          <p:cNvPr id="26731" name="Rectangle 107"/>
          <p:cNvSpPr>
            <a:spLocks noChangeArrowheads="1"/>
          </p:cNvSpPr>
          <p:nvPr/>
        </p:nvSpPr>
        <p:spPr bwMode="auto">
          <a:xfrm>
            <a:off x="1397000" y="3138488"/>
            <a:ext cx="493713" cy="287337"/>
          </a:xfrm>
          <a:prstGeom prst="rect">
            <a:avLst/>
          </a:prstGeom>
          <a:solidFill>
            <a:srgbClr val="FFFFFF"/>
          </a:solidFill>
          <a:ln w="9525">
            <a:noFill/>
            <a:miter lim="800000"/>
            <a:headEnd/>
            <a:tailEnd/>
          </a:ln>
        </p:spPr>
        <p:txBody>
          <a:bodyPr/>
          <a:lstStyle/>
          <a:p>
            <a:endParaRPr lang="he-IL"/>
          </a:p>
        </p:txBody>
      </p:sp>
      <p:sp>
        <p:nvSpPr>
          <p:cNvPr id="26732" name="Rectangle 108"/>
          <p:cNvSpPr>
            <a:spLocks noChangeArrowheads="1"/>
          </p:cNvSpPr>
          <p:nvPr/>
        </p:nvSpPr>
        <p:spPr bwMode="auto">
          <a:xfrm>
            <a:off x="1665288" y="3216275"/>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rPr>
              <a:t>0</a:t>
            </a:r>
            <a:endParaRPr lang="en-US" sz="1400"/>
          </a:p>
        </p:txBody>
      </p:sp>
      <p:sp>
        <p:nvSpPr>
          <p:cNvPr id="176238" name="Rectangle 110"/>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defRPr/>
            </a:pPr>
            <a:r>
              <a:rPr lang="en-US" sz="2800" b="1">
                <a:solidFill>
                  <a:schemeClr val="bg1"/>
                </a:solidFill>
                <a:effectLst>
                  <a:outerShdw blurRad="38100" dist="38100" dir="2700000" algn="tl">
                    <a:srgbClr val="000000"/>
                  </a:outerShdw>
                </a:effectLst>
              </a:rPr>
              <a:t>Climate treatment effects on germination </a:t>
            </a:r>
          </a:p>
          <a:p>
            <a:pPr algn="ctr" defTabSz="3981450" rtl="0">
              <a:defRPr/>
            </a:pPr>
            <a:r>
              <a:rPr lang="en-US" sz="2800" b="1">
                <a:solidFill>
                  <a:schemeClr val="bg1"/>
                </a:solidFill>
                <a:effectLst>
                  <a:outerShdw blurRad="38100" dist="38100" dir="2700000" algn="tl">
                    <a:srgbClr val="000000"/>
                  </a:outerShdw>
                </a:effectLst>
              </a:rPr>
              <a:t>strategies</a:t>
            </a:r>
          </a:p>
        </p:txBody>
      </p:sp>
      <p:sp>
        <p:nvSpPr>
          <p:cNvPr id="26734" name="Text Box 113"/>
          <p:cNvSpPr txBox="1">
            <a:spLocks noChangeArrowheads="1"/>
          </p:cNvSpPr>
          <p:nvPr/>
        </p:nvSpPr>
        <p:spPr bwMode="auto">
          <a:xfrm>
            <a:off x="2771775" y="3692525"/>
            <a:ext cx="2808288" cy="457200"/>
          </a:xfrm>
          <a:prstGeom prst="rect">
            <a:avLst/>
          </a:prstGeom>
          <a:noFill/>
          <a:ln w="9525">
            <a:noFill/>
            <a:miter lim="800000"/>
            <a:headEnd/>
            <a:tailEnd/>
          </a:ln>
        </p:spPr>
        <p:txBody>
          <a:bodyPr>
            <a:spAutoFit/>
          </a:bodyPr>
          <a:lstStyle/>
          <a:p>
            <a:pPr algn="ctr">
              <a:spcBef>
                <a:spcPct val="50000"/>
              </a:spcBef>
            </a:pPr>
            <a:r>
              <a:rPr lang="en-US" sz="2400"/>
              <a:t>Semiarid</a:t>
            </a:r>
          </a:p>
        </p:txBody>
      </p:sp>
      <p:sp>
        <p:nvSpPr>
          <p:cNvPr id="26735" name="Text Box 114"/>
          <p:cNvSpPr txBox="1">
            <a:spLocks noChangeArrowheads="1"/>
          </p:cNvSpPr>
          <p:nvPr/>
        </p:nvSpPr>
        <p:spPr bwMode="auto">
          <a:xfrm>
            <a:off x="2771775" y="981075"/>
            <a:ext cx="2808288" cy="457200"/>
          </a:xfrm>
          <a:prstGeom prst="rect">
            <a:avLst/>
          </a:prstGeom>
          <a:noFill/>
          <a:ln w="9525">
            <a:noFill/>
            <a:miter lim="800000"/>
            <a:headEnd/>
            <a:tailEnd/>
          </a:ln>
        </p:spPr>
        <p:txBody>
          <a:bodyPr>
            <a:spAutoFit/>
          </a:bodyPr>
          <a:lstStyle/>
          <a:p>
            <a:pPr algn="ctr">
              <a:spcBef>
                <a:spcPct val="50000"/>
              </a:spcBef>
            </a:pPr>
            <a:r>
              <a:rPr lang="en-US" sz="2400"/>
              <a:t>Mediterranean</a:t>
            </a:r>
          </a:p>
        </p:txBody>
      </p:sp>
      <p:sp>
        <p:nvSpPr>
          <p:cNvPr id="26736" name="Rectangle 115"/>
          <p:cNvSpPr>
            <a:spLocks noChangeArrowheads="1"/>
          </p:cNvSpPr>
          <p:nvPr/>
        </p:nvSpPr>
        <p:spPr bwMode="auto">
          <a:xfrm>
            <a:off x="6516688" y="1844675"/>
            <a:ext cx="288925" cy="287338"/>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26737" name="Rectangle 116"/>
          <p:cNvSpPr>
            <a:spLocks noChangeArrowheads="1"/>
          </p:cNvSpPr>
          <p:nvPr/>
        </p:nvSpPr>
        <p:spPr bwMode="auto">
          <a:xfrm>
            <a:off x="6516688" y="2276475"/>
            <a:ext cx="288925" cy="287338"/>
          </a:xfrm>
          <a:prstGeom prst="rect">
            <a:avLst/>
          </a:prstGeom>
          <a:solidFill>
            <a:srgbClr val="FF3300"/>
          </a:solidFill>
          <a:ln w="9525">
            <a:solidFill>
              <a:schemeClr val="tx1"/>
            </a:solidFill>
            <a:miter lim="800000"/>
            <a:headEnd/>
            <a:tailEnd/>
          </a:ln>
        </p:spPr>
        <p:txBody>
          <a:bodyPr wrap="none" anchor="ctr"/>
          <a:lstStyle/>
          <a:p>
            <a:endParaRPr lang="he-IL"/>
          </a:p>
        </p:txBody>
      </p:sp>
      <p:sp>
        <p:nvSpPr>
          <p:cNvPr id="26738" name="Rectangle 117"/>
          <p:cNvSpPr>
            <a:spLocks noChangeArrowheads="1"/>
          </p:cNvSpPr>
          <p:nvPr/>
        </p:nvSpPr>
        <p:spPr bwMode="auto">
          <a:xfrm>
            <a:off x="6516688" y="1412875"/>
            <a:ext cx="288925" cy="287338"/>
          </a:xfrm>
          <a:prstGeom prst="rect">
            <a:avLst/>
          </a:prstGeom>
          <a:solidFill>
            <a:srgbClr val="0000FF"/>
          </a:solidFill>
          <a:ln w="9525">
            <a:solidFill>
              <a:schemeClr val="tx1"/>
            </a:solidFill>
            <a:miter lim="800000"/>
            <a:headEnd/>
            <a:tailEnd/>
          </a:ln>
        </p:spPr>
        <p:txBody>
          <a:bodyPr wrap="none" anchor="ctr"/>
          <a:lstStyle/>
          <a:p>
            <a:endParaRPr lang="he-IL"/>
          </a:p>
        </p:txBody>
      </p:sp>
      <p:sp>
        <p:nvSpPr>
          <p:cNvPr id="26739" name="Text Box 118"/>
          <p:cNvSpPr txBox="1">
            <a:spLocks noChangeArrowheads="1"/>
          </p:cNvSpPr>
          <p:nvPr/>
        </p:nvSpPr>
        <p:spPr bwMode="auto">
          <a:xfrm>
            <a:off x="6877050" y="1773238"/>
            <a:ext cx="2339975" cy="366712"/>
          </a:xfrm>
          <a:prstGeom prst="rect">
            <a:avLst/>
          </a:prstGeom>
          <a:noFill/>
          <a:ln w="9525">
            <a:noFill/>
            <a:miter lim="800000"/>
            <a:headEnd/>
            <a:tailEnd/>
          </a:ln>
        </p:spPr>
        <p:txBody>
          <a:bodyPr>
            <a:spAutoFit/>
          </a:bodyPr>
          <a:lstStyle/>
          <a:p>
            <a:pPr>
              <a:spcBef>
                <a:spcPct val="50000"/>
              </a:spcBef>
            </a:pPr>
            <a:r>
              <a:rPr lang="en-US"/>
              <a:t>2</a:t>
            </a:r>
            <a:r>
              <a:rPr lang="en-US" baseline="30000"/>
              <a:t>nd</a:t>
            </a:r>
            <a:r>
              <a:rPr lang="en-US"/>
              <a:t> germination year</a:t>
            </a:r>
          </a:p>
        </p:txBody>
      </p:sp>
      <p:sp>
        <p:nvSpPr>
          <p:cNvPr id="26740" name="Text Box 119"/>
          <p:cNvSpPr txBox="1">
            <a:spLocks noChangeArrowheads="1"/>
          </p:cNvSpPr>
          <p:nvPr/>
        </p:nvSpPr>
        <p:spPr bwMode="auto">
          <a:xfrm>
            <a:off x="6877050" y="2198688"/>
            <a:ext cx="2339975" cy="366712"/>
          </a:xfrm>
          <a:prstGeom prst="rect">
            <a:avLst/>
          </a:prstGeom>
          <a:noFill/>
          <a:ln w="9525">
            <a:noFill/>
            <a:miter lim="800000"/>
            <a:headEnd/>
            <a:tailEnd/>
          </a:ln>
        </p:spPr>
        <p:txBody>
          <a:bodyPr>
            <a:spAutoFit/>
          </a:bodyPr>
          <a:lstStyle/>
          <a:p>
            <a:pPr>
              <a:spcBef>
                <a:spcPct val="50000"/>
              </a:spcBef>
            </a:pPr>
            <a:r>
              <a:rPr lang="en-US"/>
              <a:t>3</a:t>
            </a:r>
            <a:r>
              <a:rPr lang="en-US" baseline="30000"/>
              <a:t>rd</a:t>
            </a:r>
            <a:r>
              <a:rPr lang="en-US"/>
              <a:t> germination year</a:t>
            </a:r>
          </a:p>
        </p:txBody>
      </p:sp>
      <p:sp>
        <p:nvSpPr>
          <p:cNvPr id="26741" name="Text Box 120"/>
          <p:cNvSpPr txBox="1">
            <a:spLocks noChangeArrowheads="1"/>
          </p:cNvSpPr>
          <p:nvPr/>
        </p:nvSpPr>
        <p:spPr bwMode="auto">
          <a:xfrm>
            <a:off x="6877050" y="1341438"/>
            <a:ext cx="2339975" cy="366712"/>
          </a:xfrm>
          <a:prstGeom prst="rect">
            <a:avLst/>
          </a:prstGeom>
          <a:noFill/>
          <a:ln w="9525">
            <a:noFill/>
            <a:miter lim="800000"/>
            <a:headEnd/>
            <a:tailEnd/>
          </a:ln>
        </p:spPr>
        <p:txBody>
          <a:bodyPr>
            <a:spAutoFit/>
          </a:bodyPr>
          <a:lstStyle/>
          <a:p>
            <a:pPr>
              <a:spcBef>
                <a:spcPct val="50000"/>
              </a:spcBef>
            </a:pPr>
            <a:r>
              <a:rPr lang="en-US"/>
              <a:t>1</a:t>
            </a:r>
            <a:r>
              <a:rPr lang="en-US" baseline="30000"/>
              <a:t>st</a:t>
            </a:r>
            <a:r>
              <a:rPr lang="en-US"/>
              <a:t> germination year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315" name="Group 3"/>
          <p:cNvGrpSpPr>
            <a:grpSpLocks/>
          </p:cNvGrpSpPr>
          <p:nvPr/>
        </p:nvGrpSpPr>
        <p:grpSpPr bwMode="auto">
          <a:xfrm>
            <a:off x="-460375" y="760413"/>
            <a:ext cx="9936163" cy="2668587"/>
            <a:chOff x="-290" y="1754"/>
            <a:chExt cx="6259" cy="1681"/>
          </a:xfrm>
        </p:grpSpPr>
        <p:pic>
          <p:nvPicPr>
            <p:cNvPr id="269316" name="Picture 4" descr="Ein-lanscape"/>
            <p:cNvPicPr>
              <a:picLocks noChangeAspect="1" noChangeArrowheads="1"/>
            </p:cNvPicPr>
            <p:nvPr/>
          </p:nvPicPr>
          <p:blipFill>
            <a:blip r:embed="rId3" cstate="print"/>
            <a:srcRect/>
            <a:stretch>
              <a:fillRect/>
            </a:stretch>
          </p:blipFill>
          <p:spPr bwMode="auto">
            <a:xfrm>
              <a:off x="4291" y="2281"/>
              <a:ext cx="1474" cy="1154"/>
            </a:xfrm>
            <a:prstGeom prst="rect">
              <a:avLst/>
            </a:prstGeom>
            <a:noFill/>
          </p:spPr>
        </p:pic>
        <p:pic>
          <p:nvPicPr>
            <p:cNvPr id="269317" name="Picture 5" descr="Mat-landscape"/>
            <p:cNvPicPr>
              <a:picLocks noChangeAspect="1" noChangeArrowheads="1"/>
            </p:cNvPicPr>
            <p:nvPr/>
          </p:nvPicPr>
          <p:blipFill>
            <a:blip r:embed="rId4" cstate="print"/>
            <a:srcRect/>
            <a:stretch>
              <a:fillRect/>
            </a:stretch>
          </p:blipFill>
          <p:spPr bwMode="auto">
            <a:xfrm>
              <a:off x="3016" y="2337"/>
              <a:ext cx="1301" cy="1097"/>
            </a:xfrm>
            <a:prstGeom prst="rect">
              <a:avLst/>
            </a:prstGeom>
            <a:noFill/>
          </p:spPr>
        </p:pic>
        <p:pic>
          <p:nvPicPr>
            <p:cNvPr id="269318" name="Picture 6" descr="ESH-landscape"/>
            <p:cNvPicPr>
              <a:picLocks noChangeAspect="1" noChangeArrowheads="1"/>
            </p:cNvPicPr>
            <p:nvPr/>
          </p:nvPicPr>
          <p:blipFill>
            <a:blip r:embed="rId5" cstate="print"/>
            <a:srcRect/>
            <a:stretch>
              <a:fillRect/>
            </a:stretch>
          </p:blipFill>
          <p:spPr bwMode="auto">
            <a:xfrm>
              <a:off x="1565" y="2167"/>
              <a:ext cx="1465" cy="1268"/>
            </a:xfrm>
            <a:prstGeom prst="rect">
              <a:avLst/>
            </a:prstGeom>
            <a:noFill/>
          </p:spPr>
        </p:pic>
        <p:pic>
          <p:nvPicPr>
            <p:cNvPr id="269319" name="Picture 7" descr="SDE landscape"/>
            <p:cNvPicPr>
              <a:picLocks noChangeAspect="1" noChangeArrowheads="1"/>
            </p:cNvPicPr>
            <p:nvPr/>
          </p:nvPicPr>
          <p:blipFill>
            <a:blip r:embed="rId6" cstate="print"/>
            <a:srcRect/>
            <a:stretch>
              <a:fillRect/>
            </a:stretch>
          </p:blipFill>
          <p:spPr bwMode="auto">
            <a:xfrm>
              <a:off x="5" y="2237"/>
              <a:ext cx="1579" cy="1198"/>
            </a:xfrm>
            <a:prstGeom prst="rect">
              <a:avLst/>
            </a:prstGeom>
            <a:noFill/>
          </p:spPr>
        </p:pic>
        <p:sp>
          <p:nvSpPr>
            <p:cNvPr id="269320" name="Freeform 8" descr="back2"/>
            <p:cNvSpPr>
              <a:spLocks/>
            </p:cNvSpPr>
            <p:nvPr/>
          </p:nvSpPr>
          <p:spPr bwMode="auto">
            <a:xfrm flipH="1">
              <a:off x="-290" y="1754"/>
              <a:ext cx="6259" cy="851"/>
            </a:xfrm>
            <a:custGeom>
              <a:avLst/>
              <a:gdLst/>
              <a:ahLst/>
              <a:cxnLst>
                <a:cxn ang="0">
                  <a:pos x="0" y="671"/>
                </a:cxn>
                <a:cxn ang="0">
                  <a:pos x="184" y="695"/>
                </a:cxn>
                <a:cxn ang="0">
                  <a:pos x="233" y="683"/>
                </a:cxn>
                <a:cxn ang="0">
                  <a:pos x="307" y="659"/>
                </a:cxn>
                <a:cxn ang="0">
                  <a:pos x="760" y="671"/>
                </a:cxn>
                <a:cxn ang="0">
                  <a:pos x="969" y="720"/>
                </a:cxn>
                <a:cxn ang="0">
                  <a:pos x="1496" y="732"/>
                </a:cxn>
                <a:cxn ang="0">
                  <a:pos x="1716" y="806"/>
                </a:cxn>
                <a:cxn ang="0">
                  <a:pos x="1753" y="818"/>
                </a:cxn>
                <a:cxn ang="0">
                  <a:pos x="1790" y="830"/>
                </a:cxn>
                <a:cxn ang="0">
                  <a:pos x="2084" y="793"/>
                </a:cxn>
                <a:cxn ang="0">
                  <a:pos x="2268" y="732"/>
                </a:cxn>
                <a:cxn ang="0">
                  <a:pos x="2501" y="708"/>
                </a:cxn>
                <a:cxn ang="0">
                  <a:pos x="3089" y="646"/>
                </a:cxn>
                <a:cxn ang="0">
                  <a:pos x="3530" y="573"/>
                </a:cxn>
                <a:cxn ang="0">
                  <a:pos x="4510" y="585"/>
                </a:cxn>
                <a:cxn ang="0">
                  <a:pos x="4927" y="659"/>
                </a:cxn>
                <a:cxn ang="0">
                  <a:pos x="5172" y="634"/>
                </a:cxn>
                <a:cxn ang="0">
                  <a:pos x="5773" y="512"/>
                </a:cxn>
                <a:cxn ang="0">
                  <a:pos x="5773" y="303"/>
                </a:cxn>
                <a:cxn ang="0">
                  <a:pos x="5626" y="230"/>
                </a:cxn>
                <a:cxn ang="0">
                  <a:pos x="5344" y="156"/>
                </a:cxn>
                <a:cxn ang="0">
                  <a:pos x="4633" y="95"/>
                </a:cxn>
                <a:cxn ang="0">
                  <a:pos x="3689" y="34"/>
                </a:cxn>
                <a:cxn ang="0">
                  <a:pos x="2354" y="21"/>
                </a:cxn>
                <a:cxn ang="0">
                  <a:pos x="1765" y="83"/>
                </a:cxn>
                <a:cxn ang="0">
                  <a:pos x="1594" y="107"/>
                </a:cxn>
                <a:cxn ang="0">
                  <a:pos x="1349" y="168"/>
                </a:cxn>
                <a:cxn ang="0">
                  <a:pos x="711" y="242"/>
                </a:cxn>
                <a:cxn ang="0">
                  <a:pos x="160" y="267"/>
                </a:cxn>
                <a:cxn ang="0">
                  <a:pos x="37" y="328"/>
                </a:cxn>
                <a:cxn ang="0">
                  <a:pos x="0" y="671"/>
                </a:cxn>
              </a:cxnLst>
              <a:rect l="0" t="0" r="r" b="b"/>
              <a:pathLst>
                <a:path w="5799" h="830">
                  <a:moveTo>
                    <a:pt x="0" y="671"/>
                  </a:moveTo>
                  <a:cubicBezTo>
                    <a:pt x="59" y="652"/>
                    <a:pt x="124" y="680"/>
                    <a:pt x="184" y="695"/>
                  </a:cubicBezTo>
                  <a:cubicBezTo>
                    <a:pt x="200" y="691"/>
                    <a:pt x="217" y="688"/>
                    <a:pt x="233" y="683"/>
                  </a:cubicBezTo>
                  <a:cubicBezTo>
                    <a:pt x="258" y="676"/>
                    <a:pt x="307" y="659"/>
                    <a:pt x="307" y="659"/>
                  </a:cubicBezTo>
                  <a:cubicBezTo>
                    <a:pt x="458" y="663"/>
                    <a:pt x="609" y="664"/>
                    <a:pt x="760" y="671"/>
                  </a:cubicBezTo>
                  <a:cubicBezTo>
                    <a:pt x="826" y="674"/>
                    <a:pt x="903" y="709"/>
                    <a:pt x="969" y="720"/>
                  </a:cubicBezTo>
                  <a:cubicBezTo>
                    <a:pt x="1130" y="712"/>
                    <a:pt x="1340" y="681"/>
                    <a:pt x="1496" y="732"/>
                  </a:cubicBezTo>
                  <a:cubicBezTo>
                    <a:pt x="1557" y="774"/>
                    <a:pt x="1645" y="782"/>
                    <a:pt x="1716" y="806"/>
                  </a:cubicBezTo>
                  <a:cubicBezTo>
                    <a:pt x="1728" y="810"/>
                    <a:pt x="1741" y="814"/>
                    <a:pt x="1753" y="818"/>
                  </a:cubicBezTo>
                  <a:cubicBezTo>
                    <a:pt x="1765" y="822"/>
                    <a:pt x="1790" y="830"/>
                    <a:pt x="1790" y="830"/>
                  </a:cubicBezTo>
                  <a:cubicBezTo>
                    <a:pt x="1887" y="816"/>
                    <a:pt x="1988" y="817"/>
                    <a:pt x="2084" y="793"/>
                  </a:cubicBezTo>
                  <a:cubicBezTo>
                    <a:pt x="2144" y="778"/>
                    <a:pt x="2207" y="741"/>
                    <a:pt x="2268" y="732"/>
                  </a:cubicBezTo>
                  <a:cubicBezTo>
                    <a:pt x="2403" y="713"/>
                    <a:pt x="2325" y="722"/>
                    <a:pt x="2501" y="708"/>
                  </a:cubicBezTo>
                  <a:cubicBezTo>
                    <a:pt x="2696" y="673"/>
                    <a:pt x="2891" y="666"/>
                    <a:pt x="3089" y="646"/>
                  </a:cubicBezTo>
                  <a:cubicBezTo>
                    <a:pt x="3238" y="631"/>
                    <a:pt x="3383" y="602"/>
                    <a:pt x="3530" y="573"/>
                  </a:cubicBezTo>
                  <a:cubicBezTo>
                    <a:pt x="3857" y="577"/>
                    <a:pt x="4183" y="578"/>
                    <a:pt x="4510" y="585"/>
                  </a:cubicBezTo>
                  <a:cubicBezTo>
                    <a:pt x="4645" y="588"/>
                    <a:pt x="4793" y="635"/>
                    <a:pt x="4927" y="659"/>
                  </a:cubicBezTo>
                  <a:cubicBezTo>
                    <a:pt x="5043" y="650"/>
                    <a:pt x="5077" y="653"/>
                    <a:pt x="5172" y="634"/>
                  </a:cubicBezTo>
                  <a:cubicBezTo>
                    <a:pt x="5374" y="594"/>
                    <a:pt x="5567" y="530"/>
                    <a:pt x="5773" y="512"/>
                  </a:cubicBezTo>
                  <a:cubicBezTo>
                    <a:pt x="5775" y="488"/>
                    <a:pt x="5799" y="337"/>
                    <a:pt x="5773" y="303"/>
                  </a:cubicBezTo>
                  <a:cubicBezTo>
                    <a:pt x="5727" y="244"/>
                    <a:pt x="5684" y="260"/>
                    <a:pt x="5626" y="230"/>
                  </a:cubicBezTo>
                  <a:cubicBezTo>
                    <a:pt x="5537" y="185"/>
                    <a:pt x="5442" y="168"/>
                    <a:pt x="5344" y="156"/>
                  </a:cubicBezTo>
                  <a:cubicBezTo>
                    <a:pt x="5119" y="83"/>
                    <a:pt x="4867" y="109"/>
                    <a:pt x="4633" y="95"/>
                  </a:cubicBezTo>
                  <a:cubicBezTo>
                    <a:pt x="4317" y="76"/>
                    <a:pt x="4006" y="45"/>
                    <a:pt x="3689" y="34"/>
                  </a:cubicBezTo>
                  <a:cubicBezTo>
                    <a:pt x="3244" y="0"/>
                    <a:pt x="2799" y="7"/>
                    <a:pt x="2354" y="21"/>
                  </a:cubicBezTo>
                  <a:cubicBezTo>
                    <a:pt x="2157" y="38"/>
                    <a:pt x="1961" y="60"/>
                    <a:pt x="1765" y="83"/>
                  </a:cubicBezTo>
                  <a:cubicBezTo>
                    <a:pt x="1644" y="113"/>
                    <a:pt x="1810" y="74"/>
                    <a:pt x="1594" y="107"/>
                  </a:cubicBezTo>
                  <a:cubicBezTo>
                    <a:pt x="1512" y="119"/>
                    <a:pt x="1430" y="150"/>
                    <a:pt x="1349" y="168"/>
                  </a:cubicBezTo>
                  <a:cubicBezTo>
                    <a:pt x="1143" y="215"/>
                    <a:pt x="922" y="231"/>
                    <a:pt x="711" y="242"/>
                  </a:cubicBezTo>
                  <a:cubicBezTo>
                    <a:pt x="527" y="251"/>
                    <a:pt x="160" y="267"/>
                    <a:pt x="160" y="267"/>
                  </a:cubicBezTo>
                  <a:cubicBezTo>
                    <a:pt x="91" y="281"/>
                    <a:pt x="76" y="271"/>
                    <a:pt x="37" y="328"/>
                  </a:cubicBezTo>
                  <a:cubicBezTo>
                    <a:pt x="0" y="440"/>
                    <a:pt x="0" y="553"/>
                    <a:pt x="0" y="671"/>
                  </a:cubicBezTo>
                  <a:close/>
                </a:path>
              </a:pathLst>
            </a:custGeom>
            <a:blipFill dpi="0" rotWithShape="1">
              <a:blip r:embed="rId7" cstate="print"/>
              <a:srcRect/>
              <a:stretch>
                <a:fillRect/>
              </a:stretch>
            </a:blipFill>
            <a:ln w="9525">
              <a:noFill/>
              <a:round/>
              <a:headEnd/>
              <a:tailEnd/>
            </a:ln>
            <a:effectLst/>
          </p:spPr>
          <p:txBody>
            <a:bodyPr/>
            <a:lstStyle/>
            <a:p>
              <a:endParaRPr lang="he-IL"/>
            </a:p>
          </p:txBody>
        </p:sp>
        <p:sp>
          <p:nvSpPr>
            <p:cNvPr id="269321" name="Rectangle 9"/>
            <p:cNvSpPr>
              <a:spLocks noChangeArrowheads="1"/>
            </p:cNvSpPr>
            <p:nvPr/>
          </p:nvSpPr>
          <p:spPr bwMode="auto">
            <a:xfrm>
              <a:off x="-267" y="1763"/>
              <a:ext cx="6027" cy="227"/>
            </a:xfrm>
            <a:prstGeom prst="rect">
              <a:avLst/>
            </a:prstGeom>
            <a:solidFill>
              <a:srgbClr val="FFFFCC"/>
            </a:solidFill>
            <a:ln w="9525" algn="ctr">
              <a:noFill/>
              <a:miter lim="800000"/>
              <a:headEnd/>
              <a:tailEnd/>
            </a:ln>
            <a:effectLst/>
          </p:spPr>
          <p:txBody>
            <a:bodyPr wrap="none" anchor="ctr"/>
            <a:lstStyle/>
            <a:p>
              <a:endParaRPr lang="he-IL"/>
            </a:p>
          </p:txBody>
        </p:sp>
      </p:grpSp>
      <p:sp>
        <p:nvSpPr>
          <p:cNvPr id="269322" name="Text Box 10"/>
          <p:cNvSpPr txBox="1">
            <a:spLocks noChangeArrowheads="1"/>
          </p:cNvSpPr>
          <p:nvPr/>
        </p:nvSpPr>
        <p:spPr bwMode="auto">
          <a:xfrm>
            <a:off x="0" y="3830638"/>
            <a:ext cx="9144000" cy="830997"/>
          </a:xfrm>
          <a:prstGeom prst="rect">
            <a:avLst/>
          </a:prstGeom>
          <a:noFill/>
          <a:ln w="9525" algn="ctr">
            <a:noFill/>
            <a:miter lim="800000"/>
            <a:headEnd/>
            <a:tailEnd/>
          </a:ln>
          <a:effectLst/>
        </p:spPr>
        <p:txBody>
          <a:bodyPr>
            <a:spAutoFit/>
          </a:bodyPr>
          <a:lstStyle/>
          <a:p>
            <a:pPr marL="285750" algn="ctr" rtl="0"/>
            <a:r>
              <a:rPr lang="en-US" sz="2400" b="1" dirty="0">
                <a:solidFill>
                  <a:schemeClr val="accent2"/>
                </a:solidFill>
              </a:rPr>
              <a:t>Alon Angert, </a:t>
            </a:r>
            <a:r>
              <a:rPr lang="en-US" sz="2400" b="1" dirty="0" smtClean="0">
                <a:solidFill>
                  <a:schemeClr val="accent2"/>
                </a:solidFill>
              </a:rPr>
              <a:t>Jose </a:t>
            </a:r>
            <a:r>
              <a:rPr lang="en-US" sz="2400" b="1" dirty="0">
                <a:solidFill>
                  <a:schemeClr val="accent2"/>
                </a:solidFill>
              </a:rPr>
              <a:t>Gruenzweig, Jaime </a:t>
            </a:r>
            <a:r>
              <a:rPr lang="en-US" sz="2400" b="1" dirty="0" smtClean="0">
                <a:solidFill>
                  <a:schemeClr val="accent2"/>
                </a:solidFill>
              </a:rPr>
              <a:t>Kigel, Irit </a:t>
            </a:r>
            <a:r>
              <a:rPr lang="en-US" sz="2400" b="1" dirty="0" err="1" smtClean="0">
                <a:solidFill>
                  <a:schemeClr val="accent2"/>
                </a:solidFill>
              </a:rPr>
              <a:t>Konsens</a:t>
            </a:r>
            <a:r>
              <a:rPr lang="en-US" sz="2400" b="1" dirty="0" smtClean="0">
                <a:solidFill>
                  <a:schemeClr val="accent2"/>
                </a:solidFill>
              </a:rPr>
              <a:t> </a:t>
            </a:r>
            <a:endParaRPr lang="en-US" sz="2400" b="1" dirty="0">
              <a:solidFill>
                <a:schemeClr val="accent2"/>
              </a:solidFill>
            </a:endParaRPr>
          </a:p>
          <a:p>
            <a:pPr marL="285750" algn="ctr" rtl="0"/>
            <a:r>
              <a:rPr lang="en-US" sz="2400" dirty="0">
                <a:solidFill>
                  <a:schemeClr val="accent2"/>
                </a:solidFill>
              </a:rPr>
              <a:t>The Hebrew University of Jerusalem, Israel</a:t>
            </a:r>
          </a:p>
        </p:txBody>
      </p:sp>
      <p:pic>
        <p:nvPicPr>
          <p:cNvPr id="269323" name="Picture 11"/>
          <p:cNvPicPr>
            <a:picLocks noChangeArrowheads="1"/>
          </p:cNvPicPr>
          <p:nvPr/>
        </p:nvPicPr>
        <p:blipFill>
          <a:blip r:embed="rId8" cstate="print"/>
          <a:srcRect/>
          <a:stretch>
            <a:fillRect/>
          </a:stretch>
        </p:blipFill>
        <p:spPr bwMode="auto">
          <a:xfrm>
            <a:off x="8101013" y="6021388"/>
            <a:ext cx="1042987" cy="836612"/>
          </a:xfrm>
          <a:prstGeom prst="rect">
            <a:avLst/>
          </a:prstGeom>
          <a:noFill/>
          <a:ln w="9525">
            <a:noFill/>
            <a:miter lim="800000"/>
            <a:headEnd/>
            <a:tailEnd/>
          </a:ln>
          <a:effectLst/>
        </p:spPr>
      </p:pic>
      <p:sp>
        <p:nvSpPr>
          <p:cNvPr id="269324" name="Rectangle 12"/>
          <p:cNvSpPr>
            <a:spLocks noChangeArrowheads="1"/>
          </p:cNvSpPr>
          <p:nvPr/>
        </p:nvSpPr>
        <p:spPr bwMode="auto">
          <a:xfrm>
            <a:off x="0" y="-26988"/>
            <a:ext cx="9144000" cy="838201"/>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r>
              <a:rPr lang="en-US" sz="2800" b="1">
                <a:solidFill>
                  <a:schemeClr val="bg1"/>
                </a:solidFill>
                <a:effectLst>
                  <a:outerShdw blurRad="38100" dist="38100" dir="2700000" algn="tl">
                    <a:srgbClr val="000000"/>
                  </a:outerShdw>
                </a:effectLst>
              </a:rPr>
              <a:t>Research partners</a:t>
            </a:r>
          </a:p>
        </p:txBody>
      </p:sp>
      <p:sp>
        <p:nvSpPr>
          <p:cNvPr id="269325" name="Text Box 13"/>
          <p:cNvSpPr txBox="1">
            <a:spLocks noChangeArrowheads="1"/>
          </p:cNvSpPr>
          <p:nvPr/>
        </p:nvSpPr>
        <p:spPr bwMode="auto">
          <a:xfrm>
            <a:off x="179388" y="5486400"/>
            <a:ext cx="8785225" cy="822325"/>
          </a:xfrm>
          <a:prstGeom prst="rect">
            <a:avLst/>
          </a:prstGeom>
          <a:noFill/>
          <a:ln w="9525" algn="ctr">
            <a:noFill/>
            <a:miter lim="800000"/>
            <a:headEnd/>
            <a:tailEnd/>
          </a:ln>
          <a:effectLst/>
        </p:spPr>
        <p:txBody>
          <a:bodyPr>
            <a:spAutoFit/>
          </a:bodyPr>
          <a:lstStyle/>
          <a:p>
            <a:pPr marL="285750" algn="ctr" rtl="0"/>
            <a:r>
              <a:rPr lang="en-US" sz="2400" b="1">
                <a:solidFill>
                  <a:schemeClr val="accent2"/>
                </a:solidFill>
              </a:rPr>
              <a:t>Katja Tielboerger </a:t>
            </a:r>
          </a:p>
          <a:p>
            <a:pPr marL="285750" algn="ctr" rtl="0"/>
            <a:r>
              <a:rPr lang="en-US" sz="2400">
                <a:solidFill>
                  <a:schemeClr val="accent2"/>
                </a:solidFill>
              </a:rPr>
              <a:t>Tuebingen University, Germany</a:t>
            </a:r>
            <a:endParaRPr lang="en-US" sz="2400" baseline="30000">
              <a:solidFill>
                <a:schemeClr val="accent2"/>
              </a:solidFill>
            </a:endParaRPr>
          </a:p>
        </p:txBody>
      </p:sp>
      <p:sp>
        <p:nvSpPr>
          <p:cNvPr id="269326" name="Text Box 14"/>
          <p:cNvSpPr txBox="1">
            <a:spLocks noChangeArrowheads="1"/>
          </p:cNvSpPr>
          <p:nvPr/>
        </p:nvSpPr>
        <p:spPr bwMode="auto">
          <a:xfrm>
            <a:off x="250825" y="4652963"/>
            <a:ext cx="8785225" cy="822325"/>
          </a:xfrm>
          <a:prstGeom prst="rect">
            <a:avLst/>
          </a:prstGeom>
          <a:noFill/>
          <a:ln w="9525" algn="ctr">
            <a:noFill/>
            <a:miter lim="800000"/>
            <a:headEnd/>
            <a:tailEnd/>
          </a:ln>
          <a:effectLst/>
        </p:spPr>
        <p:txBody>
          <a:bodyPr>
            <a:spAutoFit/>
          </a:bodyPr>
          <a:lstStyle/>
          <a:p>
            <a:pPr marL="285750" algn="ctr" rtl="0"/>
            <a:r>
              <a:rPr lang="en-US" sz="2400" b="1">
                <a:solidFill>
                  <a:schemeClr val="accent2"/>
                </a:solidFill>
              </a:rPr>
              <a:t>Yossi Steinberger</a:t>
            </a:r>
          </a:p>
          <a:p>
            <a:pPr marL="285750" algn="ctr" rtl="0"/>
            <a:r>
              <a:rPr lang="en-US" sz="2400">
                <a:solidFill>
                  <a:schemeClr val="accent2"/>
                </a:solidFill>
              </a:rPr>
              <a:t>Bar-Ilan University, Israel</a:t>
            </a:r>
            <a:endParaRPr lang="en-US" sz="2400" baseline="30000">
              <a:solidFill>
                <a:schemeClr val="accent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ChangeAspect="1" noChangeArrowheads="1" noTextEdit="1"/>
          </p:cNvSpPr>
          <p:nvPr/>
        </p:nvSpPr>
        <p:spPr bwMode="auto">
          <a:xfrm>
            <a:off x="611188" y="1052513"/>
            <a:ext cx="5853112" cy="6173787"/>
          </a:xfrm>
          <a:prstGeom prst="rect">
            <a:avLst/>
          </a:prstGeom>
          <a:noFill/>
          <a:ln w="9525">
            <a:noFill/>
            <a:miter lim="800000"/>
            <a:headEnd/>
            <a:tailEnd/>
          </a:ln>
        </p:spPr>
        <p:txBody>
          <a:bodyPr/>
          <a:lstStyle/>
          <a:p>
            <a:endParaRPr lang="he-IL"/>
          </a:p>
        </p:txBody>
      </p:sp>
      <p:sp>
        <p:nvSpPr>
          <p:cNvPr id="27651" name="Rectangle 3"/>
          <p:cNvSpPr>
            <a:spLocks noChangeArrowheads="1"/>
          </p:cNvSpPr>
          <p:nvPr/>
        </p:nvSpPr>
        <p:spPr bwMode="auto">
          <a:xfrm>
            <a:off x="6245225" y="1054100"/>
            <a:ext cx="444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 </a:t>
            </a:r>
            <a:endParaRPr lang="en-US"/>
          </a:p>
        </p:txBody>
      </p:sp>
      <p:sp>
        <p:nvSpPr>
          <p:cNvPr id="27652" name="Rectangle 4"/>
          <p:cNvSpPr>
            <a:spLocks noChangeArrowheads="1"/>
          </p:cNvSpPr>
          <p:nvPr/>
        </p:nvSpPr>
        <p:spPr bwMode="auto">
          <a:xfrm rot="-5400000">
            <a:off x="3969" y="3425031"/>
            <a:ext cx="1938338" cy="320675"/>
          </a:xfrm>
          <a:prstGeom prst="rect">
            <a:avLst/>
          </a:prstGeom>
          <a:noFill/>
          <a:ln w="9525">
            <a:noFill/>
            <a:miter lim="800000"/>
            <a:headEnd/>
            <a:tailEnd/>
          </a:ln>
        </p:spPr>
        <p:txBody>
          <a:bodyPr wrap="none" lIns="0" tIns="0" rIns="0" bIns="0">
            <a:spAutoFit/>
          </a:bodyPr>
          <a:lstStyle/>
          <a:p>
            <a:r>
              <a:rPr lang="en-US" sz="2100">
                <a:solidFill>
                  <a:srgbClr val="000000"/>
                </a:solidFill>
              </a:rPr>
              <a:t>Germination (%)</a:t>
            </a:r>
            <a:endParaRPr lang="en-US"/>
          </a:p>
        </p:txBody>
      </p:sp>
      <p:sp>
        <p:nvSpPr>
          <p:cNvPr id="27653" name="Rectangle 5"/>
          <p:cNvSpPr>
            <a:spLocks noChangeArrowheads="1"/>
          </p:cNvSpPr>
          <p:nvPr/>
        </p:nvSpPr>
        <p:spPr bwMode="auto">
          <a:xfrm>
            <a:off x="3300413" y="6551613"/>
            <a:ext cx="1214437" cy="320675"/>
          </a:xfrm>
          <a:prstGeom prst="rect">
            <a:avLst/>
          </a:prstGeom>
          <a:noFill/>
          <a:ln w="9525">
            <a:noFill/>
            <a:miter lim="800000"/>
            <a:headEnd/>
            <a:tailEnd/>
          </a:ln>
        </p:spPr>
        <p:txBody>
          <a:bodyPr wrap="none" lIns="0" tIns="0" rIns="0" bIns="0">
            <a:spAutoFit/>
          </a:bodyPr>
          <a:lstStyle/>
          <a:p>
            <a:r>
              <a:rPr lang="en-US" sz="2100">
                <a:solidFill>
                  <a:srgbClr val="000000"/>
                </a:solidFill>
              </a:rPr>
              <a:t>Treatment</a:t>
            </a:r>
            <a:endParaRPr lang="en-US"/>
          </a:p>
        </p:txBody>
      </p:sp>
      <p:sp>
        <p:nvSpPr>
          <p:cNvPr id="27654" name="Rectangle 6"/>
          <p:cNvSpPr>
            <a:spLocks noChangeArrowheads="1"/>
          </p:cNvSpPr>
          <p:nvPr/>
        </p:nvSpPr>
        <p:spPr bwMode="auto">
          <a:xfrm>
            <a:off x="1187450" y="1274763"/>
            <a:ext cx="5168900" cy="2482850"/>
          </a:xfrm>
          <a:prstGeom prst="rect">
            <a:avLst/>
          </a:prstGeom>
          <a:solidFill>
            <a:srgbClr val="FFFFFF"/>
          </a:solidFill>
          <a:ln w="9525">
            <a:noFill/>
            <a:miter lim="800000"/>
            <a:headEnd/>
            <a:tailEnd/>
          </a:ln>
        </p:spPr>
        <p:txBody>
          <a:bodyPr/>
          <a:lstStyle/>
          <a:p>
            <a:endParaRPr lang="he-IL"/>
          </a:p>
        </p:txBody>
      </p:sp>
      <p:sp>
        <p:nvSpPr>
          <p:cNvPr id="27655" name="Rectangle 7"/>
          <p:cNvSpPr>
            <a:spLocks noChangeArrowheads="1"/>
          </p:cNvSpPr>
          <p:nvPr/>
        </p:nvSpPr>
        <p:spPr bwMode="auto">
          <a:xfrm>
            <a:off x="1906588" y="1504950"/>
            <a:ext cx="4332287" cy="1831975"/>
          </a:xfrm>
          <a:prstGeom prst="rect">
            <a:avLst/>
          </a:prstGeom>
          <a:noFill/>
          <a:ln w="9525">
            <a:noFill/>
            <a:miter lim="800000"/>
            <a:headEnd/>
            <a:tailEnd/>
          </a:ln>
        </p:spPr>
        <p:txBody>
          <a:bodyPr/>
          <a:lstStyle/>
          <a:p>
            <a:endParaRPr lang="he-IL"/>
          </a:p>
        </p:txBody>
      </p:sp>
      <p:sp>
        <p:nvSpPr>
          <p:cNvPr id="27656" name="Rectangle 8"/>
          <p:cNvSpPr>
            <a:spLocks noChangeArrowheads="1"/>
          </p:cNvSpPr>
          <p:nvPr/>
        </p:nvSpPr>
        <p:spPr bwMode="auto">
          <a:xfrm>
            <a:off x="1906588" y="1504950"/>
            <a:ext cx="4332287" cy="1831975"/>
          </a:xfrm>
          <a:prstGeom prst="rect">
            <a:avLst/>
          </a:prstGeom>
          <a:noFill/>
          <a:ln w="0">
            <a:solidFill>
              <a:srgbClr val="000000"/>
            </a:solidFill>
            <a:miter lim="800000"/>
            <a:headEnd/>
            <a:tailEnd/>
          </a:ln>
        </p:spPr>
        <p:txBody>
          <a:bodyPr/>
          <a:lstStyle/>
          <a:p>
            <a:endParaRPr lang="he-IL"/>
          </a:p>
        </p:txBody>
      </p:sp>
      <p:sp>
        <p:nvSpPr>
          <p:cNvPr id="27657" name="Rectangle 9"/>
          <p:cNvSpPr>
            <a:spLocks noChangeArrowheads="1"/>
          </p:cNvSpPr>
          <p:nvPr/>
        </p:nvSpPr>
        <p:spPr bwMode="auto">
          <a:xfrm>
            <a:off x="2339975" y="2319338"/>
            <a:ext cx="577850" cy="1017587"/>
          </a:xfrm>
          <a:prstGeom prst="rect">
            <a:avLst/>
          </a:prstGeom>
          <a:solidFill>
            <a:srgbClr val="0000FF"/>
          </a:solidFill>
          <a:ln w="14288">
            <a:solidFill>
              <a:srgbClr val="000000"/>
            </a:solidFill>
            <a:miter lim="800000"/>
            <a:headEnd/>
            <a:tailEnd/>
          </a:ln>
        </p:spPr>
        <p:txBody>
          <a:bodyPr/>
          <a:lstStyle/>
          <a:p>
            <a:endParaRPr lang="he-IL"/>
          </a:p>
        </p:txBody>
      </p:sp>
      <p:sp>
        <p:nvSpPr>
          <p:cNvPr id="27658" name="Rectangle 10"/>
          <p:cNvSpPr>
            <a:spLocks noChangeArrowheads="1"/>
          </p:cNvSpPr>
          <p:nvPr/>
        </p:nvSpPr>
        <p:spPr bwMode="auto">
          <a:xfrm>
            <a:off x="3784600" y="2438400"/>
            <a:ext cx="576263" cy="898525"/>
          </a:xfrm>
          <a:prstGeom prst="rect">
            <a:avLst/>
          </a:prstGeom>
          <a:solidFill>
            <a:srgbClr val="0000FF"/>
          </a:solidFill>
          <a:ln w="14288">
            <a:solidFill>
              <a:srgbClr val="000000"/>
            </a:solidFill>
            <a:miter lim="800000"/>
            <a:headEnd/>
            <a:tailEnd/>
          </a:ln>
        </p:spPr>
        <p:txBody>
          <a:bodyPr/>
          <a:lstStyle/>
          <a:p>
            <a:endParaRPr lang="he-IL"/>
          </a:p>
        </p:txBody>
      </p:sp>
      <p:sp>
        <p:nvSpPr>
          <p:cNvPr id="27659" name="Rectangle 11"/>
          <p:cNvSpPr>
            <a:spLocks noChangeArrowheads="1"/>
          </p:cNvSpPr>
          <p:nvPr/>
        </p:nvSpPr>
        <p:spPr bwMode="auto">
          <a:xfrm>
            <a:off x="5227638" y="2386013"/>
            <a:ext cx="577850" cy="950912"/>
          </a:xfrm>
          <a:prstGeom prst="rect">
            <a:avLst/>
          </a:prstGeom>
          <a:solidFill>
            <a:srgbClr val="0000FF"/>
          </a:solidFill>
          <a:ln w="14288">
            <a:solidFill>
              <a:srgbClr val="000000"/>
            </a:solidFill>
            <a:miter lim="800000"/>
            <a:headEnd/>
            <a:tailEnd/>
          </a:ln>
        </p:spPr>
        <p:txBody>
          <a:bodyPr/>
          <a:lstStyle/>
          <a:p>
            <a:endParaRPr lang="he-IL"/>
          </a:p>
        </p:txBody>
      </p:sp>
      <p:sp>
        <p:nvSpPr>
          <p:cNvPr id="27660" name="Rectangle 12"/>
          <p:cNvSpPr>
            <a:spLocks noChangeArrowheads="1"/>
          </p:cNvSpPr>
          <p:nvPr/>
        </p:nvSpPr>
        <p:spPr bwMode="auto">
          <a:xfrm>
            <a:off x="2339975" y="1739900"/>
            <a:ext cx="577850" cy="579438"/>
          </a:xfrm>
          <a:prstGeom prst="rect">
            <a:avLst/>
          </a:prstGeom>
          <a:noFill/>
          <a:ln w="14288">
            <a:solidFill>
              <a:srgbClr val="000000"/>
            </a:solidFill>
            <a:miter lim="800000"/>
            <a:headEnd/>
            <a:tailEnd/>
          </a:ln>
        </p:spPr>
        <p:txBody>
          <a:bodyPr/>
          <a:lstStyle/>
          <a:p>
            <a:endParaRPr lang="he-IL"/>
          </a:p>
        </p:txBody>
      </p:sp>
      <p:sp>
        <p:nvSpPr>
          <p:cNvPr id="27661" name="Rectangle 13"/>
          <p:cNvSpPr>
            <a:spLocks noChangeArrowheads="1"/>
          </p:cNvSpPr>
          <p:nvPr/>
        </p:nvSpPr>
        <p:spPr bwMode="auto">
          <a:xfrm>
            <a:off x="3784600" y="1763713"/>
            <a:ext cx="576263" cy="674687"/>
          </a:xfrm>
          <a:prstGeom prst="rect">
            <a:avLst/>
          </a:prstGeom>
          <a:noFill/>
          <a:ln w="14288">
            <a:solidFill>
              <a:srgbClr val="000000"/>
            </a:solidFill>
            <a:miter lim="800000"/>
            <a:headEnd/>
            <a:tailEnd/>
          </a:ln>
        </p:spPr>
        <p:txBody>
          <a:bodyPr/>
          <a:lstStyle/>
          <a:p>
            <a:endParaRPr lang="he-IL"/>
          </a:p>
        </p:txBody>
      </p:sp>
      <p:sp>
        <p:nvSpPr>
          <p:cNvPr id="27662" name="Rectangle 14"/>
          <p:cNvSpPr>
            <a:spLocks noChangeArrowheads="1"/>
          </p:cNvSpPr>
          <p:nvPr/>
        </p:nvSpPr>
        <p:spPr bwMode="auto">
          <a:xfrm>
            <a:off x="5227638" y="1754188"/>
            <a:ext cx="577850" cy="631825"/>
          </a:xfrm>
          <a:prstGeom prst="rect">
            <a:avLst/>
          </a:prstGeom>
          <a:noFill/>
          <a:ln w="14288">
            <a:solidFill>
              <a:srgbClr val="000000"/>
            </a:solidFill>
            <a:miter lim="800000"/>
            <a:headEnd/>
            <a:tailEnd/>
          </a:ln>
        </p:spPr>
        <p:txBody>
          <a:bodyPr/>
          <a:lstStyle/>
          <a:p>
            <a:endParaRPr lang="he-IL"/>
          </a:p>
        </p:txBody>
      </p:sp>
      <p:sp>
        <p:nvSpPr>
          <p:cNvPr id="27663" name="Rectangle 15"/>
          <p:cNvSpPr>
            <a:spLocks noChangeArrowheads="1"/>
          </p:cNvSpPr>
          <p:nvPr/>
        </p:nvSpPr>
        <p:spPr bwMode="auto">
          <a:xfrm>
            <a:off x="2339975" y="1504950"/>
            <a:ext cx="577850" cy="234950"/>
          </a:xfrm>
          <a:prstGeom prst="rect">
            <a:avLst/>
          </a:prstGeom>
          <a:solidFill>
            <a:srgbClr val="FF3300"/>
          </a:solidFill>
          <a:ln w="14288">
            <a:solidFill>
              <a:srgbClr val="000000"/>
            </a:solidFill>
            <a:miter lim="800000"/>
            <a:headEnd/>
            <a:tailEnd/>
          </a:ln>
        </p:spPr>
        <p:txBody>
          <a:bodyPr/>
          <a:lstStyle/>
          <a:p>
            <a:endParaRPr lang="he-IL"/>
          </a:p>
        </p:txBody>
      </p:sp>
      <p:sp>
        <p:nvSpPr>
          <p:cNvPr id="27664" name="Rectangle 16"/>
          <p:cNvSpPr>
            <a:spLocks noChangeArrowheads="1"/>
          </p:cNvSpPr>
          <p:nvPr/>
        </p:nvSpPr>
        <p:spPr bwMode="auto">
          <a:xfrm>
            <a:off x="3784600" y="1504950"/>
            <a:ext cx="576263" cy="258763"/>
          </a:xfrm>
          <a:prstGeom prst="rect">
            <a:avLst/>
          </a:prstGeom>
          <a:solidFill>
            <a:srgbClr val="FF3300"/>
          </a:solidFill>
          <a:ln w="14288">
            <a:solidFill>
              <a:srgbClr val="000000"/>
            </a:solidFill>
            <a:miter lim="800000"/>
            <a:headEnd/>
            <a:tailEnd/>
          </a:ln>
        </p:spPr>
        <p:txBody>
          <a:bodyPr/>
          <a:lstStyle/>
          <a:p>
            <a:endParaRPr lang="he-IL"/>
          </a:p>
        </p:txBody>
      </p:sp>
      <p:sp>
        <p:nvSpPr>
          <p:cNvPr id="27665" name="Rectangle 17"/>
          <p:cNvSpPr>
            <a:spLocks noChangeArrowheads="1"/>
          </p:cNvSpPr>
          <p:nvPr/>
        </p:nvSpPr>
        <p:spPr bwMode="auto">
          <a:xfrm>
            <a:off x="5227638" y="1504950"/>
            <a:ext cx="577850" cy="249238"/>
          </a:xfrm>
          <a:prstGeom prst="rect">
            <a:avLst/>
          </a:prstGeom>
          <a:solidFill>
            <a:srgbClr val="FF3300"/>
          </a:solidFill>
          <a:ln w="14288">
            <a:solidFill>
              <a:srgbClr val="000000"/>
            </a:solidFill>
            <a:miter lim="800000"/>
            <a:headEnd/>
            <a:tailEnd/>
          </a:ln>
        </p:spPr>
        <p:txBody>
          <a:bodyPr/>
          <a:lstStyle/>
          <a:p>
            <a:endParaRPr lang="he-IL"/>
          </a:p>
        </p:txBody>
      </p:sp>
      <p:sp>
        <p:nvSpPr>
          <p:cNvPr id="27666" name="Line 18"/>
          <p:cNvSpPr>
            <a:spLocks noChangeShapeType="1"/>
          </p:cNvSpPr>
          <p:nvPr/>
        </p:nvSpPr>
        <p:spPr bwMode="auto">
          <a:xfrm>
            <a:off x="2628900" y="2319338"/>
            <a:ext cx="1588" cy="66675"/>
          </a:xfrm>
          <a:prstGeom prst="line">
            <a:avLst/>
          </a:prstGeom>
          <a:noFill/>
          <a:ln w="14288">
            <a:solidFill>
              <a:srgbClr val="000000"/>
            </a:solidFill>
            <a:round/>
            <a:headEnd/>
            <a:tailEnd/>
          </a:ln>
        </p:spPr>
        <p:txBody>
          <a:bodyPr/>
          <a:lstStyle/>
          <a:p>
            <a:endParaRPr lang="he-IL"/>
          </a:p>
        </p:txBody>
      </p:sp>
      <p:sp>
        <p:nvSpPr>
          <p:cNvPr id="27667" name="Line 19"/>
          <p:cNvSpPr>
            <a:spLocks noChangeShapeType="1"/>
          </p:cNvSpPr>
          <p:nvPr/>
        </p:nvSpPr>
        <p:spPr bwMode="auto">
          <a:xfrm>
            <a:off x="2590800" y="2386013"/>
            <a:ext cx="77788" cy="1587"/>
          </a:xfrm>
          <a:prstGeom prst="line">
            <a:avLst/>
          </a:prstGeom>
          <a:noFill/>
          <a:ln w="14288">
            <a:solidFill>
              <a:srgbClr val="000000"/>
            </a:solidFill>
            <a:round/>
            <a:headEnd/>
            <a:tailEnd/>
          </a:ln>
        </p:spPr>
        <p:txBody>
          <a:bodyPr/>
          <a:lstStyle/>
          <a:p>
            <a:endParaRPr lang="he-IL"/>
          </a:p>
        </p:txBody>
      </p:sp>
      <p:sp>
        <p:nvSpPr>
          <p:cNvPr id="27668" name="Line 20"/>
          <p:cNvSpPr>
            <a:spLocks noChangeShapeType="1"/>
          </p:cNvSpPr>
          <p:nvPr/>
        </p:nvSpPr>
        <p:spPr bwMode="auto">
          <a:xfrm>
            <a:off x="4073525" y="2438400"/>
            <a:ext cx="1588" cy="133350"/>
          </a:xfrm>
          <a:prstGeom prst="line">
            <a:avLst/>
          </a:prstGeom>
          <a:noFill/>
          <a:ln w="14288">
            <a:solidFill>
              <a:srgbClr val="000000"/>
            </a:solidFill>
            <a:round/>
            <a:headEnd/>
            <a:tailEnd/>
          </a:ln>
        </p:spPr>
        <p:txBody>
          <a:bodyPr/>
          <a:lstStyle/>
          <a:p>
            <a:endParaRPr lang="he-IL"/>
          </a:p>
        </p:txBody>
      </p:sp>
      <p:sp>
        <p:nvSpPr>
          <p:cNvPr id="27669" name="Line 21"/>
          <p:cNvSpPr>
            <a:spLocks noChangeShapeType="1"/>
          </p:cNvSpPr>
          <p:nvPr/>
        </p:nvSpPr>
        <p:spPr bwMode="auto">
          <a:xfrm>
            <a:off x="4035425" y="2571750"/>
            <a:ext cx="76200" cy="1588"/>
          </a:xfrm>
          <a:prstGeom prst="line">
            <a:avLst/>
          </a:prstGeom>
          <a:noFill/>
          <a:ln w="14288">
            <a:solidFill>
              <a:srgbClr val="000000"/>
            </a:solidFill>
            <a:round/>
            <a:headEnd/>
            <a:tailEnd/>
          </a:ln>
        </p:spPr>
        <p:txBody>
          <a:bodyPr/>
          <a:lstStyle/>
          <a:p>
            <a:endParaRPr lang="he-IL"/>
          </a:p>
        </p:txBody>
      </p:sp>
      <p:sp>
        <p:nvSpPr>
          <p:cNvPr id="27670" name="Line 22"/>
          <p:cNvSpPr>
            <a:spLocks noChangeShapeType="1"/>
          </p:cNvSpPr>
          <p:nvPr/>
        </p:nvSpPr>
        <p:spPr bwMode="auto">
          <a:xfrm>
            <a:off x="5514975" y="2386013"/>
            <a:ext cx="1588" cy="131762"/>
          </a:xfrm>
          <a:prstGeom prst="line">
            <a:avLst/>
          </a:prstGeom>
          <a:noFill/>
          <a:ln w="14288">
            <a:solidFill>
              <a:srgbClr val="000000"/>
            </a:solidFill>
            <a:round/>
            <a:headEnd/>
            <a:tailEnd/>
          </a:ln>
        </p:spPr>
        <p:txBody>
          <a:bodyPr/>
          <a:lstStyle/>
          <a:p>
            <a:endParaRPr lang="he-IL"/>
          </a:p>
        </p:txBody>
      </p:sp>
      <p:sp>
        <p:nvSpPr>
          <p:cNvPr id="27671" name="Line 23"/>
          <p:cNvSpPr>
            <a:spLocks noChangeShapeType="1"/>
          </p:cNvSpPr>
          <p:nvPr/>
        </p:nvSpPr>
        <p:spPr bwMode="auto">
          <a:xfrm>
            <a:off x="5478463" y="2517775"/>
            <a:ext cx="76200" cy="1588"/>
          </a:xfrm>
          <a:prstGeom prst="line">
            <a:avLst/>
          </a:prstGeom>
          <a:noFill/>
          <a:ln w="14288">
            <a:solidFill>
              <a:srgbClr val="000000"/>
            </a:solidFill>
            <a:round/>
            <a:headEnd/>
            <a:tailEnd/>
          </a:ln>
        </p:spPr>
        <p:txBody>
          <a:bodyPr/>
          <a:lstStyle/>
          <a:p>
            <a:endParaRPr lang="he-IL"/>
          </a:p>
        </p:txBody>
      </p:sp>
      <p:sp>
        <p:nvSpPr>
          <p:cNvPr id="27672" name="Line 24"/>
          <p:cNvSpPr>
            <a:spLocks noChangeShapeType="1"/>
          </p:cNvSpPr>
          <p:nvPr/>
        </p:nvSpPr>
        <p:spPr bwMode="auto">
          <a:xfrm>
            <a:off x="2628900" y="1739900"/>
            <a:ext cx="1588" cy="47625"/>
          </a:xfrm>
          <a:prstGeom prst="line">
            <a:avLst/>
          </a:prstGeom>
          <a:noFill/>
          <a:ln w="14288">
            <a:solidFill>
              <a:srgbClr val="000000"/>
            </a:solidFill>
            <a:round/>
            <a:headEnd/>
            <a:tailEnd/>
          </a:ln>
        </p:spPr>
        <p:txBody>
          <a:bodyPr/>
          <a:lstStyle/>
          <a:p>
            <a:endParaRPr lang="he-IL"/>
          </a:p>
        </p:txBody>
      </p:sp>
      <p:sp>
        <p:nvSpPr>
          <p:cNvPr id="27673" name="Line 25"/>
          <p:cNvSpPr>
            <a:spLocks noChangeShapeType="1"/>
          </p:cNvSpPr>
          <p:nvPr/>
        </p:nvSpPr>
        <p:spPr bwMode="auto">
          <a:xfrm>
            <a:off x="2590800" y="1787525"/>
            <a:ext cx="77788" cy="1588"/>
          </a:xfrm>
          <a:prstGeom prst="line">
            <a:avLst/>
          </a:prstGeom>
          <a:noFill/>
          <a:ln w="14288">
            <a:solidFill>
              <a:srgbClr val="000000"/>
            </a:solidFill>
            <a:round/>
            <a:headEnd/>
            <a:tailEnd/>
          </a:ln>
        </p:spPr>
        <p:txBody>
          <a:bodyPr/>
          <a:lstStyle/>
          <a:p>
            <a:endParaRPr lang="he-IL"/>
          </a:p>
        </p:txBody>
      </p:sp>
      <p:sp>
        <p:nvSpPr>
          <p:cNvPr id="27674" name="Line 26"/>
          <p:cNvSpPr>
            <a:spLocks noChangeShapeType="1"/>
          </p:cNvSpPr>
          <p:nvPr/>
        </p:nvSpPr>
        <p:spPr bwMode="auto">
          <a:xfrm>
            <a:off x="4073525" y="1763713"/>
            <a:ext cx="1588" cy="117475"/>
          </a:xfrm>
          <a:prstGeom prst="line">
            <a:avLst/>
          </a:prstGeom>
          <a:noFill/>
          <a:ln w="14288">
            <a:solidFill>
              <a:srgbClr val="000000"/>
            </a:solidFill>
            <a:round/>
            <a:headEnd/>
            <a:tailEnd/>
          </a:ln>
        </p:spPr>
        <p:txBody>
          <a:bodyPr/>
          <a:lstStyle/>
          <a:p>
            <a:endParaRPr lang="he-IL"/>
          </a:p>
        </p:txBody>
      </p:sp>
      <p:sp>
        <p:nvSpPr>
          <p:cNvPr id="27675" name="Line 27"/>
          <p:cNvSpPr>
            <a:spLocks noChangeShapeType="1"/>
          </p:cNvSpPr>
          <p:nvPr/>
        </p:nvSpPr>
        <p:spPr bwMode="auto">
          <a:xfrm>
            <a:off x="4035425" y="1881188"/>
            <a:ext cx="76200" cy="1587"/>
          </a:xfrm>
          <a:prstGeom prst="line">
            <a:avLst/>
          </a:prstGeom>
          <a:noFill/>
          <a:ln w="14288">
            <a:solidFill>
              <a:srgbClr val="000000"/>
            </a:solidFill>
            <a:round/>
            <a:headEnd/>
            <a:tailEnd/>
          </a:ln>
        </p:spPr>
        <p:txBody>
          <a:bodyPr/>
          <a:lstStyle/>
          <a:p>
            <a:endParaRPr lang="he-IL"/>
          </a:p>
        </p:txBody>
      </p:sp>
      <p:sp>
        <p:nvSpPr>
          <p:cNvPr id="27676" name="Line 28"/>
          <p:cNvSpPr>
            <a:spLocks noChangeShapeType="1"/>
          </p:cNvSpPr>
          <p:nvPr/>
        </p:nvSpPr>
        <p:spPr bwMode="auto">
          <a:xfrm>
            <a:off x="5514975" y="1754188"/>
            <a:ext cx="1588" cy="82550"/>
          </a:xfrm>
          <a:prstGeom prst="line">
            <a:avLst/>
          </a:prstGeom>
          <a:noFill/>
          <a:ln w="14288">
            <a:solidFill>
              <a:srgbClr val="000000"/>
            </a:solidFill>
            <a:round/>
            <a:headEnd/>
            <a:tailEnd/>
          </a:ln>
        </p:spPr>
        <p:txBody>
          <a:bodyPr/>
          <a:lstStyle/>
          <a:p>
            <a:endParaRPr lang="he-IL"/>
          </a:p>
        </p:txBody>
      </p:sp>
      <p:sp>
        <p:nvSpPr>
          <p:cNvPr id="27677" name="Line 29"/>
          <p:cNvSpPr>
            <a:spLocks noChangeShapeType="1"/>
          </p:cNvSpPr>
          <p:nvPr/>
        </p:nvSpPr>
        <p:spPr bwMode="auto">
          <a:xfrm>
            <a:off x="5478463" y="1836738"/>
            <a:ext cx="76200" cy="1587"/>
          </a:xfrm>
          <a:prstGeom prst="line">
            <a:avLst/>
          </a:prstGeom>
          <a:noFill/>
          <a:ln w="14288">
            <a:solidFill>
              <a:srgbClr val="000000"/>
            </a:solidFill>
            <a:round/>
            <a:headEnd/>
            <a:tailEnd/>
          </a:ln>
        </p:spPr>
        <p:txBody>
          <a:bodyPr/>
          <a:lstStyle/>
          <a:p>
            <a:endParaRPr lang="he-IL"/>
          </a:p>
        </p:txBody>
      </p:sp>
      <p:sp>
        <p:nvSpPr>
          <p:cNvPr id="27678" name="Line 30"/>
          <p:cNvSpPr>
            <a:spLocks noChangeShapeType="1"/>
          </p:cNvSpPr>
          <p:nvPr/>
        </p:nvSpPr>
        <p:spPr bwMode="auto">
          <a:xfrm>
            <a:off x="2628900" y="1504950"/>
            <a:ext cx="1588" cy="47625"/>
          </a:xfrm>
          <a:prstGeom prst="line">
            <a:avLst/>
          </a:prstGeom>
          <a:noFill/>
          <a:ln w="14288">
            <a:solidFill>
              <a:srgbClr val="000000"/>
            </a:solidFill>
            <a:round/>
            <a:headEnd/>
            <a:tailEnd/>
          </a:ln>
        </p:spPr>
        <p:txBody>
          <a:bodyPr/>
          <a:lstStyle/>
          <a:p>
            <a:endParaRPr lang="he-IL"/>
          </a:p>
        </p:txBody>
      </p:sp>
      <p:sp>
        <p:nvSpPr>
          <p:cNvPr id="27679" name="Line 31"/>
          <p:cNvSpPr>
            <a:spLocks noChangeShapeType="1"/>
          </p:cNvSpPr>
          <p:nvPr/>
        </p:nvSpPr>
        <p:spPr bwMode="auto">
          <a:xfrm>
            <a:off x="2590800" y="1552575"/>
            <a:ext cx="77788" cy="1588"/>
          </a:xfrm>
          <a:prstGeom prst="line">
            <a:avLst/>
          </a:prstGeom>
          <a:noFill/>
          <a:ln w="14288">
            <a:solidFill>
              <a:srgbClr val="000000"/>
            </a:solidFill>
            <a:round/>
            <a:headEnd/>
            <a:tailEnd/>
          </a:ln>
        </p:spPr>
        <p:txBody>
          <a:bodyPr/>
          <a:lstStyle/>
          <a:p>
            <a:endParaRPr lang="he-IL"/>
          </a:p>
        </p:txBody>
      </p:sp>
      <p:sp>
        <p:nvSpPr>
          <p:cNvPr id="27680" name="Line 32"/>
          <p:cNvSpPr>
            <a:spLocks noChangeShapeType="1"/>
          </p:cNvSpPr>
          <p:nvPr/>
        </p:nvSpPr>
        <p:spPr bwMode="auto">
          <a:xfrm>
            <a:off x="4073525" y="1504950"/>
            <a:ext cx="1588" cy="73025"/>
          </a:xfrm>
          <a:prstGeom prst="line">
            <a:avLst/>
          </a:prstGeom>
          <a:noFill/>
          <a:ln w="14288">
            <a:solidFill>
              <a:srgbClr val="000000"/>
            </a:solidFill>
            <a:round/>
            <a:headEnd/>
            <a:tailEnd/>
          </a:ln>
        </p:spPr>
        <p:txBody>
          <a:bodyPr/>
          <a:lstStyle/>
          <a:p>
            <a:endParaRPr lang="he-IL"/>
          </a:p>
        </p:txBody>
      </p:sp>
      <p:sp>
        <p:nvSpPr>
          <p:cNvPr id="27681" name="Line 33"/>
          <p:cNvSpPr>
            <a:spLocks noChangeShapeType="1"/>
          </p:cNvSpPr>
          <p:nvPr/>
        </p:nvSpPr>
        <p:spPr bwMode="auto">
          <a:xfrm>
            <a:off x="4035425" y="1577975"/>
            <a:ext cx="76200" cy="1588"/>
          </a:xfrm>
          <a:prstGeom prst="line">
            <a:avLst/>
          </a:prstGeom>
          <a:noFill/>
          <a:ln w="14288">
            <a:solidFill>
              <a:srgbClr val="000000"/>
            </a:solidFill>
            <a:round/>
            <a:headEnd/>
            <a:tailEnd/>
          </a:ln>
        </p:spPr>
        <p:txBody>
          <a:bodyPr/>
          <a:lstStyle/>
          <a:p>
            <a:endParaRPr lang="he-IL"/>
          </a:p>
        </p:txBody>
      </p:sp>
      <p:sp>
        <p:nvSpPr>
          <p:cNvPr id="27682" name="Line 34"/>
          <p:cNvSpPr>
            <a:spLocks noChangeShapeType="1"/>
          </p:cNvSpPr>
          <p:nvPr/>
        </p:nvSpPr>
        <p:spPr bwMode="auto">
          <a:xfrm>
            <a:off x="5514975" y="1504950"/>
            <a:ext cx="1588" cy="73025"/>
          </a:xfrm>
          <a:prstGeom prst="line">
            <a:avLst/>
          </a:prstGeom>
          <a:noFill/>
          <a:ln w="14288">
            <a:solidFill>
              <a:srgbClr val="000000"/>
            </a:solidFill>
            <a:round/>
            <a:headEnd/>
            <a:tailEnd/>
          </a:ln>
        </p:spPr>
        <p:txBody>
          <a:bodyPr/>
          <a:lstStyle/>
          <a:p>
            <a:endParaRPr lang="he-IL"/>
          </a:p>
        </p:txBody>
      </p:sp>
      <p:sp>
        <p:nvSpPr>
          <p:cNvPr id="27683" name="Line 35"/>
          <p:cNvSpPr>
            <a:spLocks noChangeShapeType="1"/>
          </p:cNvSpPr>
          <p:nvPr/>
        </p:nvSpPr>
        <p:spPr bwMode="auto">
          <a:xfrm>
            <a:off x="5478463" y="1577975"/>
            <a:ext cx="76200" cy="1588"/>
          </a:xfrm>
          <a:prstGeom prst="line">
            <a:avLst/>
          </a:prstGeom>
          <a:noFill/>
          <a:ln w="14288">
            <a:solidFill>
              <a:srgbClr val="000000"/>
            </a:solidFill>
            <a:round/>
            <a:headEnd/>
            <a:tailEnd/>
          </a:ln>
        </p:spPr>
        <p:txBody>
          <a:bodyPr/>
          <a:lstStyle/>
          <a:p>
            <a:endParaRPr lang="he-IL"/>
          </a:p>
        </p:txBody>
      </p:sp>
      <p:sp>
        <p:nvSpPr>
          <p:cNvPr id="27684" name="Line 36"/>
          <p:cNvSpPr>
            <a:spLocks noChangeShapeType="1"/>
          </p:cNvSpPr>
          <p:nvPr/>
        </p:nvSpPr>
        <p:spPr bwMode="auto">
          <a:xfrm>
            <a:off x="1906588" y="1504950"/>
            <a:ext cx="1587" cy="1831975"/>
          </a:xfrm>
          <a:prstGeom prst="line">
            <a:avLst/>
          </a:prstGeom>
          <a:noFill/>
          <a:ln w="0">
            <a:solidFill>
              <a:srgbClr val="000000"/>
            </a:solidFill>
            <a:round/>
            <a:headEnd/>
            <a:tailEnd/>
          </a:ln>
        </p:spPr>
        <p:txBody>
          <a:bodyPr/>
          <a:lstStyle/>
          <a:p>
            <a:endParaRPr lang="he-IL"/>
          </a:p>
        </p:txBody>
      </p:sp>
      <p:sp>
        <p:nvSpPr>
          <p:cNvPr id="27685" name="Line 37"/>
          <p:cNvSpPr>
            <a:spLocks noChangeShapeType="1"/>
          </p:cNvSpPr>
          <p:nvPr/>
        </p:nvSpPr>
        <p:spPr bwMode="auto">
          <a:xfrm>
            <a:off x="1868488" y="3336925"/>
            <a:ext cx="38100" cy="1588"/>
          </a:xfrm>
          <a:prstGeom prst="line">
            <a:avLst/>
          </a:prstGeom>
          <a:noFill/>
          <a:ln w="0">
            <a:solidFill>
              <a:srgbClr val="000000"/>
            </a:solidFill>
            <a:round/>
            <a:headEnd/>
            <a:tailEnd/>
          </a:ln>
        </p:spPr>
        <p:txBody>
          <a:bodyPr/>
          <a:lstStyle/>
          <a:p>
            <a:endParaRPr lang="he-IL"/>
          </a:p>
        </p:txBody>
      </p:sp>
      <p:sp>
        <p:nvSpPr>
          <p:cNvPr id="27686" name="Line 38"/>
          <p:cNvSpPr>
            <a:spLocks noChangeShapeType="1"/>
          </p:cNvSpPr>
          <p:nvPr/>
        </p:nvSpPr>
        <p:spPr bwMode="auto">
          <a:xfrm>
            <a:off x="1868488" y="2725738"/>
            <a:ext cx="38100" cy="1587"/>
          </a:xfrm>
          <a:prstGeom prst="line">
            <a:avLst/>
          </a:prstGeom>
          <a:noFill/>
          <a:ln w="0">
            <a:solidFill>
              <a:srgbClr val="000000"/>
            </a:solidFill>
            <a:round/>
            <a:headEnd/>
            <a:tailEnd/>
          </a:ln>
        </p:spPr>
        <p:txBody>
          <a:bodyPr/>
          <a:lstStyle/>
          <a:p>
            <a:endParaRPr lang="he-IL"/>
          </a:p>
        </p:txBody>
      </p:sp>
      <p:sp>
        <p:nvSpPr>
          <p:cNvPr id="27687" name="Line 39"/>
          <p:cNvSpPr>
            <a:spLocks noChangeShapeType="1"/>
          </p:cNvSpPr>
          <p:nvPr/>
        </p:nvSpPr>
        <p:spPr bwMode="auto">
          <a:xfrm>
            <a:off x="1868488" y="2114550"/>
            <a:ext cx="38100" cy="1588"/>
          </a:xfrm>
          <a:prstGeom prst="line">
            <a:avLst/>
          </a:prstGeom>
          <a:noFill/>
          <a:ln w="0">
            <a:solidFill>
              <a:srgbClr val="000000"/>
            </a:solidFill>
            <a:round/>
            <a:headEnd/>
            <a:tailEnd/>
          </a:ln>
        </p:spPr>
        <p:txBody>
          <a:bodyPr/>
          <a:lstStyle/>
          <a:p>
            <a:endParaRPr lang="he-IL"/>
          </a:p>
        </p:txBody>
      </p:sp>
      <p:sp>
        <p:nvSpPr>
          <p:cNvPr id="27688" name="Line 40"/>
          <p:cNvSpPr>
            <a:spLocks noChangeShapeType="1"/>
          </p:cNvSpPr>
          <p:nvPr/>
        </p:nvSpPr>
        <p:spPr bwMode="auto">
          <a:xfrm>
            <a:off x="1868488" y="1504950"/>
            <a:ext cx="38100" cy="1588"/>
          </a:xfrm>
          <a:prstGeom prst="line">
            <a:avLst/>
          </a:prstGeom>
          <a:noFill/>
          <a:ln w="0">
            <a:solidFill>
              <a:srgbClr val="000000"/>
            </a:solidFill>
            <a:round/>
            <a:headEnd/>
            <a:tailEnd/>
          </a:ln>
        </p:spPr>
        <p:txBody>
          <a:bodyPr/>
          <a:lstStyle/>
          <a:p>
            <a:endParaRPr lang="he-IL"/>
          </a:p>
        </p:txBody>
      </p:sp>
      <p:sp>
        <p:nvSpPr>
          <p:cNvPr id="27689" name="Line 41"/>
          <p:cNvSpPr>
            <a:spLocks noChangeShapeType="1"/>
          </p:cNvSpPr>
          <p:nvPr/>
        </p:nvSpPr>
        <p:spPr bwMode="auto">
          <a:xfrm>
            <a:off x="1906588" y="3336925"/>
            <a:ext cx="4332287" cy="1588"/>
          </a:xfrm>
          <a:prstGeom prst="line">
            <a:avLst/>
          </a:prstGeom>
          <a:noFill/>
          <a:ln w="0">
            <a:solidFill>
              <a:srgbClr val="000000"/>
            </a:solidFill>
            <a:round/>
            <a:headEnd/>
            <a:tailEnd/>
          </a:ln>
        </p:spPr>
        <p:txBody>
          <a:bodyPr/>
          <a:lstStyle/>
          <a:p>
            <a:endParaRPr lang="he-IL"/>
          </a:p>
        </p:txBody>
      </p:sp>
      <p:sp>
        <p:nvSpPr>
          <p:cNvPr id="27690" name="Line 42"/>
          <p:cNvSpPr>
            <a:spLocks noChangeShapeType="1"/>
          </p:cNvSpPr>
          <p:nvPr/>
        </p:nvSpPr>
        <p:spPr bwMode="auto">
          <a:xfrm flipV="1">
            <a:off x="1906588" y="3336925"/>
            <a:ext cx="1587" cy="39688"/>
          </a:xfrm>
          <a:prstGeom prst="line">
            <a:avLst/>
          </a:prstGeom>
          <a:noFill/>
          <a:ln w="0">
            <a:solidFill>
              <a:srgbClr val="000000"/>
            </a:solidFill>
            <a:round/>
            <a:headEnd/>
            <a:tailEnd/>
          </a:ln>
        </p:spPr>
        <p:txBody>
          <a:bodyPr/>
          <a:lstStyle/>
          <a:p>
            <a:endParaRPr lang="he-IL"/>
          </a:p>
        </p:txBody>
      </p:sp>
      <p:sp>
        <p:nvSpPr>
          <p:cNvPr id="27691" name="Line 43"/>
          <p:cNvSpPr>
            <a:spLocks noChangeShapeType="1"/>
          </p:cNvSpPr>
          <p:nvPr/>
        </p:nvSpPr>
        <p:spPr bwMode="auto">
          <a:xfrm flipV="1">
            <a:off x="3351213" y="3336925"/>
            <a:ext cx="1587" cy="39688"/>
          </a:xfrm>
          <a:prstGeom prst="line">
            <a:avLst/>
          </a:prstGeom>
          <a:noFill/>
          <a:ln w="0">
            <a:solidFill>
              <a:srgbClr val="000000"/>
            </a:solidFill>
            <a:round/>
            <a:headEnd/>
            <a:tailEnd/>
          </a:ln>
        </p:spPr>
        <p:txBody>
          <a:bodyPr/>
          <a:lstStyle/>
          <a:p>
            <a:endParaRPr lang="he-IL"/>
          </a:p>
        </p:txBody>
      </p:sp>
      <p:sp>
        <p:nvSpPr>
          <p:cNvPr id="27692" name="Line 44"/>
          <p:cNvSpPr>
            <a:spLocks noChangeShapeType="1"/>
          </p:cNvSpPr>
          <p:nvPr/>
        </p:nvSpPr>
        <p:spPr bwMode="auto">
          <a:xfrm flipV="1">
            <a:off x="4794250" y="3336925"/>
            <a:ext cx="1588" cy="39688"/>
          </a:xfrm>
          <a:prstGeom prst="line">
            <a:avLst/>
          </a:prstGeom>
          <a:noFill/>
          <a:ln w="0">
            <a:solidFill>
              <a:srgbClr val="000000"/>
            </a:solidFill>
            <a:round/>
            <a:headEnd/>
            <a:tailEnd/>
          </a:ln>
        </p:spPr>
        <p:txBody>
          <a:bodyPr/>
          <a:lstStyle/>
          <a:p>
            <a:endParaRPr lang="he-IL"/>
          </a:p>
        </p:txBody>
      </p:sp>
      <p:sp>
        <p:nvSpPr>
          <p:cNvPr id="27693" name="Line 45"/>
          <p:cNvSpPr>
            <a:spLocks noChangeShapeType="1"/>
          </p:cNvSpPr>
          <p:nvPr/>
        </p:nvSpPr>
        <p:spPr bwMode="auto">
          <a:xfrm flipV="1">
            <a:off x="6238875" y="3336925"/>
            <a:ext cx="1588" cy="39688"/>
          </a:xfrm>
          <a:prstGeom prst="line">
            <a:avLst/>
          </a:prstGeom>
          <a:noFill/>
          <a:ln w="0">
            <a:solidFill>
              <a:srgbClr val="000000"/>
            </a:solidFill>
            <a:round/>
            <a:headEnd/>
            <a:tailEnd/>
          </a:ln>
        </p:spPr>
        <p:txBody>
          <a:bodyPr/>
          <a:lstStyle/>
          <a:p>
            <a:endParaRPr lang="he-IL"/>
          </a:p>
        </p:txBody>
      </p:sp>
      <p:sp>
        <p:nvSpPr>
          <p:cNvPr id="27694" name="Rectangle 46"/>
          <p:cNvSpPr>
            <a:spLocks noChangeArrowheads="1"/>
          </p:cNvSpPr>
          <p:nvPr/>
        </p:nvSpPr>
        <p:spPr bwMode="auto">
          <a:xfrm>
            <a:off x="1546225" y="3257550"/>
            <a:ext cx="355600" cy="212725"/>
          </a:xfrm>
          <a:prstGeom prst="rect">
            <a:avLst/>
          </a:prstGeom>
          <a:noFill/>
          <a:ln w="9525">
            <a:noFill/>
            <a:miter lim="800000"/>
            <a:headEnd/>
            <a:tailEnd/>
          </a:ln>
        </p:spPr>
        <p:txBody>
          <a:bodyPr wrap="none" lIns="0" tIns="0" rIns="0" bIns="0">
            <a:spAutoFit/>
          </a:bodyPr>
          <a:lstStyle/>
          <a:p>
            <a:r>
              <a:rPr lang="en-US" sz="1400">
                <a:solidFill>
                  <a:srgbClr val="000000"/>
                </a:solidFill>
              </a:rPr>
              <a:t>40%</a:t>
            </a:r>
            <a:endParaRPr lang="en-US" sz="1400"/>
          </a:p>
        </p:txBody>
      </p:sp>
      <p:sp>
        <p:nvSpPr>
          <p:cNvPr id="27695" name="Rectangle 47"/>
          <p:cNvSpPr>
            <a:spLocks noChangeArrowheads="1"/>
          </p:cNvSpPr>
          <p:nvPr/>
        </p:nvSpPr>
        <p:spPr bwMode="auto">
          <a:xfrm>
            <a:off x="1546225" y="2647950"/>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60</a:t>
            </a:r>
            <a:endParaRPr lang="en-US" sz="1400"/>
          </a:p>
        </p:txBody>
      </p:sp>
      <p:sp>
        <p:nvSpPr>
          <p:cNvPr id="27696" name="Rectangle 48"/>
          <p:cNvSpPr>
            <a:spLocks noChangeArrowheads="1"/>
          </p:cNvSpPr>
          <p:nvPr/>
        </p:nvSpPr>
        <p:spPr bwMode="auto">
          <a:xfrm>
            <a:off x="1546225" y="203517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80</a:t>
            </a:r>
            <a:endParaRPr lang="en-US" sz="1400"/>
          </a:p>
        </p:txBody>
      </p:sp>
      <p:sp>
        <p:nvSpPr>
          <p:cNvPr id="27697" name="Rectangle 49"/>
          <p:cNvSpPr>
            <a:spLocks noChangeArrowheads="1"/>
          </p:cNvSpPr>
          <p:nvPr/>
        </p:nvSpPr>
        <p:spPr bwMode="auto">
          <a:xfrm>
            <a:off x="1471613" y="1425575"/>
            <a:ext cx="29527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a:t>
            </a:r>
            <a:endParaRPr lang="en-US" sz="1400"/>
          </a:p>
        </p:txBody>
      </p:sp>
      <p:sp>
        <p:nvSpPr>
          <p:cNvPr id="27698" name="Rectangle 50"/>
          <p:cNvSpPr>
            <a:spLocks noChangeArrowheads="1"/>
          </p:cNvSpPr>
          <p:nvPr/>
        </p:nvSpPr>
        <p:spPr bwMode="auto">
          <a:xfrm>
            <a:off x="2289175" y="3448050"/>
            <a:ext cx="630238" cy="212725"/>
          </a:xfrm>
          <a:prstGeom prst="rect">
            <a:avLst/>
          </a:prstGeom>
          <a:noFill/>
          <a:ln w="9525">
            <a:noFill/>
            <a:miter lim="800000"/>
            <a:headEnd/>
            <a:tailEnd/>
          </a:ln>
        </p:spPr>
        <p:txBody>
          <a:bodyPr wrap="none" lIns="0" tIns="0" rIns="0" bIns="0">
            <a:spAutoFit/>
          </a:bodyPr>
          <a:lstStyle/>
          <a:p>
            <a:r>
              <a:rPr lang="en-US" sz="1400">
                <a:solidFill>
                  <a:srgbClr val="000000"/>
                </a:solidFill>
              </a:rPr>
              <a:t>Drought</a:t>
            </a:r>
            <a:endParaRPr lang="en-US" sz="1400"/>
          </a:p>
        </p:txBody>
      </p:sp>
      <p:sp>
        <p:nvSpPr>
          <p:cNvPr id="27699" name="Rectangle 51"/>
          <p:cNvSpPr>
            <a:spLocks noChangeArrowheads="1"/>
          </p:cNvSpPr>
          <p:nvPr/>
        </p:nvSpPr>
        <p:spPr bwMode="auto">
          <a:xfrm>
            <a:off x="3756025" y="3448050"/>
            <a:ext cx="571500" cy="212725"/>
          </a:xfrm>
          <a:prstGeom prst="rect">
            <a:avLst/>
          </a:prstGeom>
          <a:noFill/>
          <a:ln w="9525">
            <a:noFill/>
            <a:miter lim="800000"/>
            <a:headEnd/>
            <a:tailEnd/>
          </a:ln>
        </p:spPr>
        <p:txBody>
          <a:bodyPr wrap="none" lIns="0" tIns="0" rIns="0" bIns="0">
            <a:spAutoFit/>
          </a:bodyPr>
          <a:lstStyle/>
          <a:p>
            <a:r>
              <a:rPr lang="en-US" sz="1400">
                <a:solidFill>
                  <a:srgbClr val="000000"/>
                </a:solidFill>
              </a:rPr>
              <a:t>Control</a:t>
            </a:r>
            <a:endParaRPr lang="en-US" sz="1400"/>
          </a:p>
        </p:txBody>
      </p:sp>
      <p:sp>
        <p:nvSpPr>
          <p:cNvPr id="27700" name="Rectangle 52"/>
          <p:cNvSpPr>
            <a:spLocks noChangeArrowheads="1"/>
          </p:cNvSpPr>
          <p:nvPr/>
        </p:nvSpPr>
        <p:spPr bwMode="auto">
          <a:xfrm>
            <a:off x="5156200" y="3448050"/>
            <a:ext cx="688975" cy="212725"/>
          </a:xfrm>
          <a:prstGeom prst="rect">
            <a:avLst/>
          </a:prstGeom>
          <a:noFill/>
          <a:ln w="9525">
            <a:noFill/>
            <a:miter lim="800000"/>
            <a:headEnd/>
            <a:tailEnd/>
          </a:ln>
        </p:spPr>
        <p:txBody>
          <a:bodyPr wrap="none" lIns="0" tIns="0" rIns="0" bIns="0">
            <a:spAutoFit/>
          </a:bodyPr>
          <a:lstStyle/>
          <a:p>
            <a:r>
              <a:rPr lang="en-US" sz="1400">
                <a:solidFill>
                  <a:srgbClr val="000000"/>
                </a:solidFill>
              </a:rPr>
              <a:t>Irrigation</a:t>
            </a:r>
            <a:endParaRPr lang="en-US" sz="1400"/>
          </a:p>
        </p:txBody>
      </p:sp>
      <p:sp>
        <p:nvSpPr>
          <p:cNvPr id="27701" name="Rectangle 53"/>
          <p:cNvSpPr>
            <a:spLocks noChangeArrowheads="1"/>
          </p:cNvSpPr>
          <p:nvPr/>
        </p:nvSpPr>
        <p:spPr bwMode="auto">
          <a:xfrm>
            <a:off x="5991225" y="1554163"/>
            <a:ext cx="168275" cy="152400"/>
          </a:xfrm>
          <a:prstGeom prst="rect">
            <a:avLst/>
          </a:prstGeom>
          <a:noFill/>
          <a:ln w="9525">
            <a:noFill/>
            <a:miter lim="800000"/>
            <a:headEnd/>
            <a:tailEnd/>
          </a:ln>
        </p:spPr>
        <p:txBody>
          <a:bodyPr wrap="none" lIns="0" tIns="0" rIns="0" bIns="0">
            <a:spAutoFit/>
          </a:bodyPr>
          <a:lstStyle/>
          <a:p>
            <a:r>
              <a:rPr lang="en-US" sz="1000">
                <a:solidFill>
                  <a:srgbClr val="000000"/>
                </a:solidFill>
              </a:rPr>
              <a:t>n.s</a:t>
            </a:r>
            <a:endParaRPr lang="en-US"/>
          </a:p>
        </p:txBody>
      </p:sp>
      <p:sp>
        <p:nvSpPr>
          <p:cNvPr id="27702" name="Line 54"/>
          <p:cNvSpPr>
            <a:spLocks noChangeShapeType="1"/>
          </p:cNvSpPr>
          <p:nvPr/>
        </p:nvSpPr>
        <p:spPr bwMode="auto">
          <a:xfrm flipV="1">
            <a:off x="1819275" y="2970213"/>
            <a:ext cx="171450" cy="84137"/>
          </a:xfrm>
          <a:prstGeom prst="line">
            <a:avLst/>
          </a:prstGeom>
          <a:noFill/>
          <a:ln w="11113" cap="rnd">
            <a:solidFill>
              <a:srgbClr val="000000"/>
            </a:solidFill>
            <a:round/>
            <a:headEnd/>
            <a:tailEnd/>
          </a:ln>
        </p:spPr>
        <p:txBody>
          <a:bodyPr/>
          <a:lstStyle/>
          <a:p>
            <a:endParaRPr lang="he-IL"/>
          </a:p>
        </p:txBody>
      </p:sp>
      <p:sp>
        <p:nvSpPr>
          <p:cNvPr id="27703" name="Line 55"/>
          <p:cNvSpPr>
            <a:spLocks noChangeShapeType="1"/>
          </p:cNvSpPr>
          <p:nvPr/>
        </p:nvSpPr>
        <p:spPr bwMode="auto">
          <a:xfrm flipV="1">
            <a:off x="1819275" y="3054350"/>
            <a:ext cx="171450" cy="85725"/>
          </a:xfrm>
          <a:prstGeom prst="line">
            <a:avLst/>
          </a:prstGeom>
          <a:noFill/>
          <a:ln w="11113" cap="rnd">
            <a:solidFill>
              <a:srgbClr val="000000"/>
            </a:solidFill>
            <a:round/>
            <a:headEnd/>
            <a:tailEnd/>
          </a:ln>
        </p:spPr>
        <p:txBody>
          <a:bodyPr/>
          <a:lstStyle/>
          <a:p>
            <a:endParaRPr lang="he-IL"/>
          </a:p>
        </p:txBody>
      </p:sp>
      <p:sp>
        <p:nvSpPr>
          <p:cNvPr id="27704" name="Rectangle 56"/>
          <p:cNvSpPr>
            <a:spLocks noChangeArrowheads="1"/>
          </p:cNvSpPr>
          <p:nvPr/>
        </p:nvSpPr>
        <p:spPr bwMode="auto">
          <a:xfrm>
            <a:off x="1187450" y="4005263"/>
            <a:ext cx="5168900" cy="2514600"/>
          </a:xfrm>
          <a:prstGeom prst="rect">
            <a:avLst/>
          </a:prstGeom>
          <a:solidFill>
            <a:srgbClr val="FFFFFF"/>
          </a:solidFill>
          <a:ln w="9525">
            <a:noFill/>
            <a:miter lim="800000"/>
            <a:headEnd/>
            <a:tailEnd/>
          </a:ln>
        </p:spPr>
        <p:txBody>
          <a:bodyPr/>
          <a:lstStyle/>
          <a:p>
            <a:endParaRPr lang="he-IL"/>
          </a:p>
        </p:txBody>
      </p:sp>
      <p:sp>
        <p:nvSpPr>
          <p:cNvPr id="27705" name="Rectangle 57"/>
          <p:cNvSpPr>
            <a:spLocks noChangeArrowheads="1"/>
          </p:cNvSpPr>
          <p:nvPr/>
        </p:nvSpPr>
        <p:spPr bwMode="auto">
          <a:xfrm>
            <a:off x="1906588" y="4235450"/>
            <a:ext cx="4332287" cy="1863725"/>
          </a:xfrm>
          <a:prstGeom prst="rect">
            <a:avLst/>
          </a:prstGeom>
          <a:noFill/>
          <a:ln w="9525">
            <a:noFill/>
            <a:miter lim="800000"/>
            <a:headEnd/>
            <a:tailEnd/>
          </a:ln>
        </p:spPr>
        <p:txBody>
          <a:bodyPr/>
          <a:lstStyle/>
          <a:p>
            <a:endParaRPr lang="he-IL"/>
          </a:p>
        </p:txBody>
      </p:sp>
      <p:sp>
        <p:nvSpPr>
          <p:cNvPr id="27706" name="Rectangle 58"/>
          <p:cNvSpPr>
            <a:spLocks noChangeArrowheads="1"/>
          </p:cNvSpPr>
          <p:nvPr/>
        </p:nvSpPr>
        <p:spPr bwMode="auto">
          <a:xfrm>
            <a:off x="1906588" y="4235450"/>
            <a:ext cx="4332287" cy="1863725"/>
          </a:xfrm>
          <a:prstGeom prst="rect">
            <a:avLst/>
          </a:prstGeom>
          <a:noFill/>
          <a:ln w="0">
            <a:solidFill>
              <a:srgbClr val="000000"/>
            </a:solidFill>
            <a:miter lim="800000"/>
            <a:headEnd/>
            <a:tailEnd/>
          </a:ln>
        </p:spPr>
        <p:txBody>
          <a:bodyPr/>
          <a:lstStyle/>
          <a:p>
            <a:endParaRPr lang="he-IL"/>
          </a:p>
        </p:txBody>
      </p:sp>
      <p:sp>
        <p:nvSpPr>
          <p:cNvPr id="27707" name="Rectangle 59"/>
          <p:cNvSpPr>
            <a:spLocks noChangeArrowheads="1"/>
          </p:cNvSpPr>
          <p:nvPr/>
        </p:nvSpPr>
        <p:spPr bwMode="auto">
          <a:xfrm>
            <a:off x="2339975" y="5343525"/>
            <a:ext cx="577850" cy="755650"/>
          </a:xfrm>
          <a:prstGeom prst="rect">
            <a:avLst/>
          </a:prstGeom>
          <a:solidFill>
            <a:srgbClr val="0000FF"/>
          </a:solidFill>
          <a:ln w="14288">
            <a:solidFill>
              <a:srgbClr val="000000"/>
            </a:solidFill>
            <a:miter lim="800000"/>
            <a:headEnd/>
            <a:tailEnd/>
          </a:ln>
        </p:spPr>
        <p:txBody>
          <a:bodyPr/>
          <a:lstStyle/>
          <a:p>
            <a:endParaRPr lang="he-IL"/>
          </a:p>
        </p:txBody>
      </p:sp>
      <p:sp>
        <p:nvSpPr>
          <p:cNvPr id="27708" name="Rectangle 60"/>
          <p:cNvSpPr>
            <a:spLocks noChangeArrowheads="1"/>
          </p:cNvSpPr>
          <p:nvPr/>
        </p:nvSpPr>
        <p:spPr bwMode="auto">
          <a:xfrm>
            <a:off x="3784600" y="5119688"/>
            <a:ext cx="576263" cy="979487"/>
          </a:xfrm>
          <a:prstGeom prst="rect">
            <a:avLst/>
          </a:prstGeom>
          <a:solidFill>
            <a:srgbClr val="0000FF"/>
          </a:solidFill>
          <a:ln w="14288">
            <a:solidFill>
              <a:srgbClr val="000000"/>
            </a:solidFill>
            <a:miter lim="800000"/>
            <a:headEnd/>
            <a:tailEnd/>
          </a:ln>
        </p:spPr>
        <p:txBody>
          <a:bodyPr/>
          <a:lstStyle/>
          <a:p>
            <a:endParaRPr lang="he-IL"/>
          </a:p>
        </p:txBody>
      </p:sp>
      <p:sp>
        <p:nvSpPr>
          <p:cNvPr id="27709" name="Rectangle 61"/>
          <p:cNvSpPr>
            <a:spLocks noChangeArrowheads="1"/>
          </p:cNvSpPr>
          <p:nvPr/>
        </p:nvSpPr>
        <p:spPr bwMode="auto">
          <a:xfrm>
            <a:off x="5227638" y="5135563"/>
            <a:ext cx="577850" cy="963612"/>
          </a:xfrm>
          <a:prstGeom prst="rect">
            <a:avLst/>
          </a:prstGeom>
          <a:solidFill>
            <a:srgbClr val="0000FF"/>
          </a:solidFill>
          <a:ln w="14288">
            <a:solidFill>
              <a:srgbClr val="000000"/>
            </a:solidFill>
            <a:miter lim="800000"/>
            <a:headEnd/>
            <a:tailEnd/>
          </a:ln>
        </p:spPr>
        <p:txBody>
          <a:bodyPr/>
          <a:lstStyle/>
          <a:p>
            <a:endParaRPr lang="he-IL"/>
          </a:p>
        </p:txBody>
      </p:sp>
      <p:sp>
        <p:nvSpPr>
          <p:cNvPr id="27710" name="Rectangle 62"/>
          <p:cNvSpPr>
            <a:spLocks noChangeArrowheads="1"/>
          </p:cNvSpPr>
          <p:nvPr/>
        </p:nvSpPr>
        <p:spPr bwMode="auto">
          <a:xfrm>
            <a:off x="2339975" y="4570413"/>
            <a:ext cx="577850" cy="773112"/>
          </a:xfrm>
          <a:prstGeom prst="rect">
            <a:avLst/>
          </a:prstGeom>
          <a:noFill/>
          <a:ln w="14288">
            <a:solidFill>
              <a:srgbClr val="000000"/>
            </a:solidFill>
            <a:miter lim="800000"/>
            <a:headEnd/>
            <a:tailEnd/>
          </a:ln>
        </p:spPr>
        <p:txBody>
          <a:bodyPr/>
          <a:lstStyle/>
          <a:p>
            <a:endParaRPr lang="he-IL"/>
          </a:p>
        </p:txBody>
      </p:sp>
      <p:sp>
        <p:nvSpPr>
          <p:cNvPr id="27711" name="Rectangle 63"/>
          <p:cNvSpPr>
            <a:spLocks noChangeArrowheads="1"/>
          </p:cNvSpPr>
          <p:nvPr/>
        </p:nvSpPr>
        <p:spPr bwMode="auto">
          <a:xfrm>
            <a:off x="3784600" y="4556125"/>
            <a:ext cx="576263" cy="563563"/>
          </a:xfrm>
          <a:prstGeom prst="rect">
            <a:avLst/>
          </a:prstGeom>
          <a:noFill/>
          <a:ln w="14288">
            <a:solidFill>
              <a:srgbClr val="000000"/>
            </a:solidFill>
            <a:miter lim="800000"/>
            <a:headEnd/>
            <a:tailEnd/>
          </a:ln>
        </p:spPr>
        <p:txBody>
          <a:bodyPr/>
          <a:lstStyle/>
          <a:p>
            <a:endParaRPr lang="he-IL"/>
          </a:p>
        </p:txBody>
      </p:sp>
      <p:sp>
        <p:nvSpPr>
          <p:cNvPr id="27712" name="Rectangle 64"/>
          <p:cNvSpPr>
            <a:spLocks noChangeArrowheads="1"/>
          </p:cNvSpPr>
          <p:nvPr/>
        </p:nvSpPr>
        <p:spPr bwMode="auto">
          <a:xfrm>
            <a:off x="5227638" y="4478338"/>
            <a:ext cx="577850" cy="657225"/>
          </a:xfrm>
          <a:prstGeom prst="rect">
            <a:avLst/>
          </a:prstGeom>
          <a:noFill/>
          <a:ln w="14288">
            <a:solidFill>
              <a:srgbClr val="000000"/>
            </a:solidFill>
            <a:miter lim="800000"/>
            <a:headEnd/>
            <a:tailEnd/>
          </a:ln>
        </p:spPr>
        <p:txBody>
          <a:bodyPr/>
          <a:lstStyle/>
          <a:p>
            <a:endParaRPr lang="he-IL"/>
          </a:p>
        </p:txBody>
      </p:sp>
      <p:sp>
        <p:nvSpPr>
          <p:cNvPr id="27713" name="Rectangle 65"/>
          <p:cNvSpPr>
            <a:spLocks noChangeArrowheads="1"/>
          </p:cNvSpPr>
          <p:nvPr/>
        </p:nvSpPr>
        <p:spPr bwMode="auto">
          <a:xfrm>
            <a:off x="2339975" y="4235450"/>
            <a:ext cx="577850" cy="334963"/>
          </a:xfrm>
          <a:prstGeom prst="rect">
            <a:avLst/>
          </a:prstGeom>
          <a:solidFill>
            <a:srgbClr val="FF3300"/>
          </a:solidFill>
          <a:ln w="14288">
            <a:solidFill>
              <a:srgbClr val="000000"/>
            </a:solidFill>
            <a:miter lim="800000"/>
            <a:headEnd/>
            <a:tailEnd/>
          </a:ln>
        </p:spPr>
        <p:txBody>
          <a:bodyPr/>
          <a:lstStyle/>
          <a:p>
            <a:endParaRPr lang="he-IL"/>
          </a:p>
        </p:txBody>
      </p:sp>
      <p:sp>
        <p:nvSpPr>
          <p:cNvPr id="27714" name="Rectangle 66"/>
          <p:cNvSpPr>
            <a:spLocks noChangeArrowheads="1"/>
          </p:cNvSpPr>
          <p:nvPr/>
        </p:nvSpPr>
        <p:spPr bwMode="auto">
          <a:xfrm>
            <a:off x="3784600" y="4235450"/>
            <a:ext cx="576263" cy="320675"/>
          </a:xfrm>
          <a:prstGeom prst="rect">
            <a:avLst/>
          </a:prstGeom>
          <a:solidFill>
            <a:srgbClr val="FF3300"/>
          </a:solidFill>
          <a:ln w="14288">
            <a:solidFill>
              <a:srgbClr val="000000"/>
            </a:solidFill>
            <a:miter lim="800000"/>
            <a:headEnd/>
            <a:tailEnd/>
          </a:ln>
        </p:spPr>
        <p:txBody>
          <a:bodyPr/>
          <a:lstStyle/>
          <a:p>
            <a:endParaRPr lang="he-IL"/>
          </a:p>
        </p:txBody>
      </p:sp>
      <p:sp>
        <p:nvSpPr>
          <p:cNvPr id="27715" name="Rectangle 67"/>
          <p:cNvSpPr>
            <a:spLocks noChangeArrowheads="1"/>
          </p:cNvSpPr>
          <p:nvPr/>
        </p:nvSpPr>
        <p:spPr bwMode="auto">
          <a:xfrm>
            <a:off x="5227638" y="4235450"/>
            <a:ext cx="577850" cy="242888"/>
          </a:xfrm>
          <a:prstGeom prst="rect">
            <a:avLst/>
          </a:prstGeom>
          <a:solidFill>
            <a:srgbClr val="FF3300"/>
          </a:solidFill>
          <a:ln w="14288">
            <a:solidFill>
              <a:srgbClr val="000000"/>
            </a:solidFill>
            <a:miter lim="800000"/>
            <a:headEnd/>
            <a:tailEnd/>
          </a:ln>
        </p:spPr>
        <p:txBody>
          <a:bodyPr/>
          <a:lstStyle/>
          <a:p>
            <a:endParaRPr lang="he-IL"/>
          </a:p>
        </p:txBody>
      </p:sp>
      <p:sp>
        <p:nvSpPr>
          <p:cNvPr id="27716" name="Line 68"/>
          <p:cNvSpPr>
            <a:spLocks noChangeShapeType="1"/>
          </p:cNvSpPr>
          <p:nvPr/>
        </p:nvSpPr>
        <p:spPr bwMode="auto">
          <a:xfrm>
            <a:off x="2628900" y="5343525"/>
            <a:ext cx="1588" cy="146050"/>
          </a:xfrm>
          <a:prstGeom prst="line">
            <a:avLst/>
          </a:prstGeom>
          <a:noFill/>
          <a:ln w="14288">
            <a:solidFill>
              <a:srgbClr val="000000"/>
            </a:solidFill>
            <a:round/>
            <a:headEnd/>
            <a:tailEnd/>
          </a:ln>
        </p:spPr>
        <p:txBody>
          <a:bodyPr/>
          <a:lstStyle/>
          <a:p>
            <a:endParaRPr lang="he-IL"/>
          </a:p>
        </p:txBody>
      </p:sp>
      <p:sp>
        <p:nvSpPr>
          <p:cNvPr id="27717" name="Line 69"/>
          <p:cNvSpPr>
            <a:spLocks noChangeShapeType="1"/>
          </p:cNvSpPr>
          <p:nvPr/>
        </p:nvSpPr>
        <p:spPr bwMode="auto">
          <a:xfrm>
            <a:off x="2590800" y="5489575"/>
            <a:ext cx="77788" cy="1588"/>
          </a:xfrm>
          <a:prstGeom prst="line">
            <a:avLst/>
          </a:prstGeom>
          <a:noFill/>
          <a:ln w="14288">
            <a:solidFill>
              <a:srgbClr val="000000"/>
            </a:solidFill>
            <a:round/>
            <a:headEnd/>
            <a:tailEnd/>
          </a:ln>
        </p:spPr>
        <p:txBody>
          <a:bodyPr/>
          <a:lstStyle/>
          <a:p>
            <a:endParaRPr lang="he-IL"/>
          </a:p>
        </p:txBody>
      </p:sp>
      <p:sp>
        <p:nvSpPr>
          <p:cNvPr id="27718" name="Line 70"/>
          <p:cNvSpPr>
            <a:spLocks noChangeShapeType="1"/>
          </p:cNvSpPr>
          <p:nvPr/>
        </p:nvSpPr>
        <p:spPr bwMode="auto">
          <a:xfrm>
            <a:off x="4073525" y="5119688"/>
            <a:ext cx="1588" cy="139700"/>
          </a:xfrm>
          <a:prstGeom prst="line">
            <a:avLst/>
          </a:prstGeom>
          <a:noFill/>
          <a:ln w="14288">
            <a:solidFill>
              <a:srgbClr val="000000"/>
            </a:solidFill>
            <a:round/>
            <a:headEnd/>
            <a:tailEnd/>
          </a:ln>
        </p:spPr>
        <p:txBody>
          <a:bodyPr/>
          <a:lstStyle/>
          <a:p>
            <a:endParaRPr lang="he-IL"/>
          </a:p>
        </p:txBody>
      </p:sp>
      <p:sp>
        <p:nvSpPr>
          <p:cNvPr id="27719" name="Line 71"/>
          <p:cNvSpPr>
            <a:spLocks noChangeShapeType="1"/>
          </p:cNvSpPr>
          <p:nvPr/>
        </p:nvSpPr>
        <p:spPr bwMode="auto">
          <a:xfrm>
            <a:off x="4035425" y="5259388"/>
            <a:ext cx="76200" cy="1587"/>
          </a:xfrm>
          <a:prstGeom prst="line">
            <a:avLst/>
          </a:prstGeom>
          <a:noFill/>
          <a:ln w="14288">
            <a:solidFill>
              <a:srgbClr val="000000"/>
            </a:solidFill>
            <a:round/>
            <a:headEnd/>
            <a:tailEnd/>
          </a:ln>
        </p:spPr>
        <p:txBody>
          <a:bodyPr/>
          <a:lstStyle/>
          <a:p>
            <a:endParaRPr lang="he-IL"/>
          </a:p>
        </p:txBody>
      </p:sp>
      <p:sp>
        <p:nvSpPr>
          <p:cNvPr id="27720" name="Line 72"/>
          <p:cNvSpPr>
            <a:spLocks noChangeShapeType="1"/>
          </p:cNvSpPr>
          <p:nvPr/>
        </p:nvSpPr>
        <p:spPr bwMode="auto">
          <a:xfrm>
            <a:off x="5514975" y="5135563"/>
            <a:ext cx="1588" cy="88900"/>
          </a:xfrm>
          <a:prstGeom prst="line">
            <a:avLst/>
          </a:prstGeom>
          <a:noFill/>
          <a:ln w="14288">
            <a:solidFill>
              <a:srgbClr val="000000"/>
            </a:solidFill>
            <a:round/>
            <a:headEnd/>
            <a:tailEnd/>
          </a:ln>
        </p:spPr>
        <p:txBody>
          <a:bodyPr/>
          <a:lstStyle/>
          <a:p>
            <a:endParaRPr lang="he-IL"/>
          </a:p>
        </p:txBody>
      </p:sp>
      <p:sp>
        <p:nvSpPr>
          <p:cNvPr id="27721" name="Line 73"/>
          <p:cNvSpPr>
            <a:spLocks noChangeShapeType="1"/>
          </p:cNvSpPr>
          <p:nvPr/>
        </p:nvSpPr>
        <p:spPr bwMode="auto">
          <a:xfrm>
            <a:off x="5478463" y="5224463"/>
            <a:ext cx="76200" cy="1587"/>
          </a:xfrm>
          <a:prstGeom prst="line">
            <a:avLst/>
          </a:prstGeom>
          <a:noFill/>
          <a:ln w="14288">
            <a:solidFill>
              <a:srgbClr val="000000"/>
            </a:solidFill>
            <a:round/>
            <a:headEnd/>
            <a:tailEnd/>
          </a:ln>
        </p:spPr>
        <p:txBody>
          <a:bodyPr/>
          <a:lstStyle/>
          <a:p>
            <a:endParaRPr lang="he-IL"/>
          </a:p>
        </p:txBody>
      </p:sp>
      <p:sp>
        <p:nvSpPr>
          <p:cNvPr id="27722" name="Line 74"/>
          <p:cNvSpPr>
            <a:spLocks noChangeShapeType="1"/>
          </p:cNvSpPr>
          <p:nvPr/>
        </p:nvSpPr>
        <p:spPr bwMode="auto">
          <a:xfrm>
            <a:off x="2628900" y="4570413"/>
            <a:ext cx="1588" cy="104775"/>
          </a:xfrm>
          <a:prstGeom prst="line">
            <a:avLst/>
          </a:prstGeom>
          <a:noFill/>
          <a:ln w="14288">
            <a:solidFill>
              <a:srgbClr val="000000"/>
            </a:solidFill>
            <a:round/>
            <a:headEnd/>
            <a:tailEnd/>
          </a:ln>
        </p:spPr>
        <p:txBody>
          <a:bodyPr/>
          <a:lstStyle/>
          <a:p>
            <a:endParaRPr lang="he-IL"/>
          </a:p>
        </p:txBody>
      </p:sp>
      <p:sp>
        <p:nvSpPr>
          <p:cNvPr id="27723" name="Line 75"/>
          <p:cNvSpPr>
            <a:spLocks noChangeShapeType="1"/>
          </p:cNvSpPr>
          <p:nvPr/>
        </p:nvSpPr>
        <p:spPr bwMode="auto">
          <a:xfrm>
            <a:off x="2590800" y="4675188"/>
            <a:ext cx="77788" cy="1587"/>
          </a:xfrm>
          <a:prstGeom prst="line">
            <a:avLst/>
          </a:prstGeom>
          <a:noFill/>
          <a:ln w="14288">
            <a:solidFill>
              <a:srgbClr val="000000"/>
            </a:solidFill>
            <a:round/>
            <a:headEnd/>
            <a:tailEnd/>
          </a:ln>
        </p:spPr>
        <p:txBody>
          <a:bodyPr/>
          <a:lstStyle/>
          <a:p>
            <a:endParaRPr lang="he-IL"/>
          </a:p>
        </p:txBody>
      </p:sp>
      <p:sp>
        <p:nvSpPr>
          <p:cNvPr id="27724" name="Line 76"/>
          <p:cNvSpPr>
            <a:spLocks noChangeShapeType="1"/>
          </p:cNvSpPr>
          <p:nvPr/>
        </p:nvSpPr>
        <p:spPr bwMode="auto">
          <a:xfrm>
            <a:off x="4073525" y="4556125"/>
            <a:ext cx="1588" cy="92075"/>
          </a:xfrm>
          <a:prstGeom prst="line">
            <a:avLst/>
          </a:prstGeom>
          <a:noFill/>
          <a:ln w="14288">
            <a:solidFill>
              <a:srgbClr val="000000"/>
            </a:solidFill>
            <a:round/>
            <a:headEnd/>
            <a:tailEnd/>
          </a:ln>
        </p:spPr>
        <p:txBody>
          <a:bodyPr/>
          <a:lstStyle/>
          <a:p>
            <a:endParaRPr lang="he-IL"/>
          </a:p>
        </p:txBody>
      </p:sp>
      <p:sp>
        <p:nvSpPr>
          <p:cNvPr id="27725" name="Line 77"/>
          <p:cNvSpPr>
            <a:spLocks noChangeShapeType="1"/>
          </p:cNvSpPr>
          <p:nvPr/>
        </p:nvSpPr>
        <p:spPr bwMode="auto">
          <a:xfrm>
            <a:off x="4035425" y="4648200"/>
            <a:ext cx="76200" cy="1588"/>
          </a:xfrm>
          <a:prstGeom prst="line">
            <a:avLst/>
          </a:prstGeom>
          <a:noFill/>
          <a:ln w="14288">
            <a:solidFill>
              <a:srgbClr val="000000"/>
            </a:solidFill>
            <a:round/>
            <a:headEnd/>
            <a:tailEnd/>
          </a:ln>
        </p:spPr>
        <p:txBody>
          <a:bodyPr/>
          <a:lstStyle/>
          <a:p>
            <a:endParaRPr lang="he-IL"/>
          </a:p>
        </p:txBody>
      </p:sp>
      <p:sp>
        <p:nvSpPr>
          <p:cNvPr id="27726" name="Line 78"/>
          <p:cNvSpPr>
            <a:spLocks noChangeShapeType="1"/>
          </p:cNvSpPr>
          <p:nvPr/>
        </p:nvSpPr>
        <p:spPr bwMode="auto">
          <a:xfrm>
            <a:off x="5514975" y="4478338"/>
            <a:ext cx="1588" cy="90487"/>
          </a:xfrm>
          <a:prstGeom prst="line">
            <a:avLst/>
          </a:prstGeom>
          <a:noFill/>
          <a:ln w="14288">
            <a:solidFill>
              <a:srgbClr val="000000"/>
            </a:solidFill>
            <a:round/>
            <a:headEnd/>
            <a:tailEnd/>
          </a:ln>
        </p:spPr>
        <p:txBody>
          <a:bodyPr/>
          <a:lstStyle/>
          <a:p>
            <a:endParaRPr lang="he-IL"/>
          </a:p>
        </p:txBody>
      </p:sp>
      <p:sp>
        <p:nvSpPr>
          <p:cNvPr id="27727" name="Line 79"/>
          <p:cNvSpPr>
            <a:spLocks noChangeShapeType="1"/>
          </p:cNvSpPr>
          <p:nvPr/>
        </p:nvSpPr>
        <p:spPr bwMode="auto">
          <a:xfrm>
            <a:off x="5478463" y="4568825"/>
            <a:ext cx="76200" cy="1588"/>
          </a:xfrm>
          <a:prstGeom prst="line">
            <a:avLst/>
          </a:prstGeom>
          <a:noFill/>
          <a:ln w="14288">
            <a:solidFill>
              <a:srgbClr val="000000"/>
            </a:solidFill>
            <a:round/>
            <a:headEnd/>
            <a:tailEnd/>
          </a:ln>
        </p:spPr>
        <p:txBody>
          <a:bodyPr/>
          <a:lstStyle/>
          <a:p>
            <a:endParaRPr lang="he-IL"/>
          </a:p>
        </p:txBody>
      </p:sp>
      <p:sp>
        <p:nvSpPr>
          <p:cNvPr id="27728" name="Line 80"/>
          <p:cNvSpPr>
            <a:spLocks noChangeShapeType="1"/>
          </p:cNvSpPr>
          <p:nvPr/>
        </p:nvSpPr>
        <p:spPr bwMode="auto">
          <a:xfrm>
            <a:off x="2628900" y="4235450"/>
            <a:ext cx="1588" cy="130175"/>
          </a:xfrm>
          <a:prstGeom prst="line">
            <a:avLst/>
          </a:prstGeom>
          <a:noFill/>
          <a:ln w="14288">
            <a:solidFill>
              <a:srgbClr val="000000"/>
            </a:solidFill>
            <a:round/>
            <a:headEnd/>
            <a:tailEnd/>
          </a:ln>
        </p:spPr>
        <p:txBody>
          <a:bodyPr/>
          <a:lstStyle/>
          <a:p>
            <a:endParaRPr lang="he-IL"/>
          </a:p>
        </p:txBody>
      </p:sp>
      <p:sp>
        <p:nvSpPr>
          <p:cNvPr id="27729" name="Line 81"/>
          <p:cNvSpPr>
            <a:spLocks noChangeShapeType="1"/>
          </p:cNvSpPr>
          <p:nvPr/>
        </p:nvSpPr>
        <p:spPr bwMode="auto">
          <a:xfrm>
            <a:off x="2590800" y="4365625"/>
            <a:ext cx="77788" cy="1588"/>
          </a:xfrm>
          <a:prstGeom prst="line">
            <a:avLst/>
          </a:prstGeom>
          <a:noFill/>
          <a:ln w="14288">
            <a:solidFill>
              <a:srgbClr val="000000"/>
            </a:solidFill>
            <a:round/>
            <a:headEnd/>
            <a:tailEnd/>
          </a:ln>
        </p:spPr>
        <p:txBody>
          <a:bodyPr/>
          <a:lstStyle/>
          <a:p>
            <a:endParaRPr lang="he-IL"/>
          </a:p>
        </p:txBody>
      </p:sp>
      <p:sp>
        <p:nvSpPr>
          <p:cNvPr id="27730" name="Line 82"/>
          <p:cNvSpPr>
            <a:spLocks noChangeShapeType="1"/>
          </p:cNvSpPr>
          <p:nvPr/>
        </p:nvSpPr>
        <p:spPr bwMode="auto">
          <a:xfrm>
            <a:off x="4073525" y="4235450"/>
            <a:ext cx="1588" cy="50800"/>
          </a:xfrm>
          <a:prstGeom prst="line">
            <a:avLst/>
          </a:prstGeom>
          <a:noFill/>
          <a:ln w="14288">
            <a:solidFill>
              <a:srgbClr val="000000"/>
            </a:solidFill>
            <a:round/>
            <a:headEnd/>
            <a:tailEnd/>
          </a:ln>
        </p:spPr>
        <p:txBody>
          <a:bodyPr/>
          <a:lstStyle/>
          <a:p>
            <a:endParaRPr lang="he-IL"/>
          </a:p>
        </p:txBody>
      </p:sp>
      <p:sp>
        <p:nvSpPr>
          <p:cNvPr id="27731" name="Line 83"/>
          <p:cNvSpPr>
            <a:spLocks noChangeShapeType="1"/>
          </p:cNvSpPr>
          <p:nvPr/>
        </p:nvSpPr>
        <p:spPr bwMode="auto">
          <a:xfrm>
            <a:off x="4035425" y="4286250"/>
            <a:ext cx="76200" cy="1588"/>
          </a:xfrm>
          <a:prstGeom prst="line">
            <a:avLst/>
          </a:prstGeom>
          <a:noFill/>
          <a:ln w="14288">
            <a:solidFill>
              <a:srgbClr val="000000"/>
            </a:solidFill>
            <a:round/>
            <a:headEnd/>
            <a:tailEnd/>
          </a:ln>
        </p:spPr>
        <p:txBody>
          <a:bodyPr/>
          <a:lstStyle/>
          <a:p>
            <a:endParaRPr lang="he-IL"/>
          </a:p>
        </p:txBody>
      </p:sp>
      <p:sp>
        <p:nvSpPr>
          <p:cNvPr id="27732" name="Line 84"/>
          <p:cNvSpPr>
            <a:spLocks noChangeShapeType="1"/>
          </p:cNvSpPr>
          <p:nvPr/>
        </p:nvSpPr>
        <p:spPr bwMode="auto">
          <a:xfrm>
            <a:off x="5514975" y="4235450"/>
            <a:ext cx="1588" cy="60325"/>
          </a:xfrm>
          <a:prstGeom prst="line">
            <a:avLst/>
          </a:prstGeom>
          <a:noFill/>
          <a:ln w="14288">
            <a:solidFill>
              <a:srgbClr val="000000"/>
            </a:solidFill>
            <a:round/>
            <a:headEnd/>
            <a:tailEnd/>
          </a:ln>
        </p:spPr>
        <p:txBody>
          <a:bodyPr/>
          <a:lstStyle/>
          <a:p>
            <a:endParaRPr lang="he-IL"/>
          </a:p>
        </p:txBody>
      </p:sp>
      <p:sp>
        <p:nvSpPr>
          <p:cNvPr id="27733" name="Line 85"/>
          <p:cNvSpPr>
            <a:spLocks noChangeShapeType="1"/>
          </p:cNvSpPr>
          <p:nvPr/>
        </p:nvSpPr>
        <p:spPr bwMode="auto">
          <a:xfrm>
            <a:off x="5478463" y="4295775"/>
            <a:ext cx="76200" cy="1588"/>
          </a:xfrm>
          <a:prstGeom prst="line">
            <a:avLst/>
          </a:prstGeom>
          <a:noFill/>
          <a:ln w="14288">
            <a:solidFill>
              <a:srgbClr val="000000"/>
            </a:solidFill>
            <a:round/>
            <a:headEnd/>
            <a:tailEnd/>
          </a:ln>
        </p:spPr>
        <p:txBody>
          <a:bodyPr/>
          <a:lstStyle/>
          <a:p>
            <a:endParaRPr lang="he-IL"/>
          </a:p>
        </p:txBody>
      </p:sp>
      <p:sp>
        <p:nvSpPr>
          <p:cNvPr id="27734" name="Line 86"/>
          <p:cNvSpPr>
            <a:spLocks noChangeShapeType="1"/>
          </p:cNvSpPr>
          <p:nvPr/>
        </p:nvSpPr>
        <p:spPr bwMode="auto">
          <a:xfrm>
            <a:off x="1906588" y="4235450"/>
            <a:ext cx="1587" cy="1863725"/>
          </a:xfrm>
          <a:prstGeom prst="line">
            <a:avLst/>
          </a:prstGeom>
          <a:noFill/>
          <a:ln w="0">
            <a:solidFill>
              <a:srgbClr val="000000"/>
            </a:solidFill>
            <a:round/>
            <a:headEnd/>
            <a:tailEnd/>
          </a:ln>
        </p:spPr>
        <p:txBody>
          <a:bodyPr/>
          <a:lstStyle/>
          <a:p>
            <a:endParaRPr lang="he-IL"/>
          </a:p>
        </p:txBody>
      </p:sp>
      <p:sp>
        <p:nvSpPr>
          <p:cNvPr id="27735" name="Line 87"/>
          <p:cNvSpPr>
            <a:spLocks noChangeShapeType="1"/>
          </p:cNvSpPr>
          <p:nvPr/>
        </p:nvSpPr>
        <p:spPr bwMode="auto">
          <a:xfrm>
            <a:off x="1868488" y="6099175"/>
            <a:ext cx="38100" cy="1588"/>
          </a:xfrm>
          <a:prstGeom prst="line">
            <a:avLst/>
          </a:prstGeom>
          <a:noFill/>
          <a:ln w="0">
            <a:solidFill>
              <a:srgbClr val="000000"/>
            </a:solidFill>
            <a:round/>
            <a:headEnd/>
            <a:tailEnd/>
          </a:ln>
        </p:spPr>
        <p:txBody>
          <a:bodyPr/>
          <a:lstStyle/>
          <a:p>
            <a:endParaRPr lang="he-IL"/>
          </a:p>
        </p:txBody>
      </p:sp>
      <p:sp>
        <p:nvSpPr>
          <p:cNvPr id="27736" name="Line 88"/>
          <p:cNvSpPr>
            <a:spLocks noChangeShapeType="1"/>
          </p:cNvSpPr>
          <p:nvPr/>
        </p:nvSpPr>
        <p:spPr bwMode="auto">
          <a:xfrm>
            <a:off x="1868488" y="5478463"/>
            <a:ext cx="38100" cy="1587"/>
          </a:xfrm>
          <a:prstGeom prst="line">
            <a:avLst/>
          </a:prstGeom>
          <a:noFill/>
          <a:ln w="0">
            <a:solidFill>
              <a:srgbClr val="000000"/>
            </a:solidFill>
            <a:round/>
            <a:headEnd/>
            <a:tailEnd/>
          </a:ln>
        </p:spPr>
        <p:txBody>
          <a:bodyPr/>
          <a:lstStyle/>
          <a:p>
            <a:endParaRPr lang="he-IL"/>
          </a:p>
        </p:txBody>
      </p:sp>
      <p:sp>
        <p:nvSpPr>
          <p:cNvPr id="27737" name="Line 89"/>
          <p:cNvSpPr>
            <a:spLocks noChangeShapeType="1"/>
          </p:cNvSpPr>
          <p:nvPr/>
        </p:nvSpPr>
        <p:spPr bwMode="auto">
          <a:xfrm>
            <a:off x="1868488" y="4856163"/>
            <a:ext cx="38100" cy="1587"/>
          </a:xfrm>
          <a:prstGeom prst="line">
            <a:avLst/>
          </a:prstGeom>
          <a:noFill/>
          <a:ln w="0">
            <a:solidFill>
              <a:srgbClr val="000000"/>
            </a:solidFill>
            <a:round/>
            <a:headEnd/>
            <a:tailEnd/>
          </a:ln>
        </p:spPr>
        <p:txBody>
          <a:bodyPr/>
          <a:lstStyle/>
          <a:p>
            <a:endParaRPr lang="he-IL"/>
          </a:p>
        </p:txBody>
      </p:sp>
      <p:sp>
        <p:nvSpPr>
          <p:cNvPr id="27738" name="Line 90"/>
          <p:cNvSpPr>
            <a:spLocks noChangeShapeType="1"/>
          </p:cNvSpPr>
          <p:nvPr/>
        </p:nvSpPr>
        <p:spPr bwMode="auto">
          <a:xfrm>
            <a:off x="1868488" y="4235450"/>
            <a:ext cx="38100" cy="1588"/>
          </a:xfrm>
          <a:prstGeom prst="line">
            <a:avLst/>
          </a:prstGeom>
          <a:noFill/>
          <a:ln w="0">
            <a:solidFill>
              <a:srgbClr val="000000"/>
            </a:solidFill>
            <a:round/>
            <a:headEnd/>
            <a:tailEnd/>
          </a:ln>
        </p:spPr>
        <p:txBody>
          <a:bodyPr/>
          <a:lstStyle/>
          <a:p>
            <a:endParaRPr lang="he-IL"/>
          </a:p>
        </p:txBody>
      </p:sp>
      <p:sp>
        <p:nvSpPr>
          <p:cNvPr id="27739" name="Line 91"/>
          <p:cNvSpPr>
            <a:spLocks noChangeShapeType="1"/>
          </p:cNvSpPr>
          <p:nvPr/>
        </p:nvSpPr>
        <p:spPr bwMode="auto">
          <a:xfrm>
            <a:off x="1906588" y="6099175"/>
            <a:ext cx="4332287" cy="1588"/>
          </a:xfrm>
          <a:prstGeom prst="line">
            <a:avLst/>
          </a:prstGeom>
          <a:noFill/>
          <a:ln w="0">
            <a:solidFill>
              <a:srgbClr val="000000"/>
            </a:solidFill>
            <a:round/>
            <a:headEnd/>
            <a:tailEnd/>
          </a:ln>
        </p:spPr>
        <p:txBody>
          <a:bodyPr/>
          <a:lstStyle/>
          <a:p>
            <a:endParaRPr lang="he-IL"/>
          </a:p>
        </p:txBody>
      </p:sp>
      <p:sp>
        <p:nvSpPr>
          <p:cNvPr id="27740" name="Line 92"/>
          <p:cNvSpPr>
            <a:spLocks noChangeShapeType="1"/>
          </p:cNvSpPr>
          <p:nvPr/>
        </p:nvSpPr>
        <p:spPr bwMode="auto">
          <a:xfrm flipV="1">
            <a:off x="1906588" y="6099175"/>
            <a:ext cx="1587" cy="39688"/>
          </a:xfrm>
          <a:prstGeom prst="line">
            <a:avLst/>
          </a:prstGeom>
          <a:noFill/>
          <a:ln w="0">
            <a:solidFill>
              <a:srgbClr val="000000"/>
            </a:solidFill>
            <a:round/>
            <a:headEnd/>
            <a:tailEnd/>
          </a:ln>
        </p:spPr>
        <p:txBody>
          <a:bodyPr/>
          <a:lstStyle/>
          <a:p>
            <a:endParaRPr lang="he-IL"/>
          </a:p>
        </p:txBody>
      </p:sp>
      <p:sp>
        <p:nvSpPr>
          <p:cNvPr id="27741" name="Line 93"/>
          <p:cNvSpPr>
            <a:spLocks noChangeShapeType="1"/>
          </p:cNvSpPr>
          <p:nvPr/>
        </p:nvSpPr>
        <p:spPr bwMode="auto">
          <a:xfrm flipV="1">
            <a:off x="3351213" y="6099175"/>
            <a:ext cx="1587" cy="39688"/>
          </a:xfrm>
          <a:prstGeom prst="line">
            <a:avLst/>
          </a:prstGeom>
          <a:noFill/>
          <a:ln w="0">
            <a:solidFill>
              <a:srgbClr val="000000"/>
            </a:solidFill>
            <a:round/>
            <a:headEnd/>
            <a:tailEnd/>
          </a:ln>
        </p:spPr>
        <p:txBody>
          <a:bodyPr/>
          <a:lstStyle/>
          <a:p>
            <a:endParaRPr lang="he-IL"/>
          </a:p>
        </p:txBody>
      </p:sp>
      <p:sp>
        <p:nvSpPr>
          <p:cNvPr id="27742" name="Line 94"/>
          <p:cNvSpPr>
            <a:spLocks noChangeShapeType="1"/>
          </p:cNvSpPr>
          <p:nvPr/>
        </p:nvSpPr>
        <p:spPr bwMode="auto">
          <a:xfrm flipV="1">
            <a:off x="4794250" y="6099175"/>
            <a:ext cx="1588" cy="39688"/>
          </a:xfrm>
          <a:prstGeom prst="line">
            <a:avLst/>
          </a:prstGeom>
          <a:noFill/>
          <a:ln w="0">
            <a:solidFill>
              <a:srgbClr val="000000"/>
            </a:solidFill>
            <a:round/>
            <a:headEnd/>
            <a:tailEnd/>
          </a:ln>
        </p:spPr>
        <p:txBody>
          <a:bodyPr/>
          <a:lstStyle/>
          <a:p>
            <a:endParaRPr lang="he-IL"/>
          </a:p>
        </p:txBody>
      </p:sp>
      <p:sp>
        <p:nvSpPr>
          <p:cNvPr id="27743" name="Line 95"/>
          <p:cNvSpPr>
            <a:spLocks noChangeShapeType="1"/>
          </p:cNvSpPr>
          <p:nvPr/>
        </p:nvSpPr>
        <p:spPr bwMode="auto">
          <a:xfrm flipV="1">
            <a:off x="6238875" y="6099175"/>
            <a:ext cx="1588" cy="39688"/>
          </a:xfrm>
          <a:prstGeom prst="line">
            <a:avLst/>
          </a:prstGeom>
          <a:noFill/>
          <a:ln w="0">
            <a:solidFill>
              <a:srgbClr val="000000"/>
            </a:solidFill>
            <a:round/>
            <a:headEnd/>
            <a:tailEnd/>
          </a:ln>
        </p:spPr>
        <p:txBody>
          <a:bodyPr/>
          <a:lstStyle/>
          <a:p>
            <a:endParaRPr lang="he-IL"/>
          </a:p>
        </p:txBody>
      </p:sp>
      <p:sp>
        <p:nvSpPr>
          <p:cNvPr id="27744" name="Rectangle 96"/>
          <p:cNvSpPr>
            <a:spLocks noChangeArrowheads="1"/>
          </p:cNvSpPr>
          <p:nvPr/>
        </p:nvSpPr>
        <p:spPr bwMode="auto">
          <a:xfrm>
            <a:off x="1546225" y="5399088"/>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60</a:t>
            </a:r>
            <a:endParaRPr lang="en-US" sz="1400"/>
          </a:p>
        </p:txBody>
      </p:sp>
      <p:sp>
        <p:nvSpPr>
          <p:cNvPr id="27745" name="Rectangle 97"/>
          <p:cNvSpPr>
            <a:spLocks noChangeArrowheads="1"/>
          </p:cNvSpPr>
          <p:nvPr/>
        </p:nvSpPr>
        <p:spPr bwMode="auto">
          <a:xfrm>
            <a:off x="1546225" y="4776788"/>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80</a:t>
            </a:r>
            <a:endParaRPr lang="en-US" sz="1400"/>
          </a:p>
        </p:txBody>
      </p:sp>
      <p:sp>
        <p:nvSpPr>
          <p:cNvPr id="27746" name="Rectangle 98"/>
          <p:cNvSpPr>
            <a:spLocks noChangeArrowheads="1"/>
          </p:cNvSpPr>
          <p:nvPr/>
        </p:nvSpPr>
        <p:spPr bwMode="auto">
          <a:xfrm>
            <a:off x="1471613" y="4156075"/>
            <a:ext cx="29527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a:t>
            </a:r>
            <a:endParaRPr lang="en-US" sz="1400"/>
          </a:p>
        </p:txBody>
      </p:sp>
      <p:sp>
        <p:nvSpPr>
          <p:cNvPr id="27747" name="Rectangle 99"/>
          <p:cNvSpPr>
            <a:spLocks noChangeArrowheads="1"/>
          </p:cNvSpPr>
          <p:nvPr/>
        </p:nvSpPr>
        <p:spPr bwMode="auto">
          <a:xfrm>
            <a:off x="2289175" y="6210300"/>
            <a:ext cx="630238" cy="212725"/>
          </a:xfrm>
          <a:prstGeom prst="rect">
            <a:avLst/>
          </a:prstGeom>
          <a:noFill/>
          <a:ln w="9525">
            <a:noFill/>
            <a:miter lim="800000"/>
            <a:headEnd/>
            <a:tailEnd/>
          </a:ln>
        </p:spPr>
        <p:txBody>
          <a:bodyPr wrap="none" lIns="0" tIns="0" rIns="0" bIns="0">
            <a:spAutoFit/>
          </a:bodyPr>
          <a:lstStyle/>
          <a:p>
            <a:r>
              <a:rPr lang="en-US" sz="1400">
                <a:solidFill>
                  <a:srgbClr val="000000"/>
                </a:solidFill>
              </a:rPr>
              <a:t>Drought</a:t>
            </a:r>
            <a:endParaRPr lang="en-US" sz="1400"/>
          </a:p>
        </p:txBody>
      </p:sp>
      <p:sp>
        <p:nvSpPr>
          <p:cNvPr id="27748" name="Rectangle 100"/>
          <p:cNvSpPr>
            <a:spLocks noChangeArrowheads="1"/>
          </p:cNvSpPr>
          <p:nvPr/>
        </p:nvSpPr>
        <p:spPr bwMode="auto">
          <a:xfrm>
            <a:off x="3756025" y="6210300"/>
            <a:ext cx="571500" cy="212725"/>
          </a:xfrm>
          <a:prstGeom prst="rect">
            <a:avLst/>
          </a:prstGeom>
          <a:noFill/>
          <a:ln w="9525">
            <a:noFill/>
            <a:miter lim="800000"/>
            <a:headEnd/>
            <a:tailEnd/>
          </a:ln>
        </p:spPr>
        <p:txBody>
          <a:bodyPr wrap="none" lIns="0" tIns="0" rIns="0" bIns="0">
            <a:spAutoFit/>
          </a:bodyPr>
          <a:lstStyle/>
          <a:p>
            <a:r>
              <a:rPr lang="en-US" sz="1400">
                <a:solidFill>
                  <a:srgbClr val="000000"/>
                </a:solidFill>
              </a:rPr>
              <a:t>Control</a:t>
            </a:r>
            <a:endParaRPr lang="en-US" sz="1400"/>
          </a:p>
        </p:txBody>
      </p:sp>
      <p:sp>
        <p:nvSpPr>
          <p:cNvPr id="27749" name="Rectangle 101"/>
          <p:cNvSpPr>
            <a:spLocks noChangeArrowheads="1"/>
          </p:cNvSpPr>
          <p:nvPr/>
        </p:nvSpPr>
        <p:spPr bwMode="auto">
          <a:xfrm>
            <a:off x="5156200" y="6210300"/>
            <a:ext cx="688975" cy="212725"/>
          </a:xfrm>
          <a:prstGeom prst="rect">
            <a:avLst/>
          </a:prstGeom>
          <a:noFill/>
          <a:ln w="9525">
            <a:noFill/>
            <a:miter lim="800000"/>
            <a:headEnd/>
            <a:tailEnd/>
          </a:ln>
        </p:spPr>
        <p:txBody>
          <a:bodyPr wrap="none" lIns="0" tIns="0" rIns="0" bIns="0">
            <a:spAutoFit/>
          </a:bodyPr>
          <a:lstStyle/>
          <a:p>
            <a:r>
              <a:rPr lang="en-US" sz="1400">
                <a:solidFill>
                  <a:srgbClr val="000000"/>
                </a:solidFill>
              </a:rPr>
              <a:t>Irrigation</a:t>
            </a:r>
            <a:endParaRPr lang="en-US" sz="1400"/>
          </a:p>
        </p:txBody>
      </p:sp>
      <p:sp>
        <p:nvSpPr>
          <p:cNvPr id="27750" name="Rectangle 102"/>
          <p:cNvSpPr>
            <a:spLocks noChangeArrowheads="1"/>
          </p:cNvSpPr>
          <p:nvPr/>
        </p:nvSpPr>
        <p:spPr bwMode="auto">
          <a:xfrm>
            <a:off x="6010275" y="4286250"/>
            <a:ext cx="168275" cy="152400"/>
          </a:xfrm>
          <a:prstGeom prst="rect">
            <a:avLst/>
          </a:prstGeom>
          <a:noFill/>
          <a:ln w="9525">
            <a:noFill/>
            <a:miter lim="800000"/>
            <a:headEnd/>
            <a:tailEnd/>
          </a:ln>
        </p:spPr>
        <p:txBody>
          <a:bodyPr wrap="none" lIns="0" tIns="0" rIns="0" bIns="0">
            <a:spAutoFit/>
          </a:bodyPr>
          <a:lstStyle/>
          <a:p>
            <a:r>
              <a:rPr lang="en-US" sz="1000">
                <a:solidFill>
                  <a:srgbClr val="000000"/>
                </a:solidFill>
              </a:rPr>
              <a:t>n.s</a:t>
            </a:r>
            <a:endParaRPr lang="en-US"/>
          </a:p>
        </p:txBody>
      </p:sp>
      <p:sp>
        <p:nvSpPr>
          <p:cNvPr id="27751" name="Line 103"/>
          <p:cNvSpPr>
            <a:spLocks noChangeShapeType="1"/>
          </p:cNvSpPr>
          <p:nvPr/>
        </p:nvSpPr>
        <p:spPr bwMode="auto">
          <a:xfrm flipV="1">
            <a:off x="1819275" y="5700713"/>
            <a:ext cx="171450" cy="84137"/>
          </a:xfrm>
          <a:prstGeom prst="line">
            <a:avLst/>
          </a:prstGeom>
          <a:noFill/>
          <a:ln w="11113" cap="rnd">
            <a:solidFill>
              <a:srgbClr val="000000"/>
            </a:solidFill>
            <a:round/>
            <a:headEnd/>
            <a:tailEnd/>
          </a:ln>
        </p:spPr>
        <p:txBody>
          <a:bodyPr/>
          <a:lstStyle/>
          <a:p>
            <a:endParaRPr lang="he-IL"/>
          </a:p>
        </p:txBody>
      </p:sp>
      <p:sp>
        <p:nvSpPr>
          <p:cNvPr id="27752" name="Line 104"/>
          <p:cNvSpPr>
            <a:spLocks noChangeShapeType="1"/>
          </p:cNvSpPr>
          <p:nvPr/>
        </p:nvSpPr>
        <p:spPr bwMode="auto">
          <a:xfrm flipV="1">
            <a:off x="1819275" y="5784850"/>
            <a:ext cx="171450" cy="85725"/>
          </a:xfrm>
          <a:prstGeom prst="line">
            <a:avLst/>
          </a:prstGeom>
          <a:noFill/>
          <a:ln w="11113" cap="rnd">
            <a:solidFill>
              <a:srgbClr val="000000"/>
            </a:solidFill>
            <a:round/>
            <a:headEnd/>
            <a:tailEnd/>
          </a:ln>
        </p:spPr>
        <p:txBody>
          <a:bodyPr/>
          <a:lstStyle/>
          <a:p>
            <a:endParaRPr lang="he-IL"/>
          </a:p>
        </p:txBody>
      </p:sp>
      <p:sp>
        <p:nvSpPr>
          <p:cNvPr id="27753" name="Rectangle 105"/>
          <p:cNvSpPr>
            <a:spLocks noChangeArrowheads="1"/>
          </p:cNvSpPr>
          <p:nvPr/>
        </p:nvSpPr>
        <p:spPr bwMode="auto">
          <a:xfrm>
            <a:off x="1397000" y="5954713"/>
            <a:ext cx="425450" cy="269875"/>
          </a:xfrm>
          <a:prstGeom prst="rect">
            <a:avLst/>
          </a:prstGeom>
          <a:solidFill>
            <a:srgbClr val="FFFFFF"/>
          </a:solidFill>
          <a:ln w="9525">
            <a:noFill/>
            <a:miter lim="800000"/>
            <a:headEnd/>
            <a:tailEnd/>
          </a:ln>
        </p:spPr>
        <p:txBody>
          <a:bodyPr/>
          <a:lstStyle/>
          <a:p>
            <a:endParaRPr lang="he-IL"/>
          </a:p>
        </p:txBody>
      </p:sp>
      <p:sp>
        <p:nvSpPr>
          <p:cNvPr id="27754" name="Rectangle 106"/>
          <p:cNvSpPr>
            <a:spLocks noChangeArrowheads="1"/>
          </p:cNvSpPr>
          <p:nvPr/>
        </p:nvSpPr>
        <p:spPr bwMode="auto">
          <a:xfrm>
            <a:off x="1665288" y="6016625"/>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rPr>
              <a:t>0</a:t>
            </a:r>
            <a:endParaRPr lang="en-US" sz="1400"/>
          </a:p>
        </p:txBody>
      </p:sp>
      <p:sp>
        <p:nvSpPr>
          <p:cNvPr id="27755" name="Rectangle 107"/>
          <p:cNvSpPr>
            <a:spLocks noChangeArrowheads="1"/>
          </p:cNvSpPr>
          <p:nvPr/>
        </p:nvSpPr>
        <p:spPr bwMode="auto">
          <a:xfrm>
            <a:off x="1397000" y="3138488"/>
            <a:ext cx="493713" cy="287337"/>
          </a:xfrm>
          <a:prstGeom prst="rect">
            <a:avLst/>
          </a:prstGeom>
          <a:solidFill>
            <a:srgbClr val="FFFFFF"/>
          </a:solidFill>
          <a:ln w="9525">
            <a:noFill/>
            <a:miter lim="800000"/>
            <a:headEnd/>
            <a:tailEnd/>
          </a:ln>
        </p:spPr>
        <p:txBody>
          <a:bodyPr/>
          <a:lstStyle/>
          <a:p>
            <a:endParaRPr lang="he-IL"/>
          </a:p>
        </p:txBody>
      </p:sp>
      <p:sp>
        <p:nvSpPr>
          <p:cNvPr id="27756" name="Rectangle 108"/>
          <p:cNvSpPr>
            <a:spLocks noChangeArrowheads="1"/>
          </p:cNvSpPr>
          <p:nvPr/>
        </p:nvSpPr>
        <p:spPr bwMode="auto">
          <a:xfrm>
            <a:off x="1665288" y="3216275"/>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rPr>
              <a:t>0</a:t>
            </a:r>
            <a:endParaRPr lang="en-US" sz="1400"/>
          </a:p>
        </p:txBody>
      </p:sp>
      <p:sp>
        <p:nvSpPr>
          <p:cNvPr id="159854" name="Rectangle 110"/>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defRPr/>
            </a:pPr>
            <a:r>
              <a:rPr lang="en-US" sz="2800" b="1">
                <a:solidFill>
                  <a:srgbClr val="FFFF00"/>
                </a:solidFill>
                <a:effectLst>
                  <a:outerShdw blurRad="38100" dist="38100" dir="2700000" algn="tl">
                    <a:srgbClr val="000000"/>
                  </a:outerShdw>
                </a:effectLst>
              </a:rPr>
              <a:t>No treatment effect</a:t>
            </a:r>
          </a:p>
        </p:txBody>
      </p:sp>
      <p:sp>
        <p:nvSpPr>
          <p:cNvPr id="27758" name="Text Box 113"/>
          <p:cNvSpPr txBox="1">
            <a:spLocks noChangeArrowheads="1"/>
          </p:cNvSpPr>
          <p:nvPr/>
        </p:nvSpPr>
        <p:spPr bwMode="auto">
          <a:xfrm>
            <a:off x="2771775" y="3692525"/>
            <a:ext cx="2808288" cy="457200"/>
          </a:xfrm>
          <a:prstGeom prst="rect">
            <a:avLst/>
          </a:prstGeom>
          <a:noFill/>
          <a:ln w="9525">
            <a:noFill/>
            <a:miter lim="800000"/>
            <a:headEnd/>
            <a:tailEnd/>
          </a:ln>
        </p:spPr>
        <p:txBody>
          <a:bodyPr>
            <a:spAutoFit/>
          </a:bodyPr>
          <a:lstStyle/>
          <a:p>
            <a:pPr algn="ctr">
              <a:spcBef>
                <a:spcPct val="50000"/>
              </a:spcBef>
            </a:pPr>
            <a:r>
              <a:rPr lang="en-US" sz="2400"/>
              <a:t>Semiarid</a:t>
            </a:r>
          </a:p>
        </p:txBody>
      </p:sp>
      <p:sp>
        <p:nvSpPr>
          <p:cNvPr id="27759" name="Text Box 114"/>
          <p:cNvSpPr txBox="1">
            <a:spLocks noChangeArrowheads="1"/>
          </p:cNvSpPr>
          <p:nvPr/>
        </p:nvSpPr>
        <p:spPr bwMode="auto">
          <a:xfrm>
            <a:off x="2771775" y="981075"/>
            <a:ext cx="2808288" cy="457200"/>
          </a:xfrm>
          <a:prstGeom prst="rect">
            <a:avLst/>
          </a:prstGeom>
          <a:noFill/>
          <a:ln w="9525">
            <a:noFill/>
            <a:miter lim="800000"/>
            <a:headEnd/>
            <a:tailEnd/>
          </a:ln>
        </p:spPr>
        <p:txBody>
          <a:bodyPr>
            <a:spAutoFit/>
          </a:bodyPr>
          <a:lstStyle/>
          <a:p>
            <a:pPr algn="ctr">
              <a:spcBef>
                <a:spcPct val="50000"/>
              </a:spcBef>
            </a:pPr>
            <a:r>
              <a:rPr lang="en-US" sz="2400"/>
              <a:t>Mediterranean</a:t>
            </a:r>
          </a:p>
        </p:txBody>
      </p:sp>
      <p:sp>
        <p:nvSpPr>
          <p:cNvPr id="27760" name="Rectangle 115"/>
          <p:cNvSpPr>
            <a:spLocks noChangeArrowheads="1"/>
          </p:cNvSpPr>
          <p:nvPr/>
        </p:nvSpPr>
        <p:spPr bwMode="auto">
          <a:xfrm>
            <a:off x="6516688" y="1844675"/>
            <a:ext cx="288925" cy="287338"/>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27761" name="Rectangle 116"/>
          <p:cNvSpPr>
            <a:spLocks noChangeArrowheads="1"/>
          </p:cNvSpPr>
          <p:nvPr/>
        </p:nvSpPr>
        <p:spPr bwMode="auto">
          <a:xfrm>
            <a:off x="6516688" y="2276475"/>
            <a:ext cx="288925" cy="287338"/>
          </a:xfrm>
          <a:prstGeom prst="rect">
            <a:avLst/>
          </a:prstGeom>
          <a:solidFill>
            <a:srgbClr val="FF3300"/>
          </a:solidFill>
          <a:ln w="9525">
            <a:solidFill>
              <a:schemeClr val="tx1"/>
            </a:solidFill>
            <a:miter lim="800000"/>
            <a:headEnd/>
            <a:tailEnd/>
          </a:ln>
        </p:spPr>
        <p:txBody>
          <a:bodyPr wrap="none" anchor="ctr"/>
          <a:lstStyle/>
          <a:p>
            <a:endParaRPr lang="he-IL"/>
          </a:p>
        </p:txBody>
      </p:sp>
      <p:sp>
        <p:nvSpPr>
          <p:cNvPr id="27762" name="Rectangle 117"/>
          <p:cNvSpPr>
            <a:spLocks noChangeArrowheads="1"/>
          </p:cNvSpPr>
          <p:nvPr/>
        </p:nvSpPr>
        <p:spPr bwMode="auto">
          <a:xfrm>
            <a:off x="6516688" y="1412875"/>
            <a:ext cx="288925" cy="287338"/>
          </a:xfrm>
          <a:prstGeom prst="rect">
            <a:avLst/>
          </a:prstGeom>
          <a:solidFill>
            <a:srgbClr val="0000FF"/>
          </a:solidFill>
          <a:ln w="9525">
            <a:solidFill>
              <a:schemeClr val="tx1"/>
            </a:solidFill>
            <a:miter lim="800000"/>
            <a:headEnd/>
            <a:tailEnd/>
          </a:ln>
        </p:spPr>
        <p:txBody>
          <a:bodyPr wrap="none" anchor="ctr"/>
          <a:lstStyle/>
          <a:p>
            <a:endParaRPr lang="he-IL"/>
          </a:p>
        </p:txBody>
      </p:sp>
      <p:sp>
        <p:nvSpPr>
          <p:cNvPr id="27763" name="Text Box 118"/>
          <p:cNvSpPr txBox="1">
            <a:spLocks noChangeArrowheads="1"/>
          </p:cNvSpPr>
          <p:nvPr/>
        </p:nvSpPr>
        <p:spPr bwMode="auto">
          <a:xfrm>
            <a:off x="6877050" y="1773238"/>
            <a:ext cx="2339975" cy="366712"/>
          </a:xfrm>
          <a:prstGeom prst="rect">
            <a:avLst/>
          </a:prstGeom>
          <a:noFill/>
          <a:ln w="9525">
            <a:noFill/>
            <a:miter lim="800000"/>
            <a:headEnd/>
            <a:tailEnd/>
          </a:ln>
        </p:spPr>
        <p:txBody>
          <a:bodyPr>
            <a:spAutoFit/>
          </a:bodyPr>
          <a:lstStyle/>
          <a:p>
            <a:pPr>
              <a:spcBef>
                <a:spcPct val="50000"/>
              </a:spcBef>
            </a:pPr>
            <a:r>
              <a:rPr lang="en-US"/>
              <a:t>2</a:t>
            </a:r>
            <a:r>
              <a:rPr lang="en-US" baseline="30000"/>
              <a:t>nd</a:t>
            </a:r>
            <a:r>
              <a:rPr lang="en-US"/>
              <a:t> germination year</a:t>
            </a:r>
          </a:p>
        </p:txBody>
      </p:sp>
      <p:sp>
        <p:nvSpPr>
          <p:cNvPr id="27764" name="Text Box 119"/>
          <p:cNvSpPr txBox="1">
            <a:spLocks noChangeArrowheads="1"/>
          </p:cNvSpPr>
          <p:nvPr/>
        </p:nvSpPr>
        <p:spPr bwMode="auto">
          <a:xfrm>
            <a:off x="6877050" y="2198688"/>
            <a:ext cx="2339975" cy="366712"/>
          </a:xfrm>
          <a:prstGeom prst="rect">
            <a:avLst/>
          </a:prstGeom>
          <a:noFill/>
          <a:ln w="9525">
            <a:noFill/>
            <a:miter lim="800000"/>
            <a:headEnd/>
            <a:tailEnd/>
          </a:ln>
        </p:spPr>
        <p:txBody>
          <a:bodyPr>
            <a:spAutoFit/>
          </a:bodyPr>
          <a:lstStyle/>
          <a:p>
            <a:pPr>
              <a:spcBef>
                <a:spcPct val="50000"/>
              </a:spcBef>
            </a:pPr>
            <a:r>
              <a:rPr lang="en-US"/>
              <a:t>3</a:t>
            </a:r>
            <a:r>
              <a:rPr lang="en-US" baseline="30000"/>
              <a:t>rd</a:t>
            </a:r>
            <a:r>
              <a:rPr lang="en-US"/>
              <a:t> germination year</a:t>
            </a:r>
          </a:p>
        </p:txBody>
      </p:sp>
      <p:sp>
        <p:nvSpPr>
          <p:cNvPr id="27765" name="Text Box 120"/>
          <p:cNvSpPr txBox="1">
            <a:spLocks noChangeArrowheads="1"/>
          </p:cNvSpPr>
          <p:nvPr/>
        </p:nvSpPr>
        <p:spPr bwMode="auto">
          <a:xfrm>
            <a:off x="6877050" y="1341438"/>
            <a:ext cx="2339975" cy="366712"/>
          </a:xfrm>
          <a:prstGeom prst="rect">
            <a:avLst/>
          </a:prstGeom>
          <a:noFill/>
          <a:ln w="9525">
            <a:noFill/>
            <a:miter lim="800000"/>
            <a:headEnd/>
            <a:tailEnd/>
          </a:ln>
        </p:spPr>
        <p:txBody>
          <a:bodyPr>
            <a:spAutoFit/>
          </a:bodyPr>
          <a:lstStyle/>
          <a:p>
            <a:pPr>
              <a:spcBef>
                <a:spcPct val="50000"/>
              </a:spcBef>
            </a:pPr>
            <a:r>
              <a:rPr lang="en-US"/>
              <a:t>1</a:t>
            </a:r>
            <a:r>
              <a:rPr lang="en-US" baseline="30000"/>
              <a:t>st</a:t>
            </a:r>
            <a:r>
              <a:rPr lang="en-US"/>
              <a:t> germination year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9" name="Rectangle 5"/>
          <p:cNvSpPr>
            <a:spLocks noChangeArrowheads="1"/>
          </p:cNvSpPr>
          <p:nvPr/>
        </p:nvSpPr>
        <p:spPr bwMode="auto">
          <a:xfrm>
            <a:off x="0" y="0"/>
            <a:ext cx="9144000" cy="838200"/>
          </a:xfrm>
          <a:prstGeom prst="rect">
            <a:avLst/>
          </a:prstGeom>
          <a:solidFill>
            <a:srgbClr val="0000FF"/>
          </a:solidFill>
          <a:ln w="9525">
            <a:solidFill>
              <a:srgbClr val="1AA1E6"/>
            </a:solidFill>
            <a:miter lim="800000"/>
            <a:headEnd/>
            <a:tailEnd/>
          </a:ln>
          <a:effectLst/>
        </p:spPr>
        <p:txBody>
          <a:bodyPr lIns="398384" tIns="198400" rIns="398384" bIns="198400" anchor="ctr" anchorCtr="1"/>
          <a:lstStyle/>
          <a:p>
            <a:pPr algn="ctr" defTabSz="3979863" rtl="0"/>
            <a:r>
              <a:rPr lang="en-US" sz="2800" b="1">
                <a:solidFill>
                  <a:schemeClr val="bg1"/>
                </a:solidFill>
                <a:effectLst>
                  <a:outerShdw blurRad="38100" dist="38100" dir="2700000" algn="tl">
                    <a:srgbClr val="000000"/>
                  </a:outerShdw>
                </a:effectLst>
              </a:rPr>
              <a:t>Plant density &amp; species richness</a:t>
            </a:r>
          </a:p>
        </p:txBody>
      </p:sp>
      <p:graphicFrame>
        <p:nvGraphicFramePr>
          <p:cNvPr id="205831" name="Object 7"/>
          <p:cNvGraphicFramePr>
            <a:graphicFrameLocks noChangeAspect="1"/>
          </p:cNvGraphicFramePr>
          <p:nvPr/>
        </p:nvGraphicFramePr>
        <p:xfrm>
          <a:off x="0" y="954088"/>
          <a:ext cx="5148263" cy="3079750"/>
        </p:xfrm>
        <a:graphic>
          <a:graphicData uri="http://schemas.openxmlformats.org/presentationml/2006/ole">
            <p:oleObj spid="_x0000_s313346" name="Diagramm" r:id="rId4" imgW="4886325" imgH="2924048" progId="Excel.Sheet.8">
              <p:embed/>
            </p:oleObj>
          </a:graphicData>
        </a:graphic>
      </p:graphicFrame>
      <p:graphicFrame>
        <p:nvGraphicFramePr>
          <p:cNvPr id="205832" name="Object 8"/>
          <p:cNvGraphicFramePr>
            <a:graphicFrameLocks noChangeAspect="1"/>
          </p:cNvGraphicFramePr>
          <p:nvPr/>
        </p:nvGraphicFramePr>
        <p:xfrm>
          <a:off x="0" y="3575050"/>
          <a:ext cx="5148263" cy="3282950"/>
        </p:xfrm>
        <a:graphic>
          <a:graphicData uri="http://schemas.openxmlformats.org/presentationml/2006/ole">
            <p:oleObj spid="_x0000_s313347" name="Diagramm" r:id="rId5" imgW="4914900" imgH="3133750" progId="Excel.Sheet.8">
              <p:embed/>
            </p:oleObj>
          </a:graphicData>
        </a:graphic>
      </p:graphicFrame>
      <p:sp>
        <p:nvSpPr>
          <p:cNvPr id="205833" name="Text Box 9"/>
          <p:cNvSpPr txBox="1">
            <a:spLocks noChangeArrowheads="1"/>
          </p:cNvSpPr>
          <p:nvPr/>
        </p:nvSpPr>
        <p:spPr bwMode="auto">
          <a:xfrm>
            <a:off x="5651500" y="2565400"/>
            <a:ext cx="3313113" cy="4108450"/>
          </a:xfrm>
          <a:prstGeom prst="rect">
            <a:avLst/>
          </a:prstGeom>
          <a:noFill/>
          <a:ln w="9525">
            <a:noFill/>
            <a:miter lim="800000"/>
            <a:headEnd/>
            <a:tailEnd/>
          </a:ln>
          <a:effectLst/>
        </p:spPr>
        <p:txBody>
          <a:bodyPr>
            <a:spAutoFit/>
          </a:bodyPr>
          <a:lstStyle/>
          <a:p>
            <a:pPr rtl="0">
              <a:spcBef>
                <a:spcPct val="50000"/>
              </a:spcBef>
            </a:pPr>
            <a:r>
              <a:rPr lang="en-US" sz="2000" b="1"/>
              <a:t>Mediterranean station:</a:t>
            </a:r>
          </a:p>
          <a:p>
            <a:pPr rtl="0">
              <a:spcBef>
                <a:spcPct val="50000"/>
              </a:spcBef>
            </a:pPr>
            <a:r>
              <a:rPr lang="en-US"/>
              <a:t>Density:</a:t>
            </a:r>
          </a:p>
          <a:p>
            <a:pPr rtl="0">
              <a:spcBef>
                <a:spcPct val="50000"/>
              </a:spcBef>
            </a:pPr>
            <a:r>
              <a:rPr lang="en-US" sz="1600"/>
              <a:t>Strong temporal fluctuation.</a:t>
            </a:r>
          </a:p>
          <a:p>
            <a:pPr rtl="0">
              <a:spcBef>
                <a:spcPct val="50000"/>
              </a:spcBef>
            </a:pPr>
            <a:r>
              <a:rPr lang="en-US" sz="1600"/>
              <a:t>Wet (and dry) lower than control</a:t>
            </a:r>
          </a:p>
          <a:p>
            <a:pPr rtl="0">
              <a:spcBef>
                <a:spcPct val="50000"/>
              </a:spcBef>
            </a:pPr>
            <a:r>
              <a:rPr lang="en-US" b="1">
                <a:solidFill>
                  <a:srgbClr val="FF0000"/>
                </a:solidFill>
              </a:rPr>
              <a:t>No treatment effect</a:t>
            </a:r>
          </a:p>
          <a:p>
            <a:pPr rtl="0">
              <a:spcBef>
                <a:spcPct val="50000"/>
              </a:spcBef>
            </a:pPr>
            <a:r>
              <a:rPr lang="en-US"/>
              <a:t>Richness:</a:t>
            </a:r>
          </a:p>
          <a:p>
            <a:pPr rtl="0">
              <a:spcBef>
                <a:spcPct val="50000"/>
              </a:spcBef>
            </a:pPr>
            <a:r>
              <a:rPr lang="en-US" sz="1600"/>
              <a:t>Weak temporal fluctuation, No change by treatment.</a:t>
            </a:r>
          </a:p>
          <a:p>
            <a:pPr rtl="0">
              <a:spcBef>
                <a:spcPct val="50000"/>
              </a:spcBef>
            </a:pPr>
            <a:endParaRPr lang="en-US" sz="1600"/>
          </a:p>
          <a:p>
            <a:pPr rtl="0">
              <a:spcBef>
                <a:spcPct val="50000"/>
              </a:spcBef>
            </a:pPr>
            <a:r>
              <a:rPr lang="en-US" sz="2000" b="1"/>
              <a:t>Semiarid site similar pattern!</a:t>
            </a:r>
          </a:p>
        </p:txBody>
      </p:sp>
      <p:sp>
        <p:nvSpPr>
          <p:cNvPr id="205834" name="Text Box 10"/>
          <p:cNvSpPr txBox="1">
            <a:spLocks noChangeArrowheads="1"/>
          </p:cNvSpPr>
          <p:nvPr/>
        </p:nvSpPr>
        <p:spPr bwMode="auto">
          <a:xfrm>
            <a:off x="6950075" y="6524625"/>
            <a:ext cx="3167063" cy="274638"/>
          </a:xfrm>
          <a:prstGeom prst="rect">
            <a:avLst/>
          </a:prstGeom>
          <a:noFill/>
          <a:ln w="9525" algn="ctr">
            <a:noFill/>
            <a:miter lim="800000"/>
            <a:headEnd/>
            <a:tailEnd/>
          </a:ln>
          <a:effectLst/>
        </p:spPr>
        <p:txBody>
          <a:bodyPr>
            <a:spAutoFit/>
          </a:bodyPr>
          <a:lstStyle/>
          <a:p>
            <a:pPr>
              <a:spcBef>
                <a:spcPct val="50000"/>
              </a:spcBef>
            </a:pPr>
            <a:r>
              <a:rPr lang="en-US" sz="1200" i="1" dirty="0"/>
              <a:t>Metz et al., </a:t>
            </a:r>
            <a:r>
              <a:rPr lang="en-US" sz="1200" i="1" dirty="0" smtClean="0"/>
              <a:t>2010 </a:t>
            </a:r>
            <a:endParaRPr lang="en-US" sz="1200"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74" name="Rectangle 58"/>
          <p:cNvSpPr>
            <a:spLocks noChangeArrowheads="1"/>
          </p:cNvSpPr>
          <p:nvPr/>
        </p:nvSpPr>
        <p:spPr bwMode="auto">
          <a:xfrm>
            <a:off x="0" y="0"/>
            <a:ext cx="9144000" cy="838201"/>
          </a:xfrm>
          <a:prstGeom prst="rect">
            <a:avLst/>
          </a:prstGeom>
          <a:solidFill>
            <a:srgbClr val="0000FF"/>
          </a:solidFill>
          <a:ln w="9525">
            <a:solidFill>
              <a:srgbClr val="1AA1E6"/>
            </a:solidFill>
            <a:miter lim="800000"/>
            <a:headEnd/>
            <a:tailEnd/>
          </a:ln>
          <a:effectLst/>
        </p:spPr>
        <p:txBody>
          <a:bodyPr lIns="398415" tIns="198414" rIns="398415" bIns="198414" anchor="ctr" anchorCtr="1"/>
          <a:lstStyle/>
          <a:p>
            <a:pPr algn="ctr" defTabSz="3981450" rtl="0"/>
            <a:r>
              <a:rPr lang="en-US" sz="2800" b="1">
                <a:solidFill>
                  <a:schemeClr val="bg1"/>
                </a:solidFill>
                <a:effectLst>
                  <a:outerShdw blurRad="38100" dist="38100" dir="2700000" algn="tl">
                    <a:srgbClr val="000000"/>
                  </a:outerShdw>
                </a:effectLst>
              </a:rPr>
              <a:t>Soil respiration &amp; rainfall manipulations</a:t>
            </a:r>
          </a:p>
        </p:txBody>
      </p:sp>
      <p:pic>
        <p:nvPicPr>
          <p:cNvPr id="376836" name="Picture 4"/>
          <p:cNvPicPr>
            <a:picLocks noChangeAspect="1" noChangeArrowheads="1"/>
          </p:cNvPicPr>
          <p:nvPr/>
        </p:nvPicPr>
        <p:blipFill>
          <a:blip r:embed="rId3" cstate="print"/>
          <a:srcRect/>
          <a:stretch>
            <a:fillRect/>
          </a:stretch>
        </p:blipFill>
        <p:spPr bwMode="auto">
          <a:xfrm>
            <a:off x="1547664" y="818686"/>
            <a:ext cx="6314703" cy="6039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1588"/>
            <a:ext cx="9144000" cy="838201"/>
          </a:xfrm>
          <a:prstGeom prst="rect">
            <a:avLst/>
          </a:prstGeom>
          <a:solidFill>
            <a:srgbClr val="0000FF"/>
          </a:solidFill>
          <a:ln w="9525">
            <a:solidFill>
              <a:srgbClr val="1AA1E6"/>
            </a:solidFill>
            <a:miter lim="800000"/>
            <a:headEnd/>
            <a:tailEnd/>
          </a:ln>
        </p:spPr>
        <p:txBody>
          <a:bodyPr lIns="398415" tIns="198414" rIns="398415" bIns="198414" anchor="ctr" anchorCtr="1"/>
          <a:lstStyle/>
          <a:p>
            <a:pPr algn="ctr" defTabSz="3981450"/>
            <a:r>
              <a:rPr lang="en-US" sz="2800" b="1">
                <a:solidFill>
                  <a:schemeClr val="bg1"/>
                </a:solidFill>
              </a:rPr>
              <a:t>Shrub understory vs. open areas along the                    gradient - </a:t>
            </a:r>
            <a:r>
              <a:rPr lang="en-US" sz="2800" b="1">
                <a:solidFill>
                  <a:srgbClr val="FFFF00"/>
                </a:solidFill>
              </a:rPr>
              <a:t>Species richness</a:t>
            </a:r>
          </a:p>
        </p:txBody>
      </p:sp>
      <p:grpSp>
        <p:nvGrpSpPr>
          <p:cNvPr id="2" name="Group 1012"/>
          <p:cNvGrpSpPr>
            <a:grpSpLocks/>
          </p:cNvGrpSpPr>
          <p:nvPr/>
        </p:nvGrpSpPr>
        <p:grpSpPr bwMode="auto">
          <a:xfrm>
            <a:off x="395288" y="5300663"/>
            <a:ext cx="1763712" cy="865187"/>
            <a:chOff x="2449" y="3475"/>
            <a:chExt cx="1111" cy="545"/>
          </a:xfrm>
        </p:grpSpPr>
        <p:sp>
          <p:nvSpPr>
            <p:cNvPr id="17859" name="Rectangle 6"/>
            <p:cNvSpPr>
              <a:spLocks noChangeArrowheads="1"/>
            </p:cNvSpPr>
            <p:nvPr/>
          </p:nvSpPr>
          <p:spPr bwMode="auto">
            <a:xfrm>
              <a:off x="2449" y="3475"/>
              <a:ext cx="975" cy="545"/>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17860" name="Line 9"/>
            <p:cNvSpPr>
              <a:spLocks noChangeShapeType="1"/>
            </p:cNvSpPr>
            <p:nvPr/>
          </p:nvSpPr>
          <p:spPr bwMode="auto">
            <a:xfrm>
              <a:off x="2516" y="3611"/>
              <a:ext cx="227" cy="0"/>
            </a:xfrm>
            <a:prstGeom prst="line">
              <a:avLst/>
            </a:prstGeom>
            <a:noFill/>
            <a:ln w="38100">
              <a:solidFill>
                <a:srgbClr val="008000"/>
              </a:solidFill>
              <a:round/>
              <a:headEnd/>
              <a:tailEnd/>
            </a:ln>
          </p:spPr>
          <p:txBody>
            <a:bodyPr/>
            <a:lstStyle/>
            <a:p>
              <a:endParaRPr lang="he-IL"/>
            </a:p>
          </p:txBody>
        </p:sp>
        <p:sp>
          <p:nvSpPr>
            <p:cNvPr id="17861" name="Text Box 10"/>
            <p:cNvSpPr txBox="1">
              <a:spLocks noChangeArrowheads="1"/>
            </p:cNvSpPr>
            <p:nvPr/>
          </p:nvSpPr>
          <p:spPr bwMode="auto">
            <a:xfrm>
              <a:off x="2834" y="3521"/>
              <a:ext cx="545" cy="192"/>
            </a:xfrm>
            <a:prstGeom prst="rect">
              <a:avLst/>
            </a:prstGeom>
            <a:noFill/>
            <a:ln w="9525">
              <a:noFill/>
              <a:miter lim="800000"/>
              <a:headEnd/>
              <a:tailEnd/>
            </a:ln>
          </p:spPr>
          <p:txBody>
            <a:bodyPr>
              <a:spAutoFit/>
            </a:bodyPr>
            <a:lstStyle/>
            <a:p>
              <a:pPr>
                <a:spcBef>
                  <a:spcPct val="50000"/>
                </a:spcBef>
              </a:pPr>
              <a:r>
                <a:rPr lang="en-US" sz="1400"/>
                <a:t>shrub</a:t>
              </a:r>
            </a:p>
          </p:txBody>
        </p:sp>
        <p:sp>
          <p:nvSpPr>
            <p:cNvPr id="17862" name="Line 11"/>
            <p:cNvSpPr>
              <a:spLocks noChangeShapeType="1"/>
            </p:cNvSpPr>
            <p:nvPr/>
          </p:nvSpPr>
          <p:spPr bwMode="auto">
            <a:xfrm>
              <a:off x="2516" y="3883"/>
              <a:ext cx="227" cy="0"/>
            </a:xfrm>
            <a:prstGeom prst="line">
              <a:avLst/>
            </a:prstGeom>
            <a:noFill/>
            <a:ln w="38100">
              <a:solidFill>
                <a:srgbClr val="0000FF"/>
              </a:solidFill>
              <a:prstDash val="sysDash"/>
              <a:round/>
              <a:headEnd/>
              <a:tailEnd/>
            </a:ln>
          </p:spPr>
          <p:txBody>
            <a:bodyPr/>
            <a:lstStyle/>
            <a:p>
              <a:endParaRPr lang="he-IL">
                <a:ln>
                  <a:solidFill>
                    <a:srgbClr val="002060"/>
                  </a:solidFill>
                </a:ln>
              </a:endParaRPr>
            </a:p>
          </p:txBody>
        </p:sp>
        <p:sp>
          <p:nvSpPr>
            <p:cNvPr id="17863" name="Text Box 12"/>
            <p:cNvSpPr txBox="1">
              <a:spLocks noChangeArrowheads="1"/>
            </p:cNvSpPr>
            <p:nvPr/>
          </p:nvSpPr>
          <p:spPr bwMode="auto">
            <a:xfrm>
              <a:off x="2834" y="3793"/>
              <a:ext cx="726" cy="192"/>
            </a:xfrm>
            <a:prstGeom prst="rect">
              <a:avLst/>
            </a:prstGeom>
            <a:noFill/>
            <a:ln w="9525">
              <a:noFill/>
              <a:miter lim="800000"/>
              <a:headEnd/>
              <a:tailEnd/>
            </a:ln>
          </p:spPr>
          <p:txBody>
            <a:bodyPr>
              <a:spAutoFit/>
            </a:bodyPr>
            <a:lstStyle/>
            <a:p>
              <a:pPr>
                <a:spcBef>
                  <a:spcPct val="50000"/>
                </a:spcBef>
              </a:pPr>
              <a:r>
                <a:rPr lang="en-US" sz="1400"/>
                <a:t>rainfall</a:t>
              </a:r>
            </a:p>
          </p:txBody>
        </p:sp>
        <p:sp>
          <p:nvSpPr>
            <p:cNvPr id="17864" name="Line 13"/>
            <p:cNvSpPr>
              <a:spLocks noChangeShapeType="1"/>
            </p:cNvSpPr>
            <p:nvPr/>
          </p:nvSpPr>
          <p:spPr bwMode="auto">
            <a:xfrm>
              <a:off x="2516" y="3747"/>
              <a:ext cx="227" cy="0"/>
            </a:xfrm>
            <a:prstGeom prst="line">
              <a:avLst/>
            </a:prstGeom>
            <a:noFill/>
            <a:ln w="38100">
              <a:solidFill>
                <a:srgbClr val="FF3300"/>
              </a:solidFill>
              <a:round/>
              <a:headEnd/>
              <a:tailEnd/>
            </a:ln>
          </p:spPr>
          <p:txBody>
            <a:bodyPr/>
            <a:lstStyle/>
            <a:p>
              <a:endParaRPr lang="he-IL"/>
            </a:p>
          </p:txBody>
        </p:sp>
        <p:sp>
          <p:nvSpPr>
            <p:cNvPr id="17865" name="Text Box 14"/>
            <p:cNvSpPr txBox="1">
              <a:spLocks noChangeArrowheads="1"/>
            </p:cNvSpPr>
            <p:nvPr/>
          </p:nvSpPr>
          <p:spPr bwMode="auto">
            <a:xfrm>
              <a:off x="2834" y="3657"/>
              <a:ext cx="726" cy="192"/>
            </a:xfrm>
            <a:prstGeom prst="rect">
              <a:avLst/>
            </a:prstGeom>
            <a:noFill/>
            <a:ln w="9525">
              <a:noFill/>
              <a:miter lim="800000"/>
              <a:headEnd/>
              <a:tailEnd/>
            </a:ln>
          </p:spPr>
          <p:txBody>
            <a:bodyPr>
              <a:spAutoFit/>
            </a:bodyPr>
            <a:lstStyle/>
            <a:p>
              <a:pPr>
                <a:spcBef>
                  <a:spcPct val="50000"/>
                </a:spcBef>
              </a:pPr>
              <a:r>
                <a:rPr lang="en-US" sz="1400"/>
                <a:t>open</a:t>
              </a:r>
            </a:p>
          </p:txBody>
        </p:sp>
      </p:grpSp>
      <p:sp>
        <p:nvSpPr>
          <p:cNvPr id="17412" name="Text Box 290"/>
          <p:cNvSpPr txBox="1">
            <a:spLocks noChangeArrowheads="1"/>
          </p:cNvSpPr>
          <p:nvPr/>
        </p:nvSpPr>
        <p:spPr bwMode="auto">
          <a:xfrm rot="-5400000">
            <a:off x="-1995487" y="2976216"/>
            <a:ext cx="4357688" cy="366713"/>
          </a:xfrm>
          <a:prstGeom prst="rect">
            <a:avLst/>
          </a:prstGeom>
          <a:noFill/>
          <a:ln w="9525">
            <a:noFill/>
            <a:miter lim="800000"/>
            <a:headEnd/>
            <a:tailEnd/>
          </a:ln>
        </p:spPr>
        <p:txBody>
          <a:bodyPr>
            <a:spAutoFit/>
          </a:bodyPr>
          <a:lstStyle/>
          <a:p>
            <a:pPr algn="ctr" rtl="0">
              <a:spcBef>
                <a:spcPct val="50000"/>
              </a:spcBef>
            </a:pPr>
            <a:r>
              <a:rPr lang="en-US"/>
              <a:t>Species richness</a:t>
            </a:r>
          </a:p>
        </p:txBody>
      </p:sp>
      <p:sp>
        <p:nvSpPr>
          <p:cNvPr id="17637" name="AutoShape 789"/>
          <p:cNvSpPr>
            <a:spLocks noChangeAspect="1" noChangeArrowheads="1" noTextEdit="1"/>
          </p:cNvSpPr>
          <p:nvPr/>
        </p:nvSpPr>
        <p:spPr bwMode="auto">
          <a:xfrm>
            <a:off x="4673600" y="1541463"/>
            <a:ext cx="4002088" cy="3390900"/>
          </a:xfrm>
          <a:prstGeom prst="rect">
            <a:avLst/>
          </a:prstGeom>
          <a:noFill/>
          <a:ln w="9525">
            <a:noFill/>
            <a:miter lim="800000"/>
            <a:headEnd/>
            <a:tailEnd/>
          </a:ln>
        </p:spPr>
        <p:txBody>
          <a:bodyPr/>
          <a:lstStyle/>
          <a:p>
            <a:endParaRPr lang="he-IL"/>
          </a:p>
        </p:txBody>
      </p:sp>
      <p:sp>
        <p:nvSpPr>
          <p:cNvPr id="17854" name="Text Box 1008"/>
          <p:cNvSpPr txBox="1">
            <a:spLocks noChangeArrowheads="1"/>
          </p:cNvSpPr>
          <p:nvPr/>
        </p:nvSpPr>
        <p:spPr bwMode="auto">
          <a:xfrm>
            <a:off x="5219700" y="1190625"/>
            <a:ext cx="3455988" cy="457200"/>
          </a:xfrm>
          <a:prstGeom prst="rect">
            <a:avLst/>
          </a:prstGeom>
          <a:noFill/>
          <a:ln w="9525" algn="ctr">
            <a:noFill/>
            <a:miter lim="800000"/>
            <a:headEnd/>
            <a:tailEnd/>
          </a:ln>
        </p:spPr>
        <p:txBody>
          <a:bodyPr>
            <a:spAutoFit/>
          </a:bodyPr>
          <a:lstStyle/>
          <a:p>
            <a:pPr algn="ctr" rtl="0">
              <a:spcBef>
                <a:spcPct val="50000"/>
              </a:spcBef>
            </a:pPr>
            <a:r>
              <a:rPr lang="en-US" sz="2400"/>
              <a:t>mesic Mediterranean</a:t>
            </a:r>
          </a:p>
        </p:txBody>
      </p:sp>
      <p:sp>
        <p:nvSpPr>
          <p:cNvPr id="17855" name="Text Box 1009"/>
          <p:cNvSpPr txBox="1">
            <a:spLocks noChangeArrowheads="1"/>
          </p:cNvSpPr>
          <p:nvPr/>
        </p:nvSpPr>
        <p:spPr bwMode="auto">
          <a:xfrm>
            <a:off x="1403350" y="1190625"/>
            <a:ext cx="2160588" cy="457200"/>
          </a:xfrm>
          <a:prstGeom prst="rect">
            <a:avLst/>
          </a:prstGeom>
          <a:noFill/>
          <a:ln w="9525" algn="ctr">
            <a:noFill/>
            <a:miter lim="800000"/>
            <a:headEnd/>
            <a:tailEnd/>
          </a:ln>
        </p:spPr>
        <p:txBody>
          <a:bodyPr>
            <a:spAutoFit/>
          </a:bodyPr>
          <a:lstStyle/>
          <a:p>
            <a:pPr algn="ctr">
              <a:spcBef>
                <a:spcPct val="50000"/>
              </a:spcBef>
            </a:pPr>
            <a:r>
              <a:rPr lang="en-US" sz="2400"/>
              <a:t>Arid</a:t>
            </a:r>
          </a:p>
        </p:txBody>
      </p:sp>
      <p:sp>
        <p:nvSpPr>
          <p:cNvPr id="17858" name="Text Box 1013"/>
          <p:cNvSpPr txBox="1">
            <a:spLocks noChangeArrowheads="1"/>
          </p:cNvSpPr>
          <p:nvPr/>
        </p:nvSpPr>
        <p:spPr bwMode="auto">
          <a:xfrm>
            <a:off x="4067175" y="5340350"/>
            <a:ext cx="5040313" cy="1463675"/>
          </a:xfrm>
          <a:prstGeom prst="rect">
            <a:avLst/>
          </a:prstGeom>
          <a:solidFill>
            <a:srgbClr val="0000FF"/>
          </a:solidFill>
          <a:ln w="9525" algn="ctr">
            <a:noFill/>
            <a:miter lim="800000"/>
            <a:headEnd/>
            <a:tailEnd/>
          </a:ln>
        </p:spPr>
        <p:txBody>
          <a:bodyPr>
            <a:spAutoFit/>
          </a:bodyPr>
          <a:lstStyle/>
          <a:p>
            <a:pPr rtl="0">
              <a:spcBef>
                <a:spcPct val="50000"/>
              </a:spcBef>
            </a:pPr>
            <a:r>
              <a:rPr lang="en-US" sz="2000" dirty="0">
                <a:solidFill>
                  <a:schemeClr val="bg1"/>
                </a:solidFill>
              </a:rPr>
              <a:t>Habitat differential effect on species </a:t>
            </a:r>
            <a:r>
              <a:rPr lang="en-US" sz="2000" dirty="0" smtClean="0">
                <a:solidFill>
                  <a:schemeClr val="bg1"/>
                </a:solidFill>
              </a:rPr>
              <a:t>richness </a:t>
            </a:r>
            <a:r>
              <a:rPr lang="en-US" sz="2000" dirty="0">
                <a:solidFill>
                  <a:schemeClr val="bg1"/>
                </a:solidFill>
              </a:rPr>
              <a:t>between arid vs. </a:t>
            </a:r>
            <a:r>
              <a:rPr lang="en-US" sz="2000" dirty="0" err="1" smtClean="0">
                <a:solidFill>
                  <a:schemeClr val="bg1"/>
                </a:solidFill>
              </a:rPr>
              <a:t>mesic</a:t>
            </a:r>
            <a:r>
              <a:rPr lang="en-US" sz="2000" dirty="0" smtClean="0">
                <a:solidFill>
                  <a:schemeClr val="bg1"/>
                </a:solidFill>
              </a:rPr>
              <a:t> Med.</a:t>
            </a:r>
            <a:endParaRPr lang="en-US" sz="2000" dirty="0">
              <a:solidFill>
                <a:schemeClr val="bg1"/>
              </a:solidFill>
            </a:endParaRPr>
          </a:p>
          <a:p>
            <a:pPr>
              <a:spcBef>
                <a:spcPct val="50000"/>
              </a:spcBef>
            </a:pPr>
            <a:r>
              <a:rPr lang="en-US" sz="2000" dirty="0">
                <a:solidFill>
                  <a:schemeClr val="bg1"/>
                </a:solidFill>
              </a:rPr>
              <a:t>No direct relationship between rainfall and spp. richness </a:t>
            </a:r>
          </a:p>
        </p:txBody>
      </p:sp>
      <p:graphicFrame>
        <p:nvGraphicFramePr>
          <p:cNvPr id="459" name="Chart 458"/>
          <p:cNvGraphicFramePr>
            <a:graphicFrameLocks/>
          </p:cNvGraphicFramePr>
          <p:nvPr/>
        </p:nvGraphicFramePr>
        <p:xfrm>
          <a:off x="4644008" y="1556792"/>
          <a:ext cx="4248472"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17856" name="Text Box 1010"/>
          <p:cNvSpPr txBox="1">
            <a:spLocks noChangeArrowheads="1"/>
          </p:cNvSpPr>
          <p:nvPr/>
        </p:nvSpPr>
        <p:spPr bwMode="auto">
          <a:xfrm>
            <a:off x="7380932" y="1844824"/>
            <a:ext cx="1079500" cy="549275"/>
          </a:xfrm>
          <a:prstGeom prst="rect">
            <a:avLst/>
          </a:prstGeom>
          <a:noFill/>
          <a:ln w="9525" algn="ctr">
            <a:noFill/>
            <a:miter lim="800000"/>
            <a:headEnd/>
            <a:tailEnd/>
          </a:ln>
        </p:spPr>
        <p:txBody>
          <a:bodyPr>
            <a:spAutoFit/>
          </a:bodyPr>
          <a:lstStyle/>
          <a:p>
            <a:pPr>
              <a:spcBef>
                <a:spcPct val="50000"/>
              </a:spcBef>
            </a:pPr>
            <a:r>
              <a:rPr lang="en-US" sz="1000" b="1" dirty="0"/>
              <a:t>Habitat *      Year ***           H x Y NS</a:t>
            </a:r>
          </a:p>
        </p:txBody>
      </p:sp>
      <p:graphicFrame>
        <p:nvGraphicFramePr>
          <p:cNvPr id="460" name="Chart 459"/>
          <p:cNvGraphicFramePr>
            <a:graphicFrameLocks/>
          </p:cNvGraphicFramePr>
          <p:nvPr/>
        </p:nvGraphicFramePr>
        <p:xfrm>
          <a:off x="323528" y="1556792"/>
          <a:ext cx="4248472" cy="3453383"/>
        </p:xfrm>
        <a:graphic>
          <a:graphicData uri="http://schemas.openxmlformats.org/drawingml/2006/chart">
            <c:chart xmlns:c="http://schemas.openxmlformats.org/drawingml/2006/chart" xmlns:r="http://schemas.openxmlformats.org/officeDocument/2006/relationships" r:id="rId3"/>
          </a:graphicData>
        </a:graphic>
      </p:graphicFrame>
      <p:sp>
        <p:nvSpPr>
          <p:cNvPr id="17857" name="Text Box 1011"/>
          <p:cNvSpPr txBox="1">
            <a:spLocks noChangeArrowheads="1"/>
          </p:cNvSpPr>
          <p:nvPr/>
        </p:nvSpPr>
        <p:spPr bwMode="auto">
          <a:xfrm>
            <a:off x="3275856" y="1943621"/>
            <a:ext cx="1079500" cy="549275"/>
          </a:xfrm>
          <a:prstGeom prst="rect">
            <a:avLst/>
          </a:prstGeom>
          <a:noFill/>
          <a:ln w="9525" algn="ctr">
            <a:noFill/>
            <a:miter lim="800000"/>
            <a:headEnd/>
            <a:tailEnd/>
          </a:ln>
        </p:spPr>
        <p:txBody>
          <a:bodyPr>
            <a:spAutoFit/>
          </a:bodyPr>
          <a:lstStyle/>
          <a:p>
            <a:pPr>
              <a:spcBef>
                <a:spcPct val="50000"/>
              </a:spcBef>
            </a:pPr>
            <a:r>
              <a:rPr lang="en-US" sz="1000" b="1" dirty="0"/>
              <a:t>Habitat ***   Year ***           H x Y NS</a:t>
            </a:r>
          </a:p>
        </p:txBody>
      </p:sp>
      <p:sp>
        <p:nvSpPr>
          <p:cNvPr id="17853" name="Text Box 1007"/>
          <p:cNvSpPr txBox="1">
            <a:spLocks noChangeArrowheads="1"/>
          </p:cNvSpPr>
          <p:nvPr/>
        </p:nvSpPr>
        <p:spPr bwMode="auto">
          <a:xfrm>
            <a:off x="3635375" y="4868863"/>
            <a:ext cx="1873250" cy="366712"/>
          </a:xfrm>
          <a:prstGeom prst="rect">
            <a:avLst/>
          </a:prstGeom>
          <a:noFill/>
          <a:ln w="9525" algn="ctr">
            <a:noFill/>
            <a:miter lim="800000"/>
            <a:headEnd/>
            <a:tailEnd/>
          </a:ln>
        </p:spPr>
        <p:txBody>
          <a:bodyPr>
            <a:spAutoFit/>
          </a:bodyPr>
          <a:lstStyle/>
          <a:p>
            <a:pPr algn="ctr">
              <a:spcBef>
                <a:spcPct val="50000"/>
              </a:spcBef>
            </a:pPr>
            <a:r>
              <a:rPr lang="en-US" dirty="0"/>
              <a:t>Year</a:t>
            </a:r>
          </a:p>
        </p:txBody>
      </p:sp>
      <p:sp>
        <p:nvSpPr>
          <p:cNvPr id="17852" name="Text Box 1006"/>
          <p:cNvSpPr txBox="1">
            <a:spLocks noChangeArrowheads="1"/>
          </p:cNvSpPr>
          <p:nvPr/>
        </p:nvSpPr>
        <p:spPr bwMode="auto">
          <a:xfrm rot="-5400000">
            <a:off x="7666038" y="2344738"/>
            <a:ext cx="2519362" cy="366712"/>
          </a:xfrm>
          <a:prstGeom prst="rect">
            <a:avLst/>
          </a:prstGeom>
          <a:noFill/>
          <a:ln w="9525">
            <a:noFill/>
            <a:miter lim="800000"/>
            <a:headEnd/>
            <a:tailEnd/>
          </a:ln>
        </p:spPr>
        <p:txBody>
          <a:bodyPr>
            <a:spAutoFit/>
          </a:bodyPr>
          <a:lstStyle/>
          <a:p>
            <a:pPr>
              <a:spcBef>
                <a:spcPct val="50000"/>
              </a:spcBef>
            </a:pPr>
            <a:r>
              <a:rPr lang="en-US" dirty="0"/>
              <a:t>Rainfall (mm)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171450"/>
            <a:ext cx="9396413" cy="946150"/>
          </a:xfrm>
          <a:prstGeom prst="rect">
            <a:avLst/>
          </a:prstGeom>
          <a:solidFill>
            <a:srgbClr val="0000FF"/>
          </a:solidFill>
          <a:ln w="9525">
            <a:noFill/>
            <a:miter lim="800000"/>
            <a:headEnd/>
            <a:tailEnd/>
          </a:ln>
          <a:effectLst/>
        </p:spPr>
        <p:txBody>
          <a:bodyPr lIns="91432" tIns="45717" rIns="91432" bIns="45717">
            <a:spAutoFit/>
          </a:bodyPr>
          <a:lstStyle/>
          <a:p>
            <a:pPr algn="ctr" defTabSz="915988" rtl="0"/>
            <a:endParaRPr lang="en-US" sz="2800" b="1">
              <a:solidFill>
                <a:schemeClr val="bg1"/>
              </a:solidFill>
            </a:endParaRPr>
          </a:p>
          <a:p>
            <a:pPr algn="ctr" defTabSz="915988" rtl="0"/>
            <a:r>
              <a:rPr lang="en-US" sz="2800" b="1">
                <a:solidFill>
                  <a:schemeClr val="bg1"/>
                </a:solidFill>
              </a:rPr>
              <a:t>Global Climate Change in the Middle East</a:t>
            </a:r>
          </a:p>
        </p:txBody>
      </p:sp>
      <p:pic>
        <p:nvPicPr>
          <p:cNvPr id="31747" name="Picture 3" descr="Israel"/>
          <p:cNvPicPr>
            <a:picLocks noChangeAspect="1" noChangeArrowheads="1"/>
          </p:cNvPicPr>
          <p:nvPr/>
        </p:nvPicPr>
        <p:blipFill>
          <a:blip r:embed="rId3" cstate="print"/>
          <a:srcRect/>
          <a:stretch>
            <a:fillRect/>
          </a:stretch>
        </p:blipFill>
        <p:spPr bwMode="auto">
          <a:xfrm>
            <a:off x="539750" y="855663"/>
            <a:ext cx="8064500" cy="6049962"/>
          </a:xfrm>
          <a:prstGeom prst="rect">
            <a:avLst/>
          </a:prstGeom>
          <a:noFill/>
        </p:spPr>
      </p:pic>
      <p:sp>
        <p:nvSpPr>
          <p:cNvPr id="31748" name="Text Box 4" descr="Wide downward diagonal"/>
          <p:cNvSpPr txBox="1">
            <a:spLocks noChangeArrowheads="1"/>
          </p:cNvSpPr>
          <p:nvPr/>
        </p:nvSpPr>
        <p:spPr bwMode="auto">
          <a:xfrm>
            <a:off x="895350" y="1028700"/>
            <a:ext cx="4533900" cy="1638300"/>
          </a:xfrm>
          <a:prstGeom prst="rect">
            <a:avLst/>
          </a:prstGeom>
          <a:noFill/>
          <a:ln w="9525" algn="ctr">
            <a:noFill/>
            <a:miter lim="800000"/>
            <a:headEnd/>
            <a:tailEnd/>
          </a:ln>
          <a:effectLst/>
        </p:spPr>
        <p:txBody>
          <a:bodyPr lIns="91432" tIns="45717" rIns="91432" bIns="45717">
            <a:spAutoFit/>
          </a:bodyPr>
          <a:lstStyle/>
          <a:p>
            <a:pPr defTabSz="915988" rtl="0">
              <a:spcBef>
                <a:spcPct val="20000"/>
              </a:spcBef>
              <a:buClr>
                <a:srgbClr val="3333FF"/>
              </a:buClr>
            </a:pPr>
            <a:r>
              <a:rPr lang="en-US" sz="2400">
                <a:solidFill>
                  <a:srgbClr val="FFFF00"/>
                </a:solidFill>
              </a:rPr>
              <a:t>Current global climate change models predict changes in temperature and rainfall in the Mediterranean basin region.</a:t>
            </a:r>
          </a:p>
        </p:txBody>
      </p:sp>
      <p:sp>
        <p:nvSpPr>
          <p:cNvPr id="31749" name="Text Box 5"/>
          <p:cNvSpPr txBox="1">
            <a:spLocks noChangeArrowheads="1"/>
          </p:cNvSpPr>
          <p:nvPr/>
        </p:nvSpPr>
        <p:spPr bwMode="auto">
          <a:xfrm>
            <a:off x="5219700" y="4373563"/>
            <a:ext cx="3600450" cy="1370012"/>
          </a:xfrm>
          <a:prstGeom prst="rect">
            <a:avLst/>
          </a:prstGeom>
          <a:noFill/>
          <a:ln w="9525" algn="ctr">
            <a:noFill/>
            <a:miter lim="800000"/>
            <a:headEnd/>
            <a:tailEnd/>
          </a:ln>
          <a:effectLst/>
        </p:spPr>
        <p:txBody>
          <a:bodyPr>
            <a:spAutoFit/>
          </a:bodyPr>
          <a:lstStyle/>
          <a:p>
            <a:pPr marL="285750" rtl="0">
              <a:spcBef>
                <a:spcPct val="50000"/>
              </a:spcBef>
              <a:buFont typeface="Wingdings" pitchFamily="2" charset="2"/>
              <a:buChar char="§"/>
            </a:pPr>
            <a:r>
              <a:rPr lang="en-US" sz="2400"/>
              <a:t>Higher summer &amp; autumn temperatures</a:t>
            </a:r>
          </a:p>
          <a:p>
            <a:pPr marL="285750" rtl="0">
              <a:spcBef>
                <a:spcPct val="50000"/>
              </a:spcBef>
              <a:buFont typeface="Wingdings" pitchFamily="2" charset="2"/>
              <a:buChar char="§"/>
            </a:pPr>
            <a:r>
              <a:rPr lang="en-US" sz="2400"/>
              <a:t>Lower winter rainfall</a:t>
            </a:r>
          </a:p>
        </p:txBody>
      </p:sp>
      <p:sp>
        <p:nvSpPr>
          <p:cNvPr id="31752" name="Text Box 8"/>
          <p:cNvSpPr txBox="1">
            <a:spLocks noChangeArrowheads="1"/>
          </p:cNvSpPr>
          <p:nvPr/>
        </p:nvSpPr>
        <p:spPr bwMode="auto">
          <a:xfrm>
            <a:off x="6084888" y="6381750"/>
            <a:ext cx="2520950" cy="274638"/>
          </a:xfrm>
          <a:prstGeom prst="rect">
            <a:avLst/>
          </a:prstGeom>
          <a:solidFill>
            <a:schemeClr val="bg1">
              <a:alpha val="39999"/>
            </a:schemeClr>
          </a:solidFill>
          <a:ln w="9525" algn="ctr">
            <a:noFill/>
            <a:miter lim="800000"/>
            <a:headEnd/>
            <a:tailEnd/>
          </a:ln>
          <a:effectLst/>
        </p:spPr>
        <p:txBody>
          <a:bodyPr>
            <a:spAutoFit/>
          </a:bodyPr>
          <a:lstStyle/>
          <a:p>
            <a:pPr>
              <a:spcBef>
                <a:spcPct val="50000"/>
              </a:spcBef>
            </a:pPr>
            <a:r>
              <a:rPr lang="en-US" sz="1200"/>
              <a:t>Black, 2009; Klafe &amp; Bruins, 2009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0" y="1090613"/>
            <a:ext cx="8991600" cy="5556250"/>
          </a:xfrm>
          <a:solidFill>
            <a:srgbClr val="FFFFCC"/>
          </a:solidFill>
          <a:ln/>
        </p:spPr>
        <p:txBody>
          <a:bodyPr lIns="91432" tIns="45717" rIns="91432" bIns="45717"/>
          <a:lstStyle/>
          <a:p>
            <a:pPr marL="285750" indent="0" algn="l" rtl="0">
              <a:spcBef>
                <a:spcPct val="0"/>
              </a:spcBef>
              <a:buFontTx/>
              <a:buNone/>
            </a:pPr>
            <a:r>
              <a:rPr lang="en-US"/>
              <a:t>The gradient:</a:t>
            </a:r>
          </a:p>
        </p:txBody>
      </p:sp>
      <p:pic>
        <p:nvPicPr>
          <p:cNvPr id="16387" name="Picture 3" descr="Ein-lanscape"/>
          <p:cNvPicPr>
            <a:picLocks noChangeAspect="1" noChangeArrowheads="1"/>
          </p:cNvPicPr>
          <p:nvPr/>
        </p:nvPicPr>
        <p:blipFill>
          <a:blip r:embed="rId3" cstate="print"/>
          <a:srcRect/>
          <a:stretch>
            <a:fillRect/>
          </a:stretch>
        </p:blipFill>
        <p:spPr bwMode="auto">
          <a:xfrm>
            <a:off x="6810375" y="2541588"/>
            <a:ext cx="2341563" cy="1831975"/>
          </a:xfrm>
          <a:prstGeom prst="rect">
            <a:avLst/>
          </a:prstGeom>
          <a:noFill/>
        </p:spPr>
      </p:pic>
      <p:pic>
        <p:nvPicPr>
          <p:cNvPr id="16388" name="Picture 4" descr="Mat-landscape"/>
          <p:cNvPicPr>
            <a:picLocks noChangeAspect="1" noChangeArrowheads="1"/>
          </p:cNvPicPr>
          <p:nvPr/>
        </p:nvPicPr>
        <p:blipFill>
          <a:blip r:embed="rId4" cstate="print"/>
          <a:srcRect/>
          <a:stretch>
            <a:fillRect/>
          </a:stretch>
        </p:blipFill>
        <p:spPr bwMode="auto">
          <a:xfrm>
            <a:off x="4789488" y="2630488"/>
            <a:ext cx="2065337" cy="1743075"/>
          </a:xfrm>
          <a:prstGeom prst="rect">
            <a:avLst/>
          </a:prstGeom>
          <a:noFill/>
        </p:spPr>
      </p:pic>
      <p:pic>
        <p:nvPicPr>
          <p:cNvPr id="16389" name="Picture 5" descr="ESH-landscape"/>
          <p:cNvPicPr>
            <a:picLocks noChangeAspect="1" noChangeArrowheads="1"/>
          </p:cNvPicPr>
          <p:nvPr/>
        </p:nvPicPr>
        <p:blipFill>
          <a:blip r:embed="rId5" cstate="print"/>
          <a:srcRect/>
          <a:stretch>
            <a:fillRect/>
          </a:stretch>
        </p:blipFill>
        <p:spPr bwMode="auto">
          <a:xfrm>
            <a:off x="2486025" y="2360613"/>
            <a:ext cx="2324100" cy="2012950"/>
          </a:xfrm>
          <a:prstGeom prst="rect">
            <a:avLst/>
          </a:prstGeom>
          <a:noFill/>
        </p:spPr>
      </p:pic>
      <p:pic>
        <p:nvPicPr>
          <p:cNvPr id="16390" name="Picture 6" descr="SDE landscape"/>
          <p:cNvPicPr>
            <a:picLocks noChangeAspect="1" noChangeArrowheads="1"/>
          </p:cNvPicPr>
          <p:nvPr/>
        </p:nvPicPr>
        <p:blipFill>
          <a:blip r:embed="rId6" cstate="print"/>
          <a:srcRect/>
          <a:stretch>
            <a:fillRect/>
          </a:stretch>
        </p:blipFill>
        <p:spPr bwMode="auto">
          <a:xfrm>
            <a:off x="7938" y="2471738"/>
            <a:ext cx="2506662" cy="1901825"/>
          </a:xfrm>
          <a:prstGeom prst="rect">
            <a:avLst/>
          </a:prstGeom>
          <a:noFill/>
        </p:spPr>
      </p:pic>
      <p:sp>
        <p:nvSpPr>
          <p:cNvPr id="16391" name="Freeform 7" descr="back2"/>
          <p:cNvSpPr>
            <a:spLocks/>
          </p:cNvSpPr>
          <p:nvPr/>
        </p:nvSpPr>
        <p:spPr bwMode="auto">
          <a:xfrm flipH="1">
            <a:off x="-460375" y="1706563"/>
            <a:ext cx="9936163" cy="1349375"/>
          </a:xfrm>
          <a:custGeom>
            <a:avLst/>
            <a:gdLst/>
            <a:ahLst/>
            <a:cxnLst>
              <a:cxn ang="0">
                <a:pos x="0" y="671"/>
              </a:cxn>
              <a:cxn ang="0">
                <a:pos x="184" y="695"/>
              </a:cxn>
              <a:cxn ang="0">
                <a:pos x="233" y="683"/>
              </a:cxn>
              <a:cxn ang="0">
                <a:pos x="307" y="659"/>
              </a:cxn>
              <a:cxn ang="0">
                <a:pos x="760" y="671"/>
              </a:cxn>
              <a:cxn ang="0">
                <a:pos x="969" y="720"/>
              </a:cxn>
              <a:cxn ang="0">
                <a:pos x="1496" y="732"/>
              </a:cxn>
              <a:cxn ang="0">
                <a:pos x="1716" y="806"/>
              </a:cxn>
              <a:cxn ang="0">
                <a:pos x="1753" y="818"/>
              </a:cxn>
              <a:cxn ang="0">
                <a:pos x="1790" y="830"/>
              </a:cxn>
              <a:cxn ang="0">
                <a:pos x="2084" y="793"/>
              </a:cxn>
              <a:cxn ang="0">
                <a:pos x="2268" y="732"/>
              </a:cxn>
              <a:cxn ang="0">
                <a:pos x="2501" y="708"/>
              </a:cxn>
              <a:cxn ang="0">
                <a:pos x="3089" y="646"/>
              </a:cxn>
              <a:cxn ang="0">
                <a:pos x="3530" y="573"/>
              </a:cxn>
              <a:cxn ang="0">
                <a:pos x="4510" y="585"/>
              </a:cxn>
              <a:cxn ang="0">
                <a:pos x="4927" y="659"/>
              </a:cxn>
              <a:cxn ang="0">
                <a:pos x="5172" y="634"/>
              </a:cxn>
              <a:cxn ang="0">
                <a:pos x="5773" y="512"/>
              </a:cxn>
              <a:cxn ang="0">
                <a:pos x="5773" y="303"/>
              </a:cxn>
              <a:cxn ang="0">
                <a:pos x="5626" y="230"/>
              </a:cxn>
              <a:cxn ang="0">
                <a:pos x="5344" y="156"/>
              </a:cxn>
              <a:cxn ang="0">
                <a:pos x="4633" y="95"/>
              </a:cxn>
              <a:cxn ang="0">
                <a:pos x="3689" y="34"/>
              </a:cxn>
              <a:cxn ang="0">
                <a:pos x="2354" y="21"/>
              </a:cxn>
              <a:cxn ang="0">
                <a:pos x="1765" y="83"/>
              </a:cxn>
              <a:cxn ang="0">
                <a:pos x="1594" y="107"/>
              </a:cxn>
              <a:cxn ang="0">
                <a:pos x="1349" y="168"/>
              </a:cxn>
              <a:cxn ang="0">
                <a:pos x="711" y="242"/>
              </a:cxn>
              <a:cxn ang="0">
                <a:pos x="160" y="267"/>
              </a:cxn>
              <a:cxn ang="0">
                <a:pos x="37" y="328"/>
              </a:cxn>
              <a:cxn ang="0">
                <a:pos x="0" y="671"/>
              </a:cxn>
            </a:cxnLst>
            <a:rect l="0" t="0" r="r" b="b"/>
            <a:pathLst>
              <a:path w="5799" h="830">
                <a:moveTo>
                  <a:pt x="0" y="671"/>
                </a:moveTo>
                <a:cubicBezTo>
                  <a:pt x="59" y="652"/>
                  <a:pt x="124" y="680"/>
                  <a:pt x="184" y="695"/>
                </a:cubicBezTo>
                <a:cubicBezTo>
                  <a:pt x="200" y="691"/>
                  <a:pt x="217" y="688"/>
                  <a:pt x="233" y="683"/>
                </a:cubicBezTo>
                <a:cubicBezTo>
                  <a:pt x="258" y="676"/>
                  <a:pt x="307" y="659"/>
                  <a:pt x="307" y="659"/>
                </a:cubicBezTo>
                <a:cubicBezTo>
                  <a:pt x="458" y="663"/>
                  <a:pt x="609" y="664"/>
                  <a:pt x="760" y="671"/>
                </a:cubicBezTo>
                <a:cubicBezTo>
                  <a:pt x="826" y="674"/>
                  <a:pt x="903" y="709"/>
                  <a:pt x="969" y="720"/>
                </a:cubicBezTo>
                <a:cubicBezTo>
                  <a:pt x="1130" y="712"/>
                  <a:pt x="1340" y="681"/>
                  <a:pt x="1496" y="732"/>
                </a:cubicBezTo>
                <a:cubicBezTo>
                  <a:pt x="1557" y="774"/>
                  <a:pt x="1645" y="782"/>
                  <a:pt x="1716" y="806"/>
                </a:cubicBezTo>
                <a:cubicBezTo>
                  <a:pt x="1728" y="810"/>
                  <a:pt x="1741" y="814"/>
                  <a:pt x="1753" y="818"/>
                </a:cubicBezTo>
                <a:cubicBezTo>
                  <a:pt x="1765" y="822"/>
                  <a:pt x="1790" y="830"/>
                  <a:pt x="1790" y="830"/>
                </a:cubicBezTo>
                <a:cubicBezTo>
                  <a:pt x="1887" y="816"/>
                  <a:pt x="1988" y="817"/>
                  <a:pt x="2084" y="793"/>
                </a:cubicBezTo>
                <a:cubicBezTo>
                  <a:pt x="2144" y="778"/>
                  <a:pt x="2207" y="741"/>
                  <a:pt x="2268" y="732"/>
                </a:cubicBezTo>
                <a:cubicBezTo>
                  <a:pt x="2403" y="713"/>
                  <a:pt x="2325" y="722"/>
                  <a:pt x="2501" y="708"/>
                </a:cubicBezTo>
                <a:cubicBezTo>
                  <a:pt x="2696" y="673"/>
                  <a:pt x="2891" y="666"/>
                  <a:pt x="3089" y="646"/>
                </a:cubicBezTo>
                <a:cubicBezTo>
                  <a:pt x="3238" y="631"/>
                  <a:pt x="3383" y="602"/>
                  <a:pt x="3530" y="573"/>
                </a:cubicBezTo>
                <a:cubicBezTo>
                  <a:pt x="3857" y="577"/>
                  <a:pt x="4183" y="578"/>
                  <a:pt x="4510" y="585"/>
                </a:cubicBezTo>
                <a:cubicBezTo>
                  <a:pt x="4645" y="588"/>
                  <a:pt x="4793" y="635"/>
                  <a:pt x="4927" y="659"/>
                </a:cubicBezTo>
                <a:cubicBezTo>
                  <a:pt x="5043" y="650"/>
                  <a:pt x="5077" y="653"/>
                  <a:pt x="5172" y="634"/>
                </a:cubicBezTo>
                <a:cubicBezTo>
                  <a:pt x="5374" y="594"/>
                  <a:pt x="5567" y="530"/>
                  <a:pt x="5773" y="512"/>
                </a:cubicBezTo>
                <a:cubicBezTo>
                  <a:pt x="5775" y="488"/>
                  <a:pt x="5799" y="337"/>
                  <a:pt x="5773" y="303"/>
                </a:cubicBezTo>
                <a:cubicBezTo>
                  <a:pt x="5727" y="244"/>
                  <a:pt x="5684" y="260"/>
                  <a:pt x="5626" y="230"/>
                </a:cubicBezTo>
                <a:cubicBezTo>
                  <a:pt x="5537" y="185"/>
                  <a:pt x="5442" y="168"/>
                  <a:pt x="5344" y="156"/>
                </a:cubicBezTo>
                <a:cubicBezTo>
                  <a:pt x="5119" y="83"/>
                  <a:pt x="4867" y="109"/>
                  <a:pt x="4633" y="95"/>
                </a:cubicBezTo>
                <a:cubicBezTo>
                  <a:pt x="4317" y="76"/>
                  <a:pt x="4006" y="45"/>
                  <a:pt x="3689" y="34"/>
                </a:cubicBezTo>
                <a:cubicBezTo>
                  <a:pt x="3244" y="0"/>
                  <a:pt x="2799" y="7"/>
                  <a:pt x="2354" y="21"/>
                </a:cubicBezTo>
                <a:cubicBezTo>
                  <a:pt x="2157" y="38"/>
                  <a:pt x="1961" y="60"/>
                  <a:pt x="1765" y="83"/>
                </a:cubicBezTo>
                <a:cubicBezTo>
                  <a:pt x="1644" y="113"/>
                  <a:pt x="1810" y="74"/>
                  <a:pt x="1594" y="107"/>
                </a:cubicBezTo>
                <a:cubicBezTo>
                  <a:pt x="1512" y="119"/>
                  <a:pt x="1430" y="150"/>
                  <a:pt x="1349" y="168"/>
                </a:cubicBezTo>
                <a:cubicBezTo>
                  <a:pt x="1143" y="215"/>
                  <a:pt x="922" y="231"/>
                  <a:pt x="711" y="242"/>
                </a:cubicBezTo>
                <a:cubicBezTo>
                  <a:pt x="527" y="251"/>
                  <a:pt x="160" y="267"/>
                  <a:pt x="160" y="267"/>
                </a:cubicBezTo>
                <a:cubicBezTo>
                  <a:pt x="91" y="281"/>
                  <a:pt x="76" y="271"/>
                  <a:pt x="37" y="328"/>
                </a:cubicBezTo>
                <a:cubicBezTo>
                  <a:pt x="0" y="440"/>
                  <a:pt x="0" y="553"/>
                  <a:pt x="0" y="671"/>
                </a:cubicBezTo>
                <a:close/>
              </a:path>
            </a:pathLst>
          </a:custGeom>
          <a:blipFill dpi="0" rotWithShape="1">
            <a:blip r:embed="rId7" cstate="print"/>
            <a:srcRect/>
            <a:stretch>
              <a:fillRect/>
            </a:stretch>
          </a:blipFill>
          <a:ln w="9525">
            <a:noFill/>
            <a:round/>
            <a:headEnd/>
            <a:tailEnd/>
          </a:ln>
          <a:effectLst/>
        </p:spPr>
        <p:txBody>
          <a:bodyPr/>
          <a:lstStyle/>
          <a:p>
            <a:endParaRPr lang="he-IL"/>
          </a:p>
        </p:txBody>
      </p:sp>
      <p:sp>
        <p:nvSpPr>
          <p:cNvPr id="16392" name="Text Box 8"/>
          <p:cNvSpPr txBox="1">
            <a:spLocks noChangeArrowheads="1"/>
          </p:cNvSpPr>
          <p:nvPr/>
        </p:nvSpPr>
        <p:spPr bwMode="auto">
          <a:xfrm>
            <a:off x="0" y="1674813"/>
            <a:ext cx="8982075" cy="381000"/>
          </a:xfrm>
          <a:prstGeom prst="rect">
            <a:avLst/>
          </a:prstGeom>
          <a:solidFill>
            <a:srgbClr val="FFFFCC"/>
          </a:solidFill>
          <a:ln w="9525">
            <a:noFill/>
            <a:miter lim="800000"/>
            <a:headEnd/>
            <a:tailEnd/>
          </a:ln>
          <a:effectLst/>
        </p:spPr>
        <p:txBody>
          <a:bodyPr lIns="91432" tIns="45717" rIns="91432" bIns="45717">
            <a:spAutoFit/>
          </a:bodyPr>
          <a:lstStyle/>
          <a:p>
            <a:pPr defTabSz="915988" rtl="0">
              <a:spcBef>
                <a:spcPct val="50000"/>
              </a:spcBef>
            </a:pPr>
            <a:endParaRPr lang="en-US"/>
          </a:p>
        </p:txBody>
      </p:sp>
      <p:sp>
        <p:nvSpPr>
          <p:cNvPr id="16393" name="Text Box 9"/>
          <p:cNvSpPr txBox="1">
            <a:spLocks noChangeArrowheads="1"/>
          </p:cNvSpPr>
          <p:nvPr/>
        </p:nvSpPr>
        <p:spPr bwMode="auto">
          <a:xfrm>
            <a:off x="6958013" y="4508500"/>
            <a:ext cx="2205037" cy="787400"/>
          </a:xfrm>
          <a:prstGeom prst="rect">
            <a:avLst/>
          </a:prstGeom>
          <a:noFill/>
          <a:ln w="9525">
            <a:noFill/>
            <a:miter lim="800000"/>
            <a:headEnd/>
            <a:tailEnd/>
          </a:ln>
          <a:effectLst/>
        </p:spPr>
        <p:txBody>
          <a:bodyPr lIns="91432" tIns="45717" rIns="91432" bIns="45717">
            <a:spAutoFit/>
          </a:bodyPr>
          <a:lstStyle/>
          <a:p>
            <a:pPr algn="ctr" defTabSz="915988" rtl="0">
              <a:spcBef>
                <a:spcPct val="50000"/>
              </a:spcBef>
            </a:pPr>
            <a:r>
              <a:rPr lang="en-US" sz="2200"/>
              <a:t>Mesic  Mediterranean</a:t>
            </a:r>
          </a:p>
        </p:txBody>
      </p:sp>
      <p:sp>
        <p:nvSpPr>
          <p:cNvPr id="16394" name="Text Box 10"/>
          <p:cNvSpPr txBox="1">
            <a:spLocks noChangeArrowheads="1"/>
          </p:cNvSpPr>
          <p:nvPr/>
        </p:nvSpPr>
        <p:spPr bwMode="auto">
          <a:xfrm>
            <a:off x="341313" y="4508500"/>
            <a:ext cx="1665287" cy="442913"/>
          </a:xfrm>
          <a:prstGeom prst="rect">
            <a:avLst/>
          </a:prstGeom>
          <a:noFill/>
          <a:ln w="9525">
            <a:noFill/>
            <a:miter lim="800000"/>
            <a:headEnd/>
            <a:tailEnd/>
          </a:ln>
          <a:effectLst/>
        </p:spPr>
        <p:txBody>
          <a:bodyPr lIns="91432" tIns="45717" rIns="91432" bIns="45717">
            <a:spAutoFit/>
          </a:bodyPr>
          <a:lstStyle/>
          <a:p>
            <a:pPr algn="ctr" defTabSz="915988" rtl="0">
              <a:spcBef>
                <a:spcPct val="50000"/>
              </a:spcBef>
            </a:pPr>
            <a:r>
              <a:rPr lang="en-US" sz="2200"/>
              <a:t>Arid</a:t>
            </a:r>
          </a:p>
        </p:txBody>
      </p:sp>
      <p:sp>
        <p:nvSpPr>
          <p:cNvPr id="16395" name="Text Box 11"/>
          <p:cNvSpPr txBox="1">
            <a:spLocks noChangeArrowheads="1"/>
          </p:cNvSpPr>
          <p:nvPr/>
        </p:nvSpPr>
        <p:spPr bwMode="auto">
          <a:xfrm>
            <a:off x="2816225" y="4508500"/>
            <a:ext cx="1665288" cy="442913"/>
          </a:xfrm>
          <a:prstGeom prst="rect">
            <a:avLst/>
          </a:prstGeom>
          <a:noFill/>
          <a:ln w="9525">
            <a:noFill/>
            <a:miter lim="800000"/>
            <a:headEnd/>
            <a:tailEnd/>
          </a:ln>
          <a:effectLst/>
        </p:spPr>
        <p:txBody>
          <a:bodyPr lIns="91432" tIns="45717" rIns="91432" bIns="45717">
            <a:spAutoFit/>
          </a:bodyPr>
          <a:lstStyle/>
          <a:p>
            <a:pPr algn="ctr" defTabSz="915988" rtl="0">
              <a:spcBef>
                <a:spcPct val="50000"/>
              </a:spcBef>
            </a:pPr>
            <a:r>
              <a:rPr lang="en-US" sz="2200"/>
              <a:t>Semiarid</a:t>
            </a:r>
          </a:p>
        </p:txBody>
      </p:sp>
      <p:sp>
        <p:nvSpPr>
          <p:cNvPr id="16396" name="Text Box 12"/>
          <p:cNvSpPr txBox="1">
            <a:spLocks noChangeArrowheads="1"/>
          </p:cNvSpPr>
          <p:nvPr/>
        </p:nvSpPr>
        <p:spPr bwMode="auto">
          <a:xfrm>
            <a:off x="4616450" y="4508500"/>
            <a:ext cx="2205038" cy="442913"/>
          </a:xfrm>
          <a:prstGeom prst="rect">
            <a:avLst/>
          </a:prstGeom>
          <a:noFill/>
          <a:ln w="9525">
            <a:noFill/>
            <a:miter lim="800000"/>
            <a:headEnd/>
            <a:tailEnd/>
          </a:ln>
          <a:effectLst/>
        </p:spPr>
        <p:txBody>
          <a:bodyPr lIns="91432" tIns="45717" rIns="91432" bIns="45717">
            <a:spAutoFit/>
          </a:bodyPr>
          <a:lstStyle/>
          <a:p>
            <a:pPr algn="ctr" defTabSz="915988" rtl="0">
              <a:spcBef>
                <a:spcPct val="50000"/>
              </a:spcBef>
            </a:pPr>
            <a:r>
              <a:rPr lang="en-US" sz="2200"/>
              <a:t>Mediterranean</a:t>
            </a:r>
          </a:p>
        </p:txBody>
      </p:sp>
      <p:sp>
        <p:nvSpPr>
          <p:cNvPr id="16397" name="Rectangle 13"/>
          <p:cNvSpPr>
            <a:spLocks noChangeArrowheads="1"/>
          </p:cNvSpPr>
          <p:nvPr/>
        </p:nvSpPr>
        <p:spPr bwMode="auto">
          <a:xfrm>
            <a:off x="0" y="-26988"/>
            <a:ext cx="9144000" cy="838201"/>
          </a:xfrm>
          <a:prstGeom prst="rect">
            <a:avLst/>
          </a:prstGeom>
          <a:solidFill>
            <a:srgbClr val="0000FF"/>
          </a:solidFill>
          <a:ln w="9525">
            <a:solidFill>
              <a:srgbClr val="1AA1E6"/>
            </a:solidFill>
            <a:miter lim="800000"/>
            <a:headEnd/>
            <a:tailEnd/>
          </a:ln>
          <a:effectLst/>
        </p:spPr>
        <p:txBody>
          <a:bodyPr lIns="398431" tIns="198422" rIns="398431" bIns="198422" anchor="ctr" anchorCtr="1"/>
          <a:lstStyle/>
          <a:p>
            <a:pPr algn="ctr" defTabSz="3981450" rtl="0"/>
            <a:r>
              <a:rPr lang="en-US" sz="2800" b="1">
                <a:solidFill>
                  <a:schemeClr val="bg1"/>
                </a:solidFill>
                <a:effectLst>
                  <a:outerShdw blurRad="38100" dist="38100" dir="2700000" algn="tl">
                    <a:srgbClr val="000000"/>
                  </a:outerShdw>
                </a:effectLst>
              </a:rPr>
              <a:t>Study sites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timehaz25"/>
          <p:cNvPicPr>
            <a:picLocks noChangeAspect="1" noChangeArrowheads="1"/>
          </p:cNvPicPr>
          <p:nvPr/>
        </p:nvPicPr>
        <p:blipFill>
          <a:blip r:embed="rId2" cstate="print"/>
          <a:srcRect/>
          <a:stretch>
            <a:fillRect/>
          </a:stretch>
        </p:blipFill>
        <p:spPr bwMode="auto">
          <a:xfrm>
            <a:off x="630238" y="-431800"/>
            <a:ext cx="5381625" cy="7605713"/>
          </a:xfrm>
          <a:prstGeom prst="rect">
            <a:avLst/>
          </a:prstGeom>
          <a:noFill/>
        </p:spPr>
      </p:pic>
      <p:sp>
        <p:nvSpPr>
          <p:cNvPr id="236547" name="Text Box 3"/>
          <p:cNvSpPr txBox="1">
            <a:spLocks noChangeArrowheads="1"/>
          </p:cNvSpPr>
          <p:nvPr/>
        </p:nvSpPr>
        <p:spPr bwMode="auto">
          <a:xfrm>
            <a:off x="5832475" y="377825"/>
            <a:ext cx="3240088" cy="1373188"/>
          </a:xfrm>
          <a:prstGeom prst="rect">
            <a:avLst/>
          </a:prstGeom>
          <a:noFill/>
          <a:ln w="9525" algn="ctr">
            <a:noFill/>
            <a:miter lim="800000"/>
            <a:headEnd/>
            <a:tailEnd/>
          </a:ln>
          <a:effectLst/>
        </p:spPr>
        <p:txBody>
          <a:bodyPr>
            <a:spAutoFit/>
          </a:bodyPr>
          <a:lstStyle/>
          <a:p>
            <a:pPr marL="285750" rtl="0">
              <a:spcBef>
                <a:spcPct val="50000"/>
              </a:spcBef>
            </a:pPr>
            <a:r>
              <a:rPr lang="en-US" sz="2800" b="1"/>
              <a:t>Rainfall along the aridity gradient</a:t>
            </a:r>
          </a:p>
        </p:txBody>
      </p:sp>
      <p:sp>
        <p:nvSpPr>
          <p:cNvPr id="236548" name="Text Box 4"/>
          <p:cNvSpPr txBox="1">
            <a:spLocks noChangeArrowheads="1"/>
          </p:cNvSpPr>
          <p:nvPr/>
        </p:nvSpPr>
        <p:spPr bwMode="auto">
          <a:xfrm>
            <a:off x="1016000" y="227013"/>
            <a:ext cx="2025650" cy="366712"/>
          </a:xfrm>
          <a:prstGeom prst="rect">
            <a:avLst/>
          </a:prstGeom>
          <a:solidFill>
            <a:schemeClr val="bg1"/>
          </a:solidFill>
          <a:ln w="9525" algn="ctr">
            <a:noFill/>
            <a:miter lim="800000"/>
            <a:headEnd/>
            <a:tailEnd/>
          </a:ln>
          <a:effectLst/>
        </p:spPr>
        <p:txBody>
          <a:bodyPr>
            <a:spAutoFit/>
          </a:bodyPr>
          <a:lstStyle/>
          <a:p>
            <a:pPr marL="285750" rtl="0">
              <a:spcBef>
                <a:spcPct val="50000"/>
              </a:spcBef>
            </a:pPr>
            <a:r>
              <a:rPr lang="en-US"/>
              <a:t>Rainfall (mm)</a:t>
            </a:r>
          </a:p>
        </p:txBody>
      </p:sp>
      <p:sp>
        <p:nvSpPr>
          <p:cNvPr id="236549" name="Line 5"/>
          <p:cNvSpPr>
            <a:spLocks noChangeShapeType="1"/>
          </p:cNvSpPr>
          <p:nvPr/>
        </p:nvSpPr>
        <p:spPr bwMode="auto">
          <a:xfrm flipH="1">
            <a:off x="2592388" y="954088"/>
            <a:ext cx="1439862" cy="5580062"/>
          </a:xfrm>
          <a:prstGeom prst="line">
            <a:avLst/>
          </a:prstGeom>
          <a:noFill/>
          <a:ln w="22225">
            <a:solidFill>
              <a:srgbClr val="FF0000"/>
            </a:solidFill>
            <a:prstDash val="dash"/>
            <a:round/>
            <a:headEnd/>
            <a:tailEnd/>
          </a:ln>
          <a:effectLst/>
        </p:spPr>
        <p:txBody>
          <a:bodyPr/>
          <a:lstStyle/>
          <a:p>
            <a:endParaRPr lang="he-IL"/>
          </a:p>
        </p:txBody>
      </p:sp>
      <p:sp>
        <p:nvSpPr>
          <p:cNvPr id="236550" name="Text Box 6"/>
          <p:cNvSpPr txBox="1">
            <a:spLocks noChangeArrowheads="1"/>
          </p:cNvSpPr>
          <p:nvPr/>
        </p:nvSpPr>
        <p:spPr bwMode="auto">
          <a:xfrm>
            <a:off x="4354513" y="6453188"/>
            <a:ext cx="1512887" cy="304800"/>
          </a:xfrm>
          <a:prstGeom prst="rect">
            <a:avLst/>
          </a:prstGeom>
          <a:noFill/>
          <a:ln w="9525" algn="ctr">
            <a:noFill/>
            <a:miter lim="800000"/>
            <a:headEnd/>
            <a:tailEnd/>
          </a:ln>
          <a:effectLst/>
        </p:spPr>
        <p:txBody>
          <a:bodyPr>
            <a:spAutoFit/>
          </a:bodyPr>
          <a:lstStyle/>
          <a:p>
            <a:pPr rtl="0">
              <a:spcBef>
                <a:spcPct val="50000"/>
              </a:spcBef>
            </a:pPr>
            <a:r>
              <a:rPr lang="en-US" sz="1400"/>
              <a:t>Source: IMS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MARCELO90"/>
          <p:cNvPicPr>
            <a:picLocks noChangeAspect="1" noChangeArrowheads="1"/>
          </p:cNvPicPr>
          <p:nvPr/>
        </p:nvPicPr>
        <p:blipFill>
          <a:blip r:embed="rId2" cstate="print"/>
          <a:srcRect/>
          <a:stretch>
            <a:fillRect/>
          </a:stretch>
        </p:blipFill>
        <p:spPr bwMode="auto">
          <a:xfrm>
            <a:off x="385763" y="-306388"/>
            <a:ext cx="5349875" cy="7561263"/>
          </a:xfrm>
          <a:prstGeom prst="rect">
            <a:avLst/>
          </a:prstGeom>
          <a:noFill/>
          <a:ln w="9525">
            <a:noFill/>
            <a:miter lim="800000"/>
            <a:headEnd/>
            <a:tailEnd/>
          </a:ln>
        </p:spPr>
      </p:pic>
      <p:sp>
        <p:nvSpPr>
          <p:cNvPr id="120835" name="Text Box 3"/>
          <p:cNvSpPr txBox="1">
            <a:spLocks noChangeArrowheads="1"/>
          </p:cNvSpPr>
          <p:nvPr/>
        </p:nvSpPr>
        <p:spPr bwMode="auto">
          <a:xfrm>
            <a:off x="604838" y="458788"/>
            <a:ext cx="2122487" cy="366712"/>
          </a:xfrm>
          <a:prstGeom prst="rect">
            <a:avLst/>
          </a:prstGeom>
          <a:solidFill>
            <a:srgbClr val="FFFFCC"/>
          </a:solidFill>
          <a:ln w="9525" algn="ctr">
            <a:noFill/>
            <a:miter lim="800000"/>
            <a:headEnd/>
            <a:tailEnd/>
          </a:ln>
          <a:effectLst/>
        </p:spPr>
        <p:txBody>
          <a:bodyPr>
            <a:spAutoFit/>
          </a:bodyPr>
          <a:lstStyle/>
          <a:p>
            <a:pPr marL="285750" rtl="0">
              <a:spcBef>
                <a:spcPct val="50000"/>
              </a:spcBef>
            </a:pPr>
            <a:r>
              <a:rPr lang="en-US"/>
              <a:t>Rainfall CV (%)</a:t>
            </a:r>
          </a:p>
        </p:txBody>
      </p:sp>
      <p:sp>
        <p:nvSpPr>
          <p:cNvPr id="120836" name="Text Box 4"/>
          <p:cNvSpPr txBox="1">
            <a:spLocks noChangeArrowheads="1"/>
          </p:cNvSpPr>
          <p:nvPr/>
        </p:nvSpPr>
        <p:spPr bwMode="auto">
          <a:xfrm>
            <a:off x="5741988" y="476250"/>
            <a:ext cx="3240087" cy="1800225"/>
          </a:xfrm>
          <a:prstGeom prst="rect">
            <a:avLst/>
          </a:prstGeom>
          <a:noFill/>
          <a:ln w="9525" algn="ctr">
            <a:noFill/>
            <a:miter lim="800000"/>
            <a:headEnd/>
            <a:tailEnd/>
          </a:ln>
          <a:effectLst/>
        </p:spPr>
        <p:txBody>
          <a:bodyPr>
            <a:spAutoFit/>
          </a:bodyPr>
          <a:lstStyle/>
          <a:p>
            <a:pPr marL="285750" rtl="0">
              <a:spcBef>
                <a:spcPct val="50000"/>
              </a:spcBef>
            </a:pPr>
            <a:r>
              <a:rPr lang="en-US" sz="2800" b="1" dirty="0"/>
              <a:t>Rainfall predictability along the aridity gradient</a:t>
            </a:r>
          </a:p>
        </p:txBody>
      </p:sp>
      <p:sp>
        <p:nvSpPr>
          <p:cNvPr id="120837" name="Line 5"/>
          <p:cNvSpPr>
            <a:spLocks noChangeShapeType="1"/>
          </p:cNvSpPr>
          <p:nvPr/>
        </p:nvSpPr>
        <p:spPr bwMode="auto">
          <a:xfrm flipH="1">
            <a:off x="2501900" y="1135063"/>
            <a:ext cx="1439863" cy="5580062"/>
          </a:xfrm>
          <a:prstGeom prst="line">
            <a:avLst/>
          </a:prstGeom>
          <a:noFill/>
          <a:ln w="22225">
            <a:solidFill>
              <a:srgbClr val="FF0000"/>
            </a:solidFill>
            <a:prstDash val="dash"/>
            <a:round/>
            <a:headEnd/>
            <a:tailEnd/>
          </a:ln>
          <a:effectLst/>
        </p:spPr>
        <p:txBody>
          <a:bodyPr/>
          <a:lstStyle/>
          <a:p>
            <a:endParaRPr lang="he-IL"/>
          </a:p>
        </p:txBody>
      </p:sp>
      <p:sp>
        <p:nvSpPr>
          <p:cNvPr id="120838" name="Text Box 6"/>
          <p:cNvSpPr txBox="1">
            <a:spLocks noChangeArrowheads="1"/>
          </p:cNvSpPr>
          <p:nvPr/>
        </p:nvSpPr>
        <p:spPr bwMode="auto">
          <a:xfrm>
            <a:off x="4354513" y="6453188"/>
            <a:ext cx="1512887" cy="304800"/>
          </a:xfrm>
          <a:prstGeom prst="rect">
            <a:avLst/>
          </a:prstGeom>
          <a:noFill/>
          <a:ln w="9525" algn="ctr">
            <a:noFill/>
            <a:miter lim="800000"/>
            <a:headEnd/>
            <a:tailEnd/>
          </a:ln>
          <a:effectLst/>
        </p:spPr>
        <p:txBody>
          <a:bodyPr>
            <a:spAutoFit/>
          </a:bodyPr>
          <a:lstStyle/>
          <a:p>
            <a:pPr rtl="0">
              <a:spcBef>
                <a:spcPct val="50000"/>
              </a:spcBef>
            </a:pPr>
            <a:r>
              <a:rPr lang="en-US" sz="1400"/>
              <a:t>Source: IMS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7650</TotalTime>
  <Words>2220</Words>
  <Application>Microsoft Office PowerPoint</Application>
  <PresentationFormat>On-screen Show (4:3)</PresentationFormat>
  <Paragraphs>726</Paragraphs>
  <Slides>53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Default Design</vt:lpstr>
      <vt:lpstr>Diagramm</vt:lpstr>
      <vt:lpstr>Slide 1</vt:lpstr>
      <vt:lpstr>Slide 2</vt:lpstr>
      <vt:lpstr>Slide 3</vt:lpstr>
      <vt:lpstr>Slide 4</vt:lpstr>
      <vt:lpstr>Slide 5</vt:lpstr>
      <vt:lpstr>Slide 6</vt:lpstr>
      <vt:lpstr>Slide 7</vt:lpstr>
      <vt:lpstr>Slide 8</vt:lpstr>
      <vt:lpstr>Slide 9</vt:lpstr>
      <vt:lpstr>Slide 10</vt:lpstr>
      <vt:lpstr>Slide 11</vt:lpstr>
      <vt:lpstr>Experimentally testing the effects of  climate change</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Experimentally testing the effects of  climate change</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tau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Marcelo</dc:creator>
  <cp:lastModifiedBy>MarceloSnb</cp:lastModifiedBy>
  <cp:revision>196</cp:revision>
  <dcterms:created xsi:type="dcterms:W3CDTF">2006-07-24T12:12:37Z</dcterms:created>
  <dcterms:modified xsi:type="dcterms:W3CDTF">2011-03-01T18:19:13Z</dcterms:modified>
</cp:coreProperties>
</file>